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89" r:id="rId15"/>
    <p:sldId id="290" r:id="rId16"/>
    <p:sldId id="292" r:id="rId17"/>
    <p:sldId id="291" r:id="rId18"/>
    <p:sldId id="293" r:id="rId19"/>
    <p:sldId id="320" r:id="rId20"/>
    <p:sldId id="317" r:id="rId21"/>
    <p:sldId id="318" r:id="rId22"/>
    <p:sldId id="315" r:id="rId23"/>
    <p:sldId id="297" r:id="rId24"/>
    <p:sldId id="298" r:id="rId25"/>
    <p:sldId id="321" r:id="rId26"/>
    <p:sldId id="303" r:id="rId27"/>
    <p:sldId id="304" r:id="rId28"/>
    <p:sldId id="322" r:id="rId29"/>
    <p:sldId id="323" r:id="rId30"/>
    <p:sldId id="325" r:id="rId31"/>
    <p:sldId id="330" r:id="rId32"/>
    <p:sldId id="328" r:id="rId33"/>
    <p:sldId id="332" r:id="rId34"/>
    <p:sldId id="333" r:id="rId35"/>
    <p:sldId id="334" r:id="rId36"/>
    <p:sldId id="335" r:id="rId37"/>
    <p:sldId id="336" r:id="rId38"/>
    <p:sldId id="337" r:id="rId39"/>
    <p:sldId id="339" r:id="rId40"/>
    <p:sldId id="341" r:id="rId41"/>
    <p:sldId id="342" r:id="rId42"/>
    <p:sldId id="343" r:id="rId4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2" autoAdjust="0"/>
    <p:restoredTop sz="94660"/>
  </p:normalViewPr>
  <p:slideViewPr>
    <p:cSldViewPr>
      <p:cViewPr varScale="1">
        <p:scale>
          <a:sx n="110" d="100"/>
          <a:sy n="110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96DE-C5D9-469A-A24C-58A8750401BC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27B1E-1A8D-4B6F-A0A2-E351A6F6B4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486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398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480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18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18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749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78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385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67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44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465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50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1E24-7198-4D88-BEAD-665FD89712C0}" type="datetimeFigureOut">
              <a:rPr lang="nb-NO" smtClean="0"/>
              <a:t>05.12.2017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727A-326D-41A7-9226-2FD9A39C82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72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solidFill>
                  <a:srgbClr val="C00000"/>
                </a:solidFill>
              </a:rPr>
              <a:t>Minding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C00000"/>
                </a:solidFill>
              </a:rPr>
              <a:t>the</a:t>
            </a:r>
            <a:r>
              <a:rPr lang="nb-NO" dirty="0">
                <a:solidFill>
                  <a:srgbClr val="C00000"/>
                </a:solidFill>
              </a:rPr>
              <a:t> polynomial </a:t>
            </a:r>
            <a:r>
              <a:rPr lang="nb-NO" dirty="0" err="1">
                <a:solidFill>
                  <a:srgbClr val="C00000"/>
                </a:solidFill>
              </a:rPr>
              <a:t>factor</a:t>
            </a:r>
            <a:r>
              <a:rPr lang="nb-NO" dirty="0">
                <a:solidFill>
                  <a:srgbClr val="C00000"/>
                </a:solidFill>
              </a:rPr>
              <a:t/>
            </a:r>
            <a:br>
              <a:rPr lang="nb-NO" dirty="0">
                <a:solidFill>
                  <a:srgbClr val="C00000"/>
                </a:solidFill>
              </a:rPr>
            </a:br>
            <a:r>
              <a:rPr lang="nb-NO" sz="1800" dirty="0">
                <a:solidFill>
                  <a:srgbClr val="002060"/>
                </a:solidFill>
              </a:rPr>
              <a:t>(</a:t>
            </a:r>
            <a:r>
              <a:rPr lang="nb-NO" sz="1800" dirty="0" err="1">
                <a:solidFill>
                  <a:srgbClr val="002060"/>
                </a:solidFill>
              </a:rPr>
              <a:t>aka</a:t>
            </a:r>
            <a:r>
              <a:rPr lang="nb-NO" sz="1800" dirty="0">
                <a:solidFill>
                  <a:srgbClr val="002060"/>
                </a:solidFill>
              </a:rPr>
              <a:t> </a:t>
            </a:r>
            <a:r>
              <a:rPr lang="nb-NO" sz="1800" dirty="0" err="1">
                <a:solidFill>
                  <a:srgbClr val="002060"/>
                </a:solidFill>
              </a:rPr>
              <a:t>Directed</a:t>
            </a:r>
            <a:r>
              <a:rPr lang="nb-NO" sz="1800" dirty="0">
                <a:solidFill>
                  <a:srgbClr val="002060"/>
                </a:solidFill>
              </a:rPr>
              <a:t> Feedback </a:t>
            </a:r>
            <a:r>
              <a:rPr lang="nb-NO" sz="1800" dirty="0" err="1">
                <a:solidFill>
                  <a:srgbClr val="002060"/>
                </a:solidFill>
              </a:rPr>
              <a:t>Vertex</a:t>
            </a:r>
            <a:r>
              <a:rPr lang="nb-NO" sz="1800" dirty="0">
                <a:solidFill>
                  <a:srgbClr val="002060"/>
                </a:solidFill>
              </a:rPr>
              <a:t> Set in Linear Time)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Daniel </a:t>
            </a:r>
            <a:r>
              <a:rPr lang="nb-NO" dirty="0" err="1"/>
              <a:t>Lokshtanov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87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7308304" y="393305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Oval 36"/>
          <p:cNvSpPr/>
          <p:nvPr/>
        </p:nvSpPr>
        <p:spPr>
          <a:xfrm>
            <a:off x="6300192" y="3890665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Oval 27"/>
          <p:cNvSpPr/>
          <p:nvPr/>
        </p:nvSpPr>
        <p:spPr>
          <a:xfrm>
            <a:off x="755576" y="2522513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Oval 28"/>
          <p:cNvSpPr/>
          <p:nvPr/>
        </p:nvSpPr>
        <p:spPr>
          <a:xfrm>
            <a:off x="755576" y="393305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Oval 29"/>
          <p:cNvSpPr/>
          <p:nvPr/>
        </p:nvSpPr>
        <p:spPr>
          <a:xfrm>
            <a:off x="1835696" y="2522513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Oval 30"/>
          <p:cNvSpPr/>
          <p:nvPr/>
        </p:nvSpPr>
        <p:spPr>
          <a:xfrm>
            <a:off x="1835696" y="393305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Oval 31"/>
          <p:cNvSpPr/>
          <p:nvPr/>
        </p:nvSpPr>
        <p:spPr>
          <a:xfrm>
            <a:off x="2987824" y="249289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Oval 32"/>
          <p:cNvSpPr/>
          <p:nvPr/>
        </p:nvSpPr>
        <p:spPr>
          <a:xfrm>
            <a:off x="2987824" y="393305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Oval 33"/>
          <p:cNvSpPr/>
          <p:nvPr/>
        </p:nvSpPr>
        <p:spPr>
          <a:xfrm>
            <a:off x="5148064" y="249289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Oval 34"/>
          <p:cNvSpPr/>
          <p:nvPr/>
        </p:nvSpPr>
        <p:spPr>
          <a:xfrm>
            <a:off x="5148064" y="3890665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Oval 35"/>
          <p:cNvSpPr/>
          <p:nvPr/>
        </p:nvSpPr>
        <p:spPr>
          <a:xfrm>
            <a:off x="6300192" y="2492896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Oval 37"/>
          <p:cNvSpPr/>
          <p:nvPr/>
        </p:nvSpPr>
        <p:spPr>
          <a:xfrm>
            <a:off x="7308304" y="2522513"/>
            <a:ext cx="792088" cy="690463"/>
          </a:xfrm>
          <a:prstGeom prst="ellipse">
            <a:avLst/>
          </a:prstGeom>
          <a:solidFill>
            <a:schemeClr val="bg1">
              <a:lumMod val="75000"/>
              <a:alpha val="23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Iterative </a:t>
            </a:r>
            <a:r>
              <a:rPr lang="nb-NO" dirty="0" err="1"/>
              <a:t>Compression</a:t>
            </a:r>
            <a:endParaRPr lang="nb-NO" dirty="0"/>
          </a:p>
        </p:txBody>
      </p:sp>
      <p:grpSp>
        <p:nvGrpSpPr>
          <p:cNvPr id="88" name="Group 87"/>
          <p:cNvGrpSpPr/>
          <p:nvPr/>
        </p:nvGrpSpPr>
        <p:grpSpPr>
          <a:xfrm>
            <a:off x="796878" y="1988840"/>
            <a:ext cx="7183161" cy="475002"/>
            <a:chOff x="796878" y="1988840"/>
            <a:chExt cx="7183161" cy="475002"/>
          </a:xfrm>
        </p:grpSpPr>
        <p:sp>
          <p:nvSpPr>
            <p:cNvPr id="4" name="TextBox 3"/>
            <p:cNvSpPr txBox="1"/>
            <p:nvPr/>
          </p:nvSpPr>
          <p:spPr>
            <a:xfrm>
              <a:off x="796878" y="1988840"/>
              <a:ext cx="678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>
                  <a:solidFill>
                    <a:srgbClr val="C00000"/>
                  </a:solidFill>
                </a:rPr>
                <a:t>G</a:t>
              </a:r>
              <a:r>
                <a:rPr lang="nb-NO" sz="2400" baseline="-25000" dirty="0">
                  <a:solidFill>
                    <a:srgbClr val="C00000"/>
                  </a:solidFill>
                </a:rPr>
                <a:t>k+1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07704" y="1988840"/>
              <a:ext cx="678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>
                  <a:solidFill>
                    <a:srgbClr val="C00000"/>
                  </a:solidFill>
                </a:rPr>
                <a:t>G</a:t>
              </a:r>
              <a:r>
                <a:rPr lang="nb-NO" sz="2400" baseline="-25000" dirty="0">
                  <a:solidFill>
                    <a:srgbClr val="C00000"/>
                  </a:solidFill>
                </a:rPr>
                <a:t>k+2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59832" y="2002177"/>
              <a:ext cx="678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>
                  <a:solidFill>
                    <a:srgbClr val="C00000"/>
                  </a:solidFill>
                </a:rPr>
                <a:t>G</a:t>
              </a:r>
              <a:r>
                <a:rPr lang="nb-NO" sz="2400" baseline="-25000" dirty="0">
                  <a:solidFill>
                    <a:srgbClr val="C00000"/>
                  </a:solidFill>
                </a:rPr>
                <a:t>k+3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1055" y="1988840"/>
              <a:ext cx="6527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>
                  <a:solidFill>
                    <a:srgbClr val="C00000"/>
                  </a:solidFill>
                </a:rPr>
                <a:t>G</a:t>
              </a:r>
              <a:r>
                <a:rPr lang="nb-NO" sz="2400" baseline="-25000" dirty="0">
                  <a:solidFill>
                    <a:srgbClr val="C00000"/>
                  </a:solidFill>
                </a:rPr>
                <a:t>n-2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41881" y="1988840"/>
              <a:ext cx="6527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>
                  <a:solidFill>
                    <a:srgbClr val="C00000"/>
                  </a:solidFill>
                </a:rPr>
                <a:t>G</a:t>
              </a:r>
              <a:r>
                <a:rPr lang="nb-NO" sz="2400" baseline="-25000" dirty="0">
                  <a:solidFill>
                    <a:srgbClr val="C00000"/>
                  </a:solidFill>
                </a:rPr>
                <a:t>n-1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94009" y="2002177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 err="1">
                  <a:solidFill>
                    <a:srgbClr val="C00000"/>
                  </a:solidFill>
                </a:rPr>
                <a:t>G</a:t>
              </a:r>
              <a:r>
                <a:rPr lang="nb-NO" sz="2400" baseline="-25000" dirty="0" err="1">
                  <a:solidFill>
                    <a:srgbClr val="C00000"/>
                  </a:solidFill>
                </a:rPr>
                <a:t>n</a:t>
              </a:r>
              <a:endParaRPr lang="nb-NO" sz="2400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27584" y="259395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X</a:t>
            </a:r>
            <a:r>
              <a:rPr lang="nb-NO" sz="2400" baseline="-25000" dirty="0">
                <a:solidFill>
                  <a:srgbClr val="C00000"/>
                </a:solidFill>
              </a:rPr>
              <a:t>k+1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38410" y="259395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X</a:t>
            </a:r>
            <a:r>
              <a:rPr lang="nb-NO" sz="2400" baseline="-25000" dirty="0">
                <a:solidFill>
                  <a:srgbClr val="C00000"/>
                </a:solidFill>
              </a:rPr>
              <a:t>k+2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0538" y="260729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X</a:t>
            </a:r>
            <a:r>
              <a:rPr lang="nb-NO" sz="2400" baseline="-25000" dirty="0">
                <a:solidFill>
                  <a:srgbClr val="C00000"/>
                </a:solidFill>
              </a:rPr>
              <a:t>k+3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1761" y="2593958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X</a:t>
            </a:r>
            <a:r>
              <a:rPr lang="nb-NO" sz="2400" baseline="-25000" dirty="0">
                <a:solidFill>
                  <a:srgbClr val="C00000"/>
                </a:solidFill>
              </a:rPr>
              <a:t>n-2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2587" y="2593958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X</a:t>
            </a:r>
            <a:r>
              <a:rPr lang="nb-NO" sz="2400" baseline="-25000" dirty="0">
                <a:solidFill>
                  <a:srgbClr val="C00000"/>
                </a:solidFill>
              </a:rPr>
              <a:t>n-1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24715" y="260729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C00000"/>
                </a:solidFill>
              </a:rPr>
              <a:t>X</a:t>
            </a:r>
            <a:r>
              <a:rPr lang="nb-NO" sz="2400" baseline="-25000" dirty="0" err="1">
                <a:solidFill>
                  <a:srgbClr val="C00000"/>
                </a:solidFill>
              </a:rPr>
              <a:t>n</a:t>
            </a:r>
            <a:endParaRPr lang="nb-NO" sz="2400" baseline="-25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4005064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S</a:t>
            </a:r>
            <a:r>
              <a:rPr lang="nb-NO" sz="2400" baseline="-25000" dirty="0">
                <a:solidFill>
                  <a:srgbClr val="C00000"/>
                </a:solidFill>
              </a:rPr>
              <a:t>k+1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8410" y="4005064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S</a:t>
            </a:r>
            <a:r>
              <a:rPr lang="nb-NO" sz="2400" baseline="-25000" dirty="0">
                <a:solidFill>
                  <a:srgbClr val="C00000"/>
                </a:solidFill>
              </a:rPr>
              <a:t>k+2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90538" y="4018401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S</a:t>
            </a:r>
            <a:r>
              <a:rPr lang="nb-NO" sz="2400" baseline="-25000" dirty="0">
                <a:solidFill>
                  <a:srgbClr val="C00000"/>
                </a:solidFill>
              </a:rPr>
              <a:t>k+3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61761" y="4005064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S</a:t>
            </a:r>
            <a:r>
              <a:rPr lang="nb-NO" sz="2400" baseline="-25000" dirty="0">
                <a:solidFill>
                  <a:srgbClr val="C00000"/>
                </a:solidFill>
              </a:rPr>
              <a:t>n-2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72587" y="4005064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S</a:t>
            </a:r>
            <a:r>
              <a:rPr lang="nb-NO" sz="2400" baseline="-25000" dirty="0">
                <a:solidFill>
                  <a:srgbClr val="C00000"/>
                </a:solidFill>
              </a:rPr>
              <a:t>n-1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4715" y="4018401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C00000"/>
                </a:solidFill>
              </a:rPr>
              <a:t>S</a:t>
            </a:r>
            <a:r>
              <a:rPr lang="nb-NO" sz="2400" baseline="-25000" dirty="0" err="1">
                <a:solidFill>
                  <a:srgbClr val="C00000"/>
                </a:solidFill>
              </a:rPr>
              <a:t>n</a:t>
            </a:r>
            <a:endParaRPr lang="nb-NO" sz="2400" baseline="-25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465" y="5108991"/>
            <a:ext cx="3385671" cy="12003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3175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endParaRPr lang="nb-NO" dirty="0">
              <a:solidFill>
                <a:srgbClr val="C00000"/>
              </a:solidFill>
            </a:endParaRPr>
          </a:p>
          <a:p>
            <a:pPr algn="ctr"/>
            <a:r>
              <a:rPr lang="nb-NO" dirty="0">
                <a:solidFill>
                  <a:srgbClr val="C00000"/>
                </a:solidFill>
              </a:rPr>
              <a:t>X</a:t>
            </a:r>
            <a:r>
              <a:rPr lang="nb-NO" baseline="-25000" dirty="0">
                <a:solidFill>
                  <a:srgbClr val="C00000"/>
                </a:solidFill>
              </a:rPr>
              <a:t>k+1</a:t>
            </a:r>
            <a:r>
              <a:rPr lang="nb-NO" dirty="0">
                <a:solidFill>
                  <a:srgbClr val="C00000"/>
                </a:solidFill>
              </a:rPr>
              <a:t> = V</a:t>
            </a:r>
            <a:r>
              <a:rPr lang="nb-NO" baseline="-25000" dirty="0">
                <a:solidFill>
                  <a:srgbClr val="C00000"/>
                </a:solidFill>
              </a:rPr>
              <a:t>k+1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is a feedback </a:t>
            </a:r>
            <a:br>
              <a:rPr lang="nb-NO" dirty="0"/>
            </a:br>
            <a:r>
              <a:rPr lang="nb-NO" dirty="0"/>
              <a:t>     </a:t>
            </a:r>
            <a:r>
              <a:rPr lang="nb-NO" dirty="0" err="1"/>
              <a:t>vertex</a:t>
            </a:r>
            <a:r>
              <a:rPr lang="nb-NO" dirty="0"/>
              <a:t> </a:t>
            </a:r>
            <a:r>
              <a:rPr lang="nb-NO" dirty="0" err="1"/>
              <a:t>set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G</a:t>
            </a:r>
            <a:r>
              <a:rPr lang="nb-NO" baseline="-25000" dirty="0">
                <a:solidFill>
                  <a:srgbClr val="C00000"/>
                </a:solidFill>
              </a:rPr>
              <a:t>k+1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size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k+1      </a:t>
            </a:r>
          </a:p>
          <a:p>
            <a:pPr algn="ctr"/>
            <a:r>
              <a:rPr lang="nb-NO" dirty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74528" y="5108990"/>
            <a:ext cx="2361544" cy="12003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3175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    </a:t>
            </a:r>
          </a:p>
          <a:p>
            <a:pPr algn="ctr"/>
            <a:r>
              <a:rPr lang="nb-NO" dirty="0"/>
              <a:t> Feedback </a:t>
            </a:r>
            <a:r>
              <a:rPr lang="nb-NO" dirty="0" err="1"/>
              <a:t>vertex</a:t>
            </a:r>
            <a:r>
              <a:rPr lang="nb-NO" dirty="0"/>
              <a:t> </a:t>
            </a:r>
            <a:r>
              <a:rPr lang="nb-NO" dirty="0" err="1"/>
              <a:t>set</a:t>
            </a:r>
            <a:r>
              <a:rPr lang="nb-NO" dirty="0"/>
              <a:t>     </a:t>
            </a:r>
            <a:br>
              <a:rPr lang="nb-NO" dirty="0"/>
            </a:b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size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k</a:t>
            </a:r>
          </a:p>
          <a:p>
            <a:pPr algn="ctr"/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8730" y="5108991"/>
            <a:ext cx="2573140" cy="12003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3175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dirty="0"/>
              <a:t>     Feedback </a:t>
            </a:r>
            <a:r>
              <a:rPr lang="nb-NO" dirty="0" err="1"/>
              <a:t>vertex</a:t>
            </a:r>
            <a:r>
              <a:rPr lang="nb-NO" dirty="0"/>
              <a:t> </a:t>
            </a:r>
            <a:r>
              <a:rPr lang="nb-NO" dirty="0" err="1"/>
              <a:t>set</a:t>
            </a:r>
            <a:r>
              <a:rPr lang="nb-NO" dirty="0"/>
              <a:t>     </a:t>
            </a:r>
            <a:br>
              <a:rPr lang="nb-NO" dirty="0"/>
            </a:b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size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k+1</a:t>
            </a:r>
          </a:p>
          <a:p>
            <a:pPr algn="ctr"/>
            <a:endParaRPr lang="nb-NO" dirty="0">
              <a:solidFill>
                <a:srgbClr val="C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87624" y="3284984"/>
            <a:ext cx="0" cy="5336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95639" y="5108991"/>
            <a:ext cx="2919324" cy="12003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3175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    </a:t>
            </a:r>
          </a:p>
          <a:p>
            <a:pPr algn="ctr"/>
            <a:r>
              <a:rPr lang="nb-NO" dirty="0"/>
              <a:t> </a:t>
            </a:r>
            <a:r>
              <a:rPr lang="nb-NO" dirty="0" err="1"/>
              <a:t>Compression</a:t>
            </a:r>
            <a:r>
              <a:rPr lang="nb-NO" dirty="0"/>
              <a:t> </a:t>
            </a:r>
            <a:r>
              <a:rPr lang="nb-NO" dirty="0" err="1"/>
              <a:t>step</a:t>
            </a:r>
            <a:r>
              <a:rPr lang="nb-NO" dirty="0"/>
              <a:t> </a:t>
            </a:r>
            <a:r>
              <a:rPr lang="nb-NO" dirty="0" err="1"/>
              <a:t>succeeds</a:t>
            </a:r>
            <a:r>
              <a:rPr lang="nb-NO" dirty="0"/>
              <a:t>?</a:t>
            </a:r>
            <a:br>
              <a:rPr lang="nb-NO" dirty="0"/>
            </a:br>
            <a:r>
              <a:rPr lang="nb-NO" dirty="0"/>
              <a:t>If </a:t>
            </a:r>
            <a:r>
              <a:rPr lang="nb-NO" dirty="0" err="1">
                <a:solidFill>
                  <a:srgbClr val="C00000"/>
                </a:solidFill>
              </a:rPr>
              <a:t>no</a:t>
            </a:r>
            <a:r>
              <a:rPr lang="nb-NO" dirty="0"/>
              <a:t>, </a:t>
            </a:r>
            <a:r>
              <a:rPr lang="nb-NO" dirty="0" err="1"/>
              <a:t>answer</a:t>
            </a:r>
            <a:r>
              <a:rPr lang="nb-NO" dirty="0"/>
              <a:t> ``</a:t>
            </a:r>
            <a:r>
              <a:rPr lang="nb-NO" dirty="0" err="1">
                <a:solidFill>
                  <a:srgbClr val="C00000"/>
                </a:solidFill>
              </a:rPr>
              <a:t>no</a:t>
            </a:r>
            <a:r>
              <a:rPr lang="nb-NO" dirty="0"/>
              <a:t>’’.</a:t>
            </a:r>
            <a:endParaRPr lang="nb-NO" dirty="0">
              <a:solidFill>
                <a:srgbClr val="C00000"/>
              </a:solidFill>
            </a:endParaRPr>
          </a:p>
          <a:p>
            <a:pPr algn="ctr"/>
            <a:endParaRPr lang="nb-NO" dirty="0">
              <a:solidFill>
                <a:srgbClr val="C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982935" y="3433211"/>
            <a:ext cx="409378" cy="385446"/>
            <a:chOff x="796878" y="836712"/>
            <a:chExt cx="606770" cy="576064"/>
          </a:xfrm>
        </p:grpSpPr>
        <p:cxnSp>
          <p:nvCxnSpPr>
            <p:cNvPr id="53" name="Straight Connector 52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/>
          <p:cNvCxnSpPr/>
          <p:nvPr/>
        </p:nvCxnSpPr>
        <p:spPr>
          <a:xfrm flipV="1">
            <a:off x="1340024" y="3183359"/>
            <a:ext cx="495672" cy="707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231740" y="3327375"/>
            <a:ext cx="0" cy="5336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027051" y="3475602"/>
            <a:ext cx="409378" cy="385446"/>
            <a:chOff x="796878" y="836712"/>
            <a:chExt cx="606770" cy="576064"/>
          </a:xfrm>
        </p:grpSpPr>
        <p:cxnSp>
          <p:nvCxnSpPr>
            <p:cNvPr id="63" name="Straight Connector 62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/>
          <p:nvPr/>
        </p:nvCxnSpPr>
        <p:spPr>
          <a:xfrm>
            <a:off x="3408537" y="3327375"/>
            <a:ext cx="0" cy="5336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3203848" y="3475602"/>
            <a:ext cx="409378" cy="385446"/>
            <a:chOff x="796878" y="836712"/>
            <a:chExt cx="606770" cy="576064"/>
          </a:xfrm>
        </p:grpSpPr>
        <p:cxnSp>
          <p:nvCxnSpPr>
            <p:cNvPr id="67" name="Straight Connector 66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Arrow Connector 68"/>
          <p:cNvCxnSpPr/>
          <p:nvPr/>
        </p:nvCxnSpPr>
        <p:spPr>
          <a:xfrm>
            <a:off x="7729017" y="3284984"/>
            <a:ext cx="0" cy="5336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524328" y="3433211"/>
            <a:ext cx="409378" cy="385446"/>
            <a:chOff x="796878" y="836712"/>
            <a:chExt cx="606770" cy="576064"/>
          </a:xfrm>
        </p:grpSpPr>
        <p:cxnSp>
          <p:nvCxnSpPr>
            <p:cNvPr id="71" name="Straight Connector 70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/>
          <p:nvPr/>
        </p:nvCxnSpPr>
        <p:spPr>
          <a:xfrm>
            <a:off x="6743575" y="3255367"/>
            <a:ext cx="0" cy="5336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6538886" y="3403594"/>
            <a:ext cx="409378" cy="385446"/>
            <a:chOff x="796878" y="836712"/>
            <a:chExt cx="606770" cy="576064"/>
          </a:xfrm>
        </p:grpSpPr>
        <p:cxnSp>
          <p:nvCxnSpPr>
            <p:cNvPr id="77" name="Straight Connector 76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Arrow Connector 78"/>
          <p:cNvCxnSpPr/>
          <p:nvPr/>
        </p:nvCxnSpPr>
        <p:spPr>
          <a:xfrm>
            <a:off x="5568777" y="3255367"/>
            <a:ext cx="0" cy="5336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5364088" y="3403594"/>
            <a:ext cx="409378" cy="385446"/>
            <a:chOff x="796878" y="836712"/>
            <a:chExt cx="606770" cy="576064"/>
          </a:xfrm>
        </p:grpSpPr>
        <p:cxnSp>
          <p:nvCxnSpPr>
            <p:cNvPr id="81" name="Straight Connector 80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Arrow Connector 82"/>
          <p:cNvCxnSpPr/>
          <p:nvPr/>
        </p:nvCxnSpPr>
        <p:spPr>
          <a:xfrm flipV="1">
            <a:off x="2483768" y="3212976"/>
            <a:ext cx="495672" cy="707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3644280" y="3212976"/>
            <a:ext cx="495672" cy="707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788024" y="3212976"/>
            <a:ext cx="495672" cy="707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211960" y="2525995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>
                <a:solidFill>
                  <a:srgbClr val="002060"/>
                </a:solidFill>
              </a:rPr>
              <a:t>…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250570" y="3894147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>
                <a:solidFill>
                  <a:srgbClr val="002060"/>
                </a:solidFill>
              </a:rPr>
              <a:t>…</a:t>
            </a:r>
            <a:endParaRPr lang="nb-NO" dirty="0">
              <a:solidFill>
                <a:srgbClr val="00206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5868358" y="3198166"/>
            <a:ext cx="495672" cy="707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6948264" y="3179673"/>
            <a:ext cx="495672" cy="7073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4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7" grpId="0" animBg="1"/>
      <p:bldP spid="3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3" grpId="1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4" grpId="6" animBg="1"/>
      <p:bldP spid="44" grpId="7" animBg="1"/>
      <p:bldP spid="44" grpId="8" animBg="1"/>
      <p:bldP spid="44" grpId="9" animBg="1"/>
      <p:bldP spid="44" grpId="10" animBg="1"/>
      <p:bldP spid="44" grpId="11" animBg="1"/>
      <p:bldP spid="86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Solving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Compression</a:t>
            </a:r>
            <a:r>
              <a:rPr lang="nb-NO" dirty="0"/>
              <a:t> </a:t>
            </a:r>
            <a:r>
              <a:rPr lang="nb-NO" dirty="0" err="1"/>
              <a:t>Step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Input: </a:t>
                </a:r>
                <a:r>
                  <a:rPr lang="nb-NO" dirty="0" err="1">
                    <a:sym typeface="Wingdings" panose="05000000000000000000" pitchFamily="2" charset="2"/>
                  </a:rPr>
                  <a:t>Digraph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, </a:t>
                </a:r>
                <a:r>
                  <a:rPr lang="nb-NO" dirty="0" err="1">
                    <a:sym typeface="Wingdings" panose="05000000000000000000" pitchFamily="2" charset="2"/>
                  </a:rPr>
                  <a:t>integer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r>
                  <a:rPr lang="nb-NO" dirty="0">
                    <a:sym typeface="Wingdings" panose="05000000000000000000" pitchFamily="2" charset="2"/>
                  </a:rPr>
                  <a:t>, feedback </a:t>
                </a:r>
                <a:r>
                  <a:rPr lang="nb-NO" dirty="0" err="1">
                    <a:sym typeface="Wingdings" panose="05000000000000000000" pitchFamily="2" charset="2"/>
                  </a:rPr>
                  <a:t>vertex</a:t>
                </a:r>
                <a:r>
                  <a:rPr lang="nb-NO" dirty="0">
                    <a:sym typeface="Wingdings" panose="05000000000000000000" pitchFamily="2" charset="2"/>
                  </a:rPr>
                  <a:t> 	</a:t>
                </a:r>
                <a:r>
                  <a:rPr lang="nb-NO" dirty="0" err="1">
                    <a:sym typeface="Wingdings" panose="05000000000000000000" pitchFamily="2" charset="2"/>
                  </a:rPr>
                  <a:t>set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size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  <a:sym typeface="Wingdings" panose="05000000000000000000" pitchFamily="2" charset="2"/>
                      </a:rPr>
                      <m:t>≤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k+1</a:t>
                </a:r>
                <a:r>
                  <a:rPr lang="nb-NO" dirty="0">
                    <a:sym typeface="Wingdings" panose="05000000000000000000" pitchFamily="2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nb-NO" b="1" dirty="0" err="1">
                    <a:solidFill>
                      <a:srgbClr val="002060"/>
                    </a:solidFill>
                    <a:sym typeface="Wingdings" panose="05000000000000000000" pitchFamily="2" charset="2"/>
                  </a:rPr>
                  <a:t>Question</a:t>
                </a: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: </a:t>
                </a:r>
                <a:r>
                  <a:rPr lang="nb-NO" dirty="0" err="1">
                    <a:sym typeface="Wingdings" panose="05000000000000000000" pitchFamily="2" charset="2"/>
                  </a:rPr>
                  <a:t>Does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 have a feedback </a:t>
                </a:r>
                <a:r>
                  <a:rPr lang="nb-NO" dirty="0" err="1">
                    <a:sym typeface="Wingdings" panose="05000000000000000000" pitchFamily="2" charset="2"/>
                  </a:rPr>
                  <a:t>vertex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set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nb-NO" dirty="0">
                    <a:sym typeface="Wingdings" panose="05000000000000000000" pitchFamily="2" charset="2"/>
                  </a:rPr>
                  <a:t> 	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size</a:t>
                </a:r>
                <a:r>
                  <a:rPr lang="nb-NO" dirty="0">
                    <a:sym typeface="Wingdings" panose="05000000000000000000" pitchFamily="2" charset="2"/>
                  </a:rPr>
                  <a:t> at most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r>
                  <a:rPr lang="nb-NO" dirty="0">
                    <a:sym typeface="Wingdings" panose="05000000000000000000" pitchFamily="2" charset="2"/>
                  </a:rPr>
                  <a:t>?</a:t>
                </a:r>
              </a:p>
              <a:p>
                <a:pPr marL="0" indent="0">
                  <a:buNone/>
                </a:pP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Parameter: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/>
                  <a:t>Branch </a:t>
                </a:r>
                <a:r>
                  <a:rPr lang="nb-NO" dirty="0" err="1"/>
                  <a:t>on</a:t>
                </a:r>
                <a:r>
                  <a:rPr lang="nb-NO" dirty="0"/>
                  <a:t> </a:t>
                </a:r>
                <a:r>
                  <a:rPr lang="nb-NO" dirty="0" err="1"/>
                  <a:t>which</a:t>
                </a:r>
                <a:r>
                  <a:rPr lang="nb-NO" dirty="0"/>
                  <a:t> </a:t>
                </a:r>
                <a:r>
                  <a:rPr lang="nb-NO" dirty="0" err="1"/>
                  <a:t>subset</a:t>
                </a:r>
                <a:r>
                  <a:rPr lang="nb-NO" dirty="0"/>
                  <a:t>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:r>
                  <a:rPr lang="nb-NO" dirty="0" err="1">
                    <a:solidFill>
                      <a:srgbClr val="C00000"/>
                    </a:solidFill>
                  </a:rPr>
                  <a:t>X</a:t>
                </a:r>
                <a:r>
                  <a:rPr lang="nb-NO" dirty="0"/>
                  <a:t> </a:t>
                </a:r>
                <a:r>
                  <a:rPr lang="nb-NO" dirty="0" err="1"/>
                  <a:t>goes</a:t>
                </a:r>
                <a:r>
                  <a:rPr lang="nb-NO" dirty="0"/>
                  <a:t> </a:t>
                </a:r>
                <a:r>
                  <a:rPr lang="nb-NO" dirty="0" err="1"/>
                  <a:t>into</a:t>
                </a:r>
                <a:r>
                  <a:rPr lang="nb-NO" dirty="0"/>
                  <a:t> </a:t>
                </a:r>
                <a:r>
                  <a:rPr lang="nb-NO" dirty="0">
                    <a:solidFill>
                      <a:srgbClr val="C00000"/>
                    </a:solidFill>
                  </a:rPr>
                  <a:t>S</a:t>
                </a:r>
                <a:r>
                  <a:rPr lang="nb-NO" dirty="0"/>
                  <a:t>. </a:t>
                </a:r>
                <a:r>
                  <a:rPr lang="nb-NO" dirty="0" err="1"/>
                  <a:t>Gives</a:t>
                </a:r>
                <a:r>
                  <a:rPr lang="nb-NO" dirty="0"/>
                  <a:t> a </a:t>
                </a:r>
                <a:r>
                  <a:rPr lang="nb-NO" dirty="0">
                    <a:solidFill>
                      <a:srgbClr val="C00000"/>
                    </a:solidFill>
                  </a:rPr>
                  <a:t>2</a:t>
                </a:r>
                <a:r>
                  <a:rPr lang="nb-NO" baseline="30000" dirty="0">
                    <a:solidFill>
                      <a:srgbClr val="C00000"/>
                    </a:solidFill>
                  </a:rPr>
                  <a:t>k+1</a:t>
                </a:r>
                <a:r>
                  <a:rPr lang="nb-NO" dirty="0"/>
                  <a:t> </a:t>
                </a:r>
                <a:r>
                  <a:rPr lang="nb-NO" dirty="0" err="1"/>
                  <a:t>factor</a:t>
                </a:r>
                <a:r>
                  <a:rPr lang="nb-NO" dirty="0"/>
                  <a:t> in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running</a:t>
                </a:r>
                <a:r>
                  <a:rPr lang="nb-NO" dirty="0"/>
                  <a:t> time.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259" b="-12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2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Disjoint</a:t>
            </a:r>
            <a:r>
              <a:rPr lang="nb-NO" dirty="0"/>
              <a:t> DFVS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404864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solidFill>
                  <a:srgbClr val="002060"/>
                </a:solidFill>
                <a:sym typeface="Wingdings" panose="05000000000000000000" pitchFamily="2" charset="2"/>
              </a:rPr>
              <a:t>Input: </a:t>
            </a:r>
            <a:r>
              <a:rPr lang="nb-NO" dirty="0" err="1">
                <a:sym typeface="Wingdings" panose="05000000000000000000" pitchFamily="2" charset="2"/>
              </a:rPr>
              <a:t>Digraph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G</a:t>
            </a:r>
            <a:r>
              <a:rPr lang="nb-NO" dirty="0">
                <a:sym typeface="Wingdings" panose="05000000000000000000" pitchFamily="2" charset="2"/>
              </a:rPr>
              <a:t>, </a:t>
            </a:r>
            <a:r>
              <a:rPr lang="nb-NO" dirty="0" err="1">
                <a:sym typeface="Wingdings" panose="05000000000000000000" pitchFamily="2" charset="2"/>
              </a:rPr>
              <a:t>integer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k</a:t>
            </a:r>
            <a:r>
              <a:rPr lang="nb-NO" dirty="0">
                <a:sym typeface="Wingdings" panose="05000000000000000000" pitchFamily="2" charset="2"/>
              </a:rPr>
              <a:t>, feedback </a:t>
            </a:r>
            <a:r>
              <a:rPr lang="nb-NO" dirty="0" err="1">
                <a:sym typeface="Wingdings" panose="05000000000000000000" pitchFamily="2" charset="2"/>
              </a:rPr>
              <a:t>vertex</a:t>
            </a:r>
            <a:r>
              <a:rPr lang="nb-NO" dirty="0">
                <a:sym typeface="Wingdings" panose="05000000000000000000" pitchFamily="2" charset="2"/>
              </a:rPr>
              <a:t> 	</a:t>
            </a:r>
            <a:r>
              <a:rPr lang="nb-NO" dirty="0" err="1">
                <a:sym typeface="Wingdings" panose="05000000000000000000" pitchFamily="2" charset="2"/>
              </a:rPr>
              <a:t>set</a:t>
            </a:r>
            <a:r>
              <a:rPr lang="nb-NO" dirty="0">
                <a:sym typeface="Wingdings" panose="05000000000000000000" pitchFamily="2" charset="2"/>
              </a:rPr>
              <a:t> 	</a:t>
            </a:r>
            <a:r>
              <a:rPr lang="nb-NO" dirty="0" err="1">
                <a:solidFill>
                  <a:srgbClr val="C00000"/>
                </a:solidFill>
                <a:sym typeface="Wingdings" panose="05000000000000000000" pitchFamily="2" charset="2"/>
              </a:rPr>
              <a:t>X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of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G </a:t>
            </a:r>
            <a:r>
              <a:rPr lang="nb-NO" dirty="0" err="1">
                <a:sym typeface="Wingdings" panose="05000000000000000000" pitchFamily="2" charset="2"/>
              </a:rPr>
              <a:t>of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size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k+1</a:t>
            </a:r>
            <a:r>
              <a:rPr lang="nb-NO" dirty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nb-NO" b="1" dirty="0" err="1">
                <a:solidFill>
                  <a:srgbClr val="002060"/>
                </a:solidFill>
                <a:sym typeface="Wingdings" panose="05000000000000000000" pitchFamily="2" charset="2"/>
              </a:rPr>
              <a:t>Question</a:t>
            </a:r>
            <a:r>
              <a:rPr lang="nb-NO" b="1" dirty="0">
                <a:solidFill>
                  <a:srgbClr val="002060"/>
                </a:solidFill>
                <a:sym typeface="Wingdings" panose="05000000000000000000" pitchFamily="2" charset="2"/>
              </a:rPr>
              <a:t>: </a:t>
            </a:r>
            <a:r>
              <a:rPr lang="nb-NO" dirty="0" err="1">
                <a:sym typeface="Wingdings" panose="05000000000000000000" pitchFamily="2" charset="2"/>
              </a:rPr>
              <a:t>Does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G</a:t>
            </a:r>
            <a:r>
              <a:rPr lang="nb-NO" dirty="0">
                <a:sym typeface="Wingdings" panose="05000000000000000000" pitchFamily="2" charset="2"/>
              </a:rPr>
              <a:t> have a feedback </a:t>
            </a:r>
            <a:r>
              <a:rPr lang="nb-NO" dirty="0" err="1">
                <a:sym typeface="Wingdings" panose="05000000000000000000" pitchFamily="2" charset="2"/>
              </a:rPr>
              <a:t>vertex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set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nb-NO" dirty="0">
                <a:sym typeface="Wingdings" panose="05000000000000000000" pitchFamily="2" charset="2"/>
              </a:rPr>
              <a:t> 	</a:t>
            </a:r>
            <a:r>
              <a:rPr lang="nb-NO" dirty="0" err="1">
                <a:sym typeface="Wingdings" panose="05000000000000000000" pitchFamily="2" charset="2"/>
              </a:rPr>
              <a:t>of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err="1">
                <a:sym typeface="Wingdings" panose="05000000000000000000" pitchFamily="2" charset="2"/>
              </a:rPr>
              <a:t>size</a:t>
            </a:r>
            <a:r>
              <a:rPr lang="nb-NO" dirty="0">
                <a:sym typeface="Wingdings" panose="05000000000000000000" pitchFamily="2" charset="2"/>
              </a:rPr>
              <a:t> at most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k</a:t>
            </a:r>
            <a:r>
              <a:rPr lang="nb-NO" dirty="0">
                <a:sym typeface="Wingdings" panose="05000000000000000000" pitchFamily="2" charset="2"/>
              </a:rPr>
              <a:t>, </a:t>
            </a:r>
            <a:r>
              <a:rPr lang="nb-NO" dirty="0" err="1">
                <a:sym typeface="Wingdings" panose="05000000000000000000" pitchFamily="2" charset="2"/>
              </a:rPr>
              <a:t>disjoint</a:t>
            </a:r>
            <a:r>
              <a:rPr lang="nb-NO" dirty="0">
                <a:sym typeface="Wingdings" panose="05000000000000000000" pitchFamily="2" charset="2"/>
              </a:rPr>
              <a:t> from </a:t>
            </a:r>
            <a:r>
              <a:rPr lang="nb-NO" dirty="0" err="1">
                <a:solidFill>
                  <a:srgbClr val="C00000"/>
                </a:solidFill>
                <a:sym typeface="Wingdings" panose="05000000000000000000" pitchFamily="2" charset="2"/>
              </a:rPr>
              <a:t>X</a:t>
            </a:r>
            <a:r>
              <a:rPr lang="nb-NO" dirty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561" y="3933056"/>
            <a:ext cx="2685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3200" dirty="0"/>
              <a:t>Will </a:t>
            </a:r>
            <a:r>
              <a:rPr lang="nb-NO" sz="3200" dirty="0" err="1"/>
              <a:t>see</a:t>
            </a:r>
            <a:r>
              <a:rPr lang="nb-NO" sz="3200" dirty="0"/>
              <a:t>: </a:t>
            </a:r>
          </a:p>
          <a:p>
            <a:pPr algn="ctr"/>
            <a:r>
              <a:rPr lang="nb-NO" sz="3200" dirty="0">
                <a:solidFill>
                  <a:srgbClr val="C00000"/>
                </a:solidFill>
              </a:rPr>
              <a:t>O(8</a:t>
            </a:r>
            <a:r>
              <a:rPr lang="nb-NO" sz="3200" baseline="30000" dirty="0">
                <a:solidFill>
                  <a:srgbClr val="C00000"/>
                </a:solidFill>
              </a:rPr>
              <a:t>k</a:t>
            </a:r>
            <a:r>
              <a:rPr lang="nb-NO" sz="3200" dirty="0">
                <a:solidFill>
                  <a:srgbClr val="C00000"/>
                </a:solidFill>
              </a:rPr>
              <a:t>k!k</a:t>
            </a:r>
            <a:r>
              <a:rPr lang="nb-NO" sz="3200" baseline="30000" dirty="0">
                <a:solidFill>
                  <a:srgbClr val="C00000"/>
                </a:solidFill>
              </a:rPr>
              <a:t>4</a:t>
            </a:r>
            <a:r>
              <a:rPr lang="nb-NO" sz="3200" dirty="0">
                <a:solidFill>
                  <a:srgbClr val="C00000"/>
                </a:solidFill>
              </a:rPr>
              <a:t>(</a:t>
            </a:r>
            <a:r>
              <a:rPr lang="nb-NO" sz="3200" dirty="0" err="1">
                <a:solidFill>
                  <a:srgbClr val="C00000"/>
                </a:solidFill>
              </a:rPr>
              <a:t>n+m</a:t>
            </a:r>
            <a:r>
              <a:rPr lang="nb-NO" sz="3200" dirty="0">
                <a:solidFill>
                  <a:srgbClr val="C00000"/>
                </a:solidFill>
              </a:rPr>
              <a:t>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0533" y="3935958"/>
            <a:ext cx="41537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3200" dirty="0" err="1"/>
              <a:t>Yields</a:t>
            </a:r>
            <a:r>
              <a:rPr lang="nb-NO" sz="3200" dirty="0"/>
              <a:t>: </a:t>
            </a:r>
            <a:r>
              <a:rPr lang="nb-NO" sz="3200" dirty="0">
                <a:solidFill>
                  <a:srgbClr val="C00000"/>
                </a:solidFill>
              </a:rPr>
              <a:t>O(16</a:t>
            </a:r>
            <a:r>
              <a:rPr lang="nb-NO" sz="3200" baseline="30000" dirty="0">
                <a:solidFill>
                  <a:srgbClr val="C00000"/>
                </a:solidFill>
              </a:rPr>
              <a:t>k</a:t>
            </a:r>
            <a:r>
              <a:rPr lang="nb-NO" sz="3200" dirty="0">
                <a:solidFill>
                  <a:srgbClr val="C00000"/>
                </a:solidFill>
              </a:rPr>
              <a:t>k!k</a:t>
            </a:r>
            <a:r>
              <a:rPr lang="nb-NO" sz="3200" baseline="30000" dirty="0">
                <a:solidFill>
                  <a:srgbClr val="C00000"/>
                </a:solidFill>
              </a:rPr>
              <a:t>4</a:t>
            </a:r>
            <a:r>
              <a:rPr lang="nb-NO" sz="3200" dirty="0">
                <a:solidFill>
                  <a:srgbClr val="C00000"/>
                </a:solidFill>
              </a:rPr>
              <a:t>(</a:t>
            </a:r>
            <a:r>
              <a:rPr lang="nb-NO" sz="3200" dirty="0" err="1">
                <a:solidFill>
                  <a:srgbClr val="C00000"/>
                </a:solidFill>
              </a:rPr>
              <a:t>n+m</a:t>
            </a:r>
            <a:r>
              <a:rPr lang="nb-NO" sz="3200" dirty="0">
                <a:solidFill>
                  <a:srgbClr val="C00000"/>
                </a:solidFill>
              </a:rPr>
              <a:t>)) </a:t>
            </a:r>
          </a:p>
          <a:p>
            <a:pPr algn="ctr"/>
            <a:r>
              <a:rPr lang="nb-NO" sz="3200" dirty="0"/>
              <a:t>for </a:t>
            </a:r>
            <a:r>
              <a:rPr lang="nb-NO" sz="3200" dirty="0" err="1"/>
              <a:t>compression</a:t>
            </a:r>
            <a:endParaRPr lang="nb-NO" sz="3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5517232"/>
            <a:ext cx="5479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err="1"/>
              <a:t>Yields</a:t>
            </a:r>
            <a:r>
              <a:rPr lang="nb-NO" sz="3200" dirty="0"/>
              <a:t> </a:t>
            </a:r>
            <a:r>
              <a:rPr lang="nb-NO" sz="3200" dirty="0">
                <a:solidFill>
                  <a:srgbClr val="C00000"/>
                </a:solidFill>
              </a:rPr>
              <a:t>O(16</a:t>
            </a:r>
            <a:r>
              <a:rPr lang="nb-NO" sz="3200" baseline="30000" dirty="0">
                <a:solidFill>
                  <a:srgbClr val="C00000"/>
                </a:solidFill>
              </a:rPr>
              <a:t>k</a:t>
            </a:r>
            <a:r>
              <a:rPr lang="nb-NO" sz="3200" dirty="0">
                <a:solidFill>
                  <a:srgbClr val="C00000"/>
                </a:solidFill>
              </a:rPr>
              <a:t>k!k</a:t>
            </a:r>
            <a:r>
              <a:rPr lang="nb-NO" sz="3200" baseline="30000" dirty="0">
                <a:solidFill>
                  <a:srgbClr val="C00000"/>
                </a:solidFill>
              </a:rPr>
              <a:t>4</a:t>
            </a:r>
            <a:r>
              <a:rPr lang="nb-NO" sz="3200" dirty="0">
                <a:solidFill>
                  <a:srgbClr val="C00000"/>
                </a:solidFill>
              </a:rPr>
              <a:t>nm) </a:t>
            </a:r>
            <a:r>
              <a:rPr lang="nb-NO" sz="3200" dirty="0"/>
              <a:t>for DFVS</a:t>
            </a:r>
            <a:endParaRPr lang="nb-NO" sz="32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3779912" y="4471665"/>
            <a:ext cx="72008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700533" y="4869161"/>
            <a:ext cx="663555" cy="576063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O(n)</a:t>
            </a:r>
            <a:r>
              <a:rPr lang="nb-NO" dirty="0"/>
              <a:t> Overhead From IC?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5647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Find</a:t>
            </a:r>
            <a:r>
              <a:rPr lang="nb-NO" sz="2400" dirty="0"/>
              <a:t> </a:t>
            </a:r>
            <a:r>
              <a:rPr lang="nb-NO" sz="2400" dirty="0" err="1"/>
              <a:t>approximate</a:t>
            </a:r>
            <a:r>
              <a:rPr lang="nb-NO" sz="2400" dirty="0"/>
              <a:t> </a:t>
            </a:r>
            <a:r>
              <a:rPr lang="nb-NO" sz="2400" dirty="0" err="1"/>
              <a:t>solution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size</a:t>
            </a:r>
            <a:r>
              <a:rPr lang="nb-NO" sz="2400" dirty="0"/>
              <a:t> </a:t>
            </a:r>
            <a:r>
              <a:rPr lang="nb-NO" sz="2400" dirty="0" err="1">
                <a:solidFill>
                  <a:srgbClr val="C00000"/>
                </a:solidFill>
              </a:rPr>
              <a:t>poly</a:t>
            </a:r>
            <a:r>
              <a:rPr lang="nb-NO" sz="2400" dirty="0">
                <a:solidFill>
                  <a:srgbClr val="C00000"/>
                </a:solidFill>
              </a:rPr>
              <a:t>(k)</a:t>
            </a:r>
            <a:r>
              <a:rPr lang="nb-NO" sz="24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2564904"/>
            <a:ext cx="284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Start </a:t>
            </a:r>
            <a:r>
              <a:rPr lang="nb-NO" sz="3200" dirty="0" err="1"/>
              <a:t>with</a:t>
            </a:r>
            <a:r>
              <a:rPr lang="nb-NO" sz="3200" dirty="0"/>
              <a:t> </a:t>
            </a:r>
            <a:r>
              <a:rPr lang="nb-NO" sz="3200" dirty="0">
                <a:solidFill>
                  <a:srgbClr val="C00000"/>
                </a:solidFill>
              </a:rPr>
              <a:t>G - 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624" y="3284984"/>
            <a:ext cx="601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Do </a:t>
            </a:r>
            <a:r>
              <a:rPr lang="nb-NO" sz="2800" dirty="0">
                <a:solidFill>
                  <a:srgbClr val="C00000"/>
                </a:solidFill>
              </a:rPr>
              <a:t>|W|</a:t>
            </a:r>
            <a:r>
              <a:rPr lang="nb-NO" sz="2800" dirty="0"/>
              <a:t> </a:t>
            </a:r>
            <a:r>
              <a:rPr lang="nb-NO" sz="2800" dirty="0" err="1"/>
              <a:t>iterations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DFVS-</a:t>
            </a:r>
            <a:r>
              <a:rPr lang="nb-NO" sz="2800" dirty="0" err="1"/>
              <a:t>Compression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9752" y="3789040"/>
            <a:ext cx="3436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(</a:t>
            </a:r>
            <a:r>
              <a:rPr lang="nb-NO" sz="2000" dirty="0" err="1"/>
              <a:t>add</a:t>
            </a:r>
            <a:r>
              <a:rPr lang="nb-NO" sz="2000" dirty="0"/>
              <a:t>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vertex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>
                <a:solidFill>
                  <a:srgbClr val="C00000"/>
                </a:solidFill>
              </a:rPr>
              <a:t>W</a:t>
            </a:r>
            <a:r>
              <a:rPr lang="nb-NO" sz="2000" dirty="0"/>
              <a:t> at a time)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1920" y="4509120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Time: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36843" y="4518131"/>
                <a:ext cx="37529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3200" dirty="0">
                    <a:solidFill>
                      <a:srgbClr val="C00000"/>
                    </a:solidFill>
                  </a:rPr>
                  <a:t>O(|W|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16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>
                    <a:solidFill>
                      <a:srgbClr val="C00000"/>
                    </a:solidFill>
                  </a:rPr>
                  <a:t>k!k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4</a:t>
                </a:r>
                <a:r>
                  <a:rPr lang="nb-NO" sz="3200" dirty="0">
                    <a:solidFill>
                      <a:srgbClr val="C00000"/>
                    </a:solidFill>
                  </a:rPr>
                  <a:t>(</a:t>
                </a:r>
                <a:r>
                  <a:rPr lang="nb-NO" sz="3200" dirty="0" err="1">
                    <a:solidFill>
                      <a:srgbClr val="C00000"/>
                    </a:solidFill>
                  </a:rPr>
                  <a:t>n+m</a:t>
                </a:r>
                <a:r>
                  <a:rPr lang="nb-NO" sz="3200" dirty="0">
                    <a:solidFill>
                      <a:srgbClr val="C00000"/>
                    </a:solidFill>
                  </a:rPr>
                  <a:t>))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43" y="4518131"/>
                <a:ext cx="375295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740" t="-12500" r="-3577" b="-343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16016" y="5148481"/>
                <a:ext cx="36423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 O(16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>
                    <a:solidFill>
                      <a:srgbClr val="C00000"/>
                    </a:solidFill>
                  </a:rPr>
                  <a:t>k!k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O(1)</a:t>
                </a:r>
                <a:r>
                  <a:rPr lang="nb-NO" sz="3200" dirty="0">
                    <a:solidFill>
                      <a:srgbClr val="C00000"/>
                    </a:solidFill>
                  </a:rPr>
                  <a:t>(n+m))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148481"/>
                <a:ext cx="3642344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632" r="-3518" b="-3578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 rot="20967072">
            <a:off x="1961430" y="2954856"/>
            <a:ext cx="5310976" cy="1077218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sz="2800" dirty="0"/>
              <a:t>How to </a:t>
            </a:r>
            <a:r>
              <a:rPr lang="nb-NO" sz="2800" dirty="0" err="1"/>
              <a:t>get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W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in f(k)(</a:t>
            </a:r>
            <a:r>
              <a:rPr lang="nb-NO" sz="2800" dirty="0" err="1">
                <a:solidFill>
                  <a:srgbClr val="C00000"/>
                </a:solidFill>
              </a:rPr>
              <a:t>n+m</a:t>
            </a:r>
            <a:r>
              <a:rPr lang="nb-NO" sz="2800" dirty="0">
                <a:solidFill>
                  <a:srgbClr val="C00000"/>
                </a:solidFill>
              </a:rPr>
              <a:t>) </a:t>
            </a:r>
            <a:r>
              <a:rPr lang="nb-NO" sz="2800" dirty="0"/>
              <a:t>time?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41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Disjoint</a:t>
            </a:r>
            <a:r>
              <a:rPr lang="nb-NO" dirty="0"/>
              <a:t> DFVS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484784"/>
            <a:ext cx="3758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002060"/>
                </a:solidFill>
              </a:rPr>
              <a:t>Suppose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there</a:t>
            </a:r>
            <a:r>
              <a:rPr lang="nb-NO" sz="2400" dirty="0">
                <a:solidFill>
                  <a:srgbClr val="002060"/>
                </a:solidFill>
              </a:rPr>
              <a:t> is a </a:t>
            </a:r>
            <a:r>
              <a:rPr lang="nb-NO" sz="2400" dirty="0" err="1">
                <a:solidFill>
                  <a:srgbClr val="002060"/>
                </a:solidFill>
              </a:rPr>
              <a:t>solution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5908" y="1805915"/>
            <a:ext cx="3260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G \ S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002060"/>
                </a:solidFill>
              </a:rPr>
              <a:t>is a </a:t>
            </a:r>
            <a:r>
              <a:rPr lang="nb-NO" sz="2400" dirty="0">
                <a:solidFill>
                  <a:srgbClr val="C00000"/>
                </a:solidFill>
              </a:rPr>
              <a:t>DAG</a:t>
            </a:r>
            <a:r>
              <a:rPr lang="nb-NO" sz="2400" dirty="0">
                <a:solidFill>
                  <a:srgbClr val="002060"/>
                </a:solidFill>
              </a:rPr>
              <a:t>, so it has a</a:t>
            </a:r>
            <a:br>
              <a:rPr lang="nb-NO" sz="2400" dirty="0">
                <a:solidFill>
                  <a:srgbClr val="002060"/>
                </a:solidFill>
              </a:rPr>
            </a:br>
            <a:r>
              <a:rPr lang="nb-NO" sz="2400" dirty="0" err="1">
                <a:solidFill>
                  <a:srgbClr val="002060"/>
                </a:solidFill>
              </a:rPr>
              <a:t>topological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ordering</a:t>
            </a:r>
            <a:endParaRPr lang="nb-NO" sz="2400" dirty="0">
              <a:solidFill>
                <a:srgbClr val="00206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43608" y="2904206"/>
            <a:ext cx="6625336" cy="1100858"/>
          </a:xfrm>
          <a:custGeom>
            <a:avLst/>
            <a:gdLst>
              <a:gd name="connsiteX0" fmla="*/ 2743457 w 6625336"/>
              <a:gd name="connsiteY0" fmla="*/ 334842 h 1100858"/>
              <a:gd name="connsiteX1" fmla="*/ 2307621 w 6625336"/>
              <a:gd name="connsiteY1" fmla="*/ 223747 h 1100858"/>
              <a:gd name="connsiteX2" fmla="*/ 1897423 w 6625336"/>
              <a:gd name="connsiteY2" fmla="*/ 198109 h 1100858"/>
              <a:gd name="connsiteX3" fmla="*/ 1188122 w 6625336"/>
              <a:gd name="connsiteY3" fmla="*/ 232293 h 1100858"/>
              <a:gd name="connsiteX4" fmla="*/ 324997 w 6625336"/>
              <a:gd name="connsiteY4" fmla="*/ 454483 h 1100858"/>
              <a:gd name="connsiteX5" fmla="*/ 8803 w 6625336"/>
              <a:gd name="connsiteY5" fmla="*/ 770678 h 1100858"/>
              <a:gd name="connsiteX6" fmla="*/ 624100 w 6625336"/>
              <a:gd name="connsiteY6" fmla="*/ 1052689 h 1100858"/>
              <a:gd name="connsiteX7" fmla="*/ 1299217 w 6625336"/>
              <a:gd name="connsiteY7" fmla="*/ 924502 h 1100858"/>
              <a:gd name="connsiteX8" fmla="*/ 1666687 w 6625336"/>
              <a:gd name="connsiteY8" fmla="*/ 830498 h 1100858"/>
              <a:gd name="connsiteX9" fmla="*/ 2247801 w 6625336"/>
              <a:gd name="connsiteY9" fmla="*/ 890319 h 1100858"/>
              <a:gd name="connsiteX10" fmla="*/ 2914373 w 6625336"/>
              <a:gd name="connsiteY10" fmla="*/ 1052689 h 1100858"/>
              <a:gd name="connsiteX11" fmla="*/ 3803135 w 6625336"/>
              <a:gd name="connsiteY11" fmla="*/ 1095418 h 1100858"/>
              <a:gd name="connsiteX12" fmla="*/ 4298791 w 6625336"/>
              <a:gd name="connsiteY12" fmla="*/ 950139 h 1100858"/>
              <a:gd name="connsiteX13" fmla="*/ 5264466 w 6625336"/>
              <a:gd name="connsiteY13" fmla="*/ 727949 h 1100858"/>
              <a:gd name="connsiteX14" fmla="*/ 5725939 w 6625336"/>
              <a:gd name="connsiteY14" fmla="*/ 753586 h 1100858"/>
              <a:gd name="connsiteX15" fmla="*/ 6614702 w 6625336"/>
              <a:gd name="connsiteY15" fmla="*/ 676674 h 1100858"/>
              <a:gd name="connsiteX16" fmla="*/ 6170320 w 6625336"/>
              <a:gd name="connsiteY16" fmla="*/ 52831 h 1100858"/>
              <a:gd name="connsiteX17" fmla="*/ 5486657 w 6625336"/>
              <a:gd name="connsiteY17" fmla="*/ 52831 h 1100858"/>
              <a:gd name="connsiteX18" fmla="*/ 4614986 w 6625336"/>
              <a:gd name="connsiteY18" fmla="*/ 215201 h 1100858"/>
              <a:gd name="connsiteX19" fmla="*/ 3717677 w 6625336"/>
              <a:gd name="connsiteY19" fmla="*/ 394663 h 1100858"/>
              <a:gd name="connsiteX20" fmla="*/ 2743457 w 6625336"/>
              <a:gd name="connsiteY20" fmla="*/ 334842 h 110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25336" h="1100858">
                <a:moveTo>
                  <a:pt x="2743457" y="334842"/>
                </a:moveTo>
                <a:cubicBezTo>
                  <a:pt x="2508448" y="306356"/>
                  <a:pt x="2448626" y="246536"/>
                  <a:pt x="2307621" y="223747"/>
                </a:cubicBezTo>
                <a:cubicBezTo>
                  <a:pt x="2166616" y="200958"/>
                  <a:pt x="2084006" y="196685"/>
                  <a:pt x="1897423" y="198109"/>
                </a:cubicBezTo>
                <a:cubicBezTo>
                  <a:pt x="1710840" y="199533"/>
                  <a:pt x="1450193" y="189564"/>
                  <a:pt x="1188122" y="232293"/>
                </a:cubicBezTo>
                <a:cubicBezTo>
                  <a:pt x="926051" y="275022"/>
                  <a:pt x="521550" y="364752"/>
                  <a:pt x="324997" y="454483"/>
                </a:cubicBezTo>
                <a:cubicBezTo>
                  <a:pt x="128444" y="544214"/>
                  <a:pt x="-41048" y="670977"/>
                  <a:pt x="8803" y="770678"/>
                </a:cubicBezTo>
                <a:cubicBezTo>
                  <a:pt x="58653" y="870379"/>
                  <a:pt x="409031" y="1027052"/>
                  <a:pt x="624100" y="1052689"/>
                </a:cubicBezTo>
                <a:cubicBezTo>
                  <a:pt x="839169" y="1078326"/>
                  <a:pt x="1125452" y="961534"/>
                  <a:pt x="1299217" y="924502"/>
                </a:cubicBezTo>
                <a:cubicBezTo>
                  <a:pt x="1472981" y="887470"/>
                  <a:pt x="1508590" y="836195"/>
                  <a:pt x="1666687" y="830498"/>
                </a:cubicBezTo>
                <a:cubicBezTo>
                  <a:pt x="1824784" y="824801"/>
                  <a:pt x="2039853" y="853287"/>
                  <a:pt x="2247801" y="890319"/>
                </a:cubicBezTo>
                <a:cubicBezTo>
                  <a:pt x="2455749" y="927351"/>
                  <a:pt x="2655151" y="1018506"/>
                  <a:pt x="2914373" y="1052689"/>
                </a:cubicBezTo>
                <a:cubicBezTo>
                  <a:pt x="3173595" y="1086872"/>
                  <a:pt x="3572399" y="1112510"/>
                  <a:pt x="3803135" y="1095418"/>
                </a:cubicBezTo>
                <a:cubicBezTo>
                  <a:pt x="4033871" y="1078326"/>
                  <a:pt x="4055236" y="1011384"/>
                  <a:pt x="4298791" y="950139"/>
                </a:cubicBezTo>
                <a:cubicBezTo>
                  <a:pt x="4542346" y="888894"/>
                  <a:pt x="5026608" y="760708"/>
                  <a:pt x="5264466" y="727949"/>
                </a:cubicBezTo>
                <a:cubicBezTo>
                  <a:pt x="5502324" y="695190"/>
                  <a:pt x="5500900" y="762132"/>
                  <a:pt x="5725939" y="753586"/>
                </a:cubicBezTo>
                <a:cubicBezTo>
                  <a:pt x="5950978" y="745040"/>
                  <a:pt x="6540639" y="793466"/>
                  <a:pt x="6614702" y="676674"/>
                </a:cubicBezTo>
                <a:cubicBezTo>
                  <a:pt x="6688765" y="559882"/>
                  <a:pt x="6358328" y="156805"/>
                  <a:pt x="6170320" y="52831"/>
                </a:cubicBezTo>
                <a:cubicBezTo>
                  <a:pt x="5982312" y="-51143"/>
                  <a:pt x="5745879" y="25769"/>
                  <a:pt x="5486657" y="52831"/>
                </a:cubicBezTo>
                <a:cubicBezTo>
                  <a:pt x="5227435" y="79893"/>
                  <a:pt x="4614986" y="215201"/>
                  <a:pt x="4614986" y="215201"/>
                </a:cubicBezTo>
                <a:cubicBezTo>
                  <a:pt x="4320156" y="272173"/>
                  <a:pt x="4029598" y="371874"/>
                  <a:pt x="3717677" y="394663"/>
                </a:cubicBezTo>
                <a:cubicBezTo>
                  <a:pt x="3405756" y="417452"/>
                  <a:pt x="2978466" y="363328"/>
                  <a:pt x="2743457" y="3348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03648" y="3356992"/>
            <a:ext cx="5832648" cy="28803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3608" y="4532927"/>
            <a:ext cx="46421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</a:rPr>
              <a:t>Guess </a:t>
            </a:r>
            <a:r>
              <a:rPr lang="nb-NO" sz="2400" dirty="0" err="1">
                <a:solidFill>
                  <a:srgbClr val="002060"/>
                </a:solidFill>
              </a:rPr>
              <a:t>the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ordering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restricted</a:t>
            </a:r>
            <a:r>
              <a:rPr lang="nb-NO" sz="2400" dirty="0">
                <a:solidFill>
                  <a:srgbClr val="002060"/>
                </a:solidFill>
              </a:rPr>
              <a:t> to </a:t>
            </a:r>
            <a:r>
              <a:rPr lang="nb-NO" sz="2400" dirty="0" err="1">
                <a:solidFill>
                  <a:srgbClr val="002060"/>
                </a:solidFill>
              </a:rPr>
              <a:t>the</a:t>
            </a:r>
            <a:r>
              <a:rPr lang="nb-NO" sz="2400" dirty="0">
                <a:solidFill>
                  <a:srgbClr val="002060"/>
                </a:solidFill>
              </a:rPr>
              <a:t/>
            </a:r>
            <a:br>
              <a:rPr lang="nb-NO" sz="2400" dirty="0">
                <a:solidFill>
                  <a:srgbClr val="002060"/>
                </a:solidFill>
              </a:rPr>
            </a:br>
            <a:r>
              <a:rPr lang="nb-NO" sz="2400" dirty="0" err="1">
                <a:solidFill>
                  <a:srgbClr val="002060"/>
                </a:solidFill>
              </a:rPr>
              <a:t>old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disjoint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solution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C00000"/>
                </a:solidFill>
              </a:rPr>
              <a:t>X</a:t>
            </a:r>
            <a:r>
              <a:rPr lang="nb-NO"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7" name="Freeform 26"/>
          <p:cNvSpPr/>
          <p:nvPr/>
        </p:nvSpPr>
        <p:spPr>
          <a:xfrm>
            <a:off x="2127903" y="3329259"/>
            <a:ext cx="1219961" cy="171749"/>
          </a:xfrm>
          <a:custGeom>
            <a:avLst/>
            <a:gdLst>
              <a:gd name="connsiteX0" fmla="*/ 0 w 1367327"/>
              <a:gd name="connsiteY0" fmla="*/ 245408 h 245408"/>
              <a:gd name="connsiteX1" fmla="*/ 341832 w 1367327"/>
              <a:gd name="connsiteY1" fmla="*/ 74492 h 245408"/>
              <a:gd name="connsiteX2" fmla="*/ 811850 w 1367327"/>
              <a:gd name="connsiteY2" fmla="*/ 6126 h 245408"/>
              <a:gd name="connsiteX3" fmla="*/ 1367327 w 1367327"/>
              <a:gd name="connsiteY3" fmla="*/ 219771 h 245408"/>
              <a:gd name="connsiteX4" fmla="*/ 1367327 w 1367327"/>
              <a:gd name="connsiteY4" fmla="*/ 219771 h 24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327" h="245408">
                <a:moveTo>
                  <a:pt x="0" y="245408"/>
                </a:moveTo>
                <a:cubicBezTo>
                  <a:pt x="103262" y="179890"/>
                  <a:pt x="206524" y="114372"/>
                  <a:pt x="341832" y="74492"/>
                </a:cubicBezTo>
                <a:cubicBezTo>
                  <a:pt x="477140" y="34612"/>
                  <a:pt x="640934" y="-18087"/>
                  <a:pt x="811850" y="6126"/>
                </a:cubicBezTo>
                <a:cubicBezTo>
                  <a:pt x="982766" y="30339"/>
                  <a:pt x="1367327" y="219771"/>
                  <a:pt x="1367327" y="219771"/>
                </a:cubicBezTo>
                <a:lnTo>
                  <a:pt x="1367327" y="219771"/>
                </a:ln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Freeform 31"/>
          <p:cNvSpPr/>
          <p:nvPr/>
        </p:nvSpPr>
        <p:spPr>
          <a:xfrm>
            <a:off x="3497757" y="3004964"/>
            <a:ext cx="1364800" cy="586795"/>
          </a:xfrm>
          <a:custGeom>
            <a:avLst/>
            <a:gdLst>
              <a:gd name="connsiteX0" fmla="*/ 6019 w 1364800"/>
              <a:gd name="connsiteY0" fmla="*/ 586795 h 586795"/>
              <a:gd name="connsiteX1" fmla="*/ 65839 w 1364800"/>
              <a:gd name="connsiteY1" fmla="*/ 219325 h 586795"/>
              <a:gd name="connsiteX2" fmla="*/ 476037 w 1364800"/>
              <a:gd name="connsiteY2" fmla="*/ 5681 h 586795"/>
              <a:gd name="connsiteX3" fmla="*/ 1168247 w 1364800"/>
              <a:gd name="connsiteY3" fmla="*/ 82593 h 586795"/>
              <a:gd name="connsiteX4" fmla="*/ 1364800 w 1364800"/>
              <a:gd name="connsiteY4" fmla="*/ 304783 h 58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00" h="586795">
                <a:moveTo>
                  <a:pt x="6019" y="586795"/>
                </a:moveTo>
                <a:cubicBezTo>
                  <a:pt x="-3239" y="451486"/>
                  <a:pt x="-12497" y="316177"/>
                  <a:pt x="65839" y="219325"/>
                </a:cubicBezTo>
                <a:cubicBezTo>
                  <a:pt x="144175" y="122473"/>
                  <a:pt x="292302" y="28470"/>
                  <a:pt x="476037" y="5681"/>
                </a:cubicBezTo>
                <a:cubicBezTo>
                  <a:pt x="659772" y="-17108"/>
                  <a:pt x="1020120" y="32743"/>
                  <a:pt x="1168247" y="82593"/>
                </a:cubicBezTo>
                <a:cubicBezTo>
                  <a:pt x="1316374" y="132443"/>
                  <a:pt x="1340587" y="218613"/>
                  <a:pt x="1364800" y="304783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Oval 33"/>
          <p:cNvSpPr/>
          <p:nvPr/>
        </p:nvSpPr>
        <p:spPr>
          <a:xfrm>
            <a:off x="1403648" y="3573016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Oval 34"/>
          <p:cNvSpPr/>
          <p:nvPr/>
        </p:nvSpPr>
        <p:spPr>
          <a:xfrm>
            <a:off x="1691680" y="3573016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Oval 35"/>
          <p:cNvSpPr/>
          <p:nvPr/>
        </p:nvSpPr>
        <p:spPr>
          <a:xfrm>
            <a:off x="2339752" y="3501008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Oval 36"/>
          <p:cNvSpPr/>
          <p:nvPr/>
        </p:nvSpPr>
        <p:spPr>
          <a:xfrm>
            <a:off x="2555776" y="3501008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8" name="Oval 37"/>
          <p:cNvSpPr/>
          <p:nvPr/>
        </p:nvSpPr>
        <p:spPr>
          <a:xfrm>
            <a:off x="2771800" y="3501008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Oval 38"/>
          <p:cNvSpPr/>
          <p:nvPr/>
        </p:nvSpPr>
        <p:spPr>
          <a:xfrm>
            <a:off x="3059832" y="3501008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Oval 39"/>
          <p:cNvSpPr/>
          <p:nvPr/>
        </p:nvSpPr>
        <p:spPr>
          <a:xfrm>
            <a:off x="4211960" y="3429000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Oval 40"/>
          <p:cNvSpPr/>
          <p:nvPr/>
        </p:nvSpPr>
        <p:spPr>
          <a:xfrm>
            <a:off x="4499992" y="3429000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Oval 41"/>
          <p:cNvSpPr/>
          <p:nvPr/>
        </p:nvSpPr>
        <p:spPr>
          <a:xfrm>
            <a:off x="5076056" y="3356992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Oval 42"/>
          <p:cNvSpPr/>
          <p:nvPr/>
        </p:nvSpPr>
        <p:spPr>
          <a:xfrm>
            <a:off x="5292080" y="3356992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4" name="Oval 43"/>
          <p:cNvSpPr/>
          <p:nvPr/>
        </p:nvSpPr>
        <p:spPr>
          <a:xfrm>
            <a:off x="5508104" y="3356992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Oval 44"/>
          <p:cNvSpPr/>
          <p:nvPr/>
        </p:nvSpPr>
        <p:spPr>
          <a:xfrm>
            <a:off x="5724128" y="3356992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6" name="Oval 45"/>
          <p:cNvSpPr/>
          <p:nvPr/>
        </p:nvSpPr>
        <p:spPr>
          <a:xfrm>
            <a:off x="5940152" y="3356992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Oval 46"/>
          <p:cNvSpPr/>
          <p:nvPr/>
        </p:nvSpPr>
        <p:spPr>
          <a:xfrm>
            <a:off x="6804248" y="3284984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Oval 47"/>
          <p:cNvSpPr/>
          <p:nvPr/>
        </p:nvSpPr>
        <p:spPr>
          <a:xfrm>
            <a:off x="6588224" y="3284984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Oval 48"/>
          <p:cNvSpPr/>
          <p:nvPr/>
        </p:nvSpPr>
        <p:spPr>
          <a:xfrm>
            <a:off x="3995936" y="3429000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Oval 49"/>
          <p:cNvSpPr/>
          <p:nvPr/>
        </p:nvSpPr>
        <p:spPr>
          <a:xfrm>
            <a:off x="3779912" y="3429000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Freeform 53"/>
          <p:cNvSpPr/>
          <p:nvPr/>
        </p:nvSpPr>
        <p:spPr>
          <a:xfrm>
            <a:off x="2127903" y="3557575"/>
            <a:ext cx="4246322" cy="701157"/>
          </a:xfrm>
          <a:custGeom>
            <a:avLst/>
            <a:gdLst>
              <a:gd name="connsiteX0" fmla="*/ 0 w 4246322"/>
              <a:gd name="connsiteY0" fmla="*/ 68367 h 701157"/>
              <a:gd name="connsiteX1" fmla="*/ 752030 w 4246322"/>
              <a:gd name="connsiteY1" fmla="*/ 427290 h 701157"/>
              <a:gd name="connsiteX2" fmla="*/ 2333002 w 4246322"/>
              <a:gd name="connsiteY2" fmla="*/ 700756 h 701157"/>
              <a:gd name="connsiteX3" fmla="*/ 3982340 w 4246322"/>
              <a:gd name="connsiteY3" fmla="*/ 367470 h 701157"/>
              <a:gd name="connsiteX4" fmla="*/ 4221622 w 4246322"/>
              <a:gd name="connsiteY4" fmla="*/ 0 h 7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6322" h="701157">
                <a:moveTo>
                  <a:pt x="0" y="68367"/>
                </a:moveTo>
                <a:cubicBezTo>
                  <a:pt x="181598" y="195129"/>
                  <a:pt x="363196" y="321892"/>
                  <a:pt x="752030" y="427290"/>
                </a:cubicBezTo>
                <a:cubicBezTo>
                  <a:pt x="1140864" y="532688"/>
                  <a:pt x="1794617" y="710726"/>
                  <a:pt x="2333002" y="700756"/>
                </a:cubicBezTo>
                <a:cubicBezTo>
                  <a:pt x="2871387" y="690786"/>
                  <a:pt x="3667570" y="484263"/>
                  <a:pt x="3982340" y="367470"/>
                </a:cubicBezTo>
                <a:cubicBezTo>
                  <a:pt x="4297110" y="250677"/>
                  <a:pt x="4259366" y="125338"/>
                  <a:pt x="4221622" y="0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reeform 55"/>
          <p:cNvSpPr/>
          <p:nvPr/>
        </p:nvSpPr>
        <p:spPr>
          <a:xfrm>
            <a:off x="2136449" y="3583213"/>
            <a:ext cx="2580830" cy="359529"/>
          </a:xfrm>
          <a:custGeom>
            <a:avLst/>
            <a:gdLst>
              <a:gd name="connsiteX0" fmla="*/ 0 w 2580830"/>
              <a:gd name="connsiteY0" fmla="*/ 0 h 359529"/>
              <a:gd name="connsiteX1" fmla="*/ 1239140 w 2580830"/>
              <a:gd name="connsiteY1" fmla="*/ 358923 h 359529"/>
              <a:gd name="connsiteX2" fmla="*/ 2580830 w 2580830"/>
              <a:gd name="connsiteY2" fmla="*/ 68366 h 35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0830" h="359529">
                <a:moveTo>
                  <a:pt x="0" y="0"/>
                </a:moveTo>
                <a:cubicBezTo>
                  <a:pt x="404501" y="173764"/>
                  <a:pt x="809002" y="347529"/>
                  <a:pt x="1239140" y="358923"/>
                </a:cubicBezTo>
                <a:cubicBezTo>
                  <a:pt x="1669278" y="370317"/>
                  <a:pt x="2125054" y="219341"/>
                  <a:pt x="2580830" y="68366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Freeform 58"/>
          <p:cNvSpPr/>
          <p:nvPr/>
        </p:nvSpPr>
        <p:spPr>
          <a:xfrm>
            <a:off x="3373099" y="2684662"/>
            <a:ext cx="2974211" cy="915642"/>
          </a:xfrm>
          <a:custGeom>
            <a:avLst/>
            <a:gdLst>
              <a:gd name="connsiteX0" fmla="*/ 79402 w 2974211"/>
              <a:gd name="connsiteY0" fmla="*/ 915642 h 915642"/>
              <a:gd name="connsiteX1" fmla="*/ 28127 w 2974211"/>
              <a:gd name="connsiteY1" fmla="*/ 445624 h 915642"/>
              <a:gd name="connsiteX2" fmla="*/ 463963 w 2974211"/>
              <a:gd name="connsiteY2" fmla="*/ 78155 h 915642"/>
              <a:gd name="connsiteX3" fmla="*/ 1429637 w 2974211"/>
              <a:gd name="connsiteY3" fmla="*/ 9788 h 915642"/>
              <a:gd name="connsiteX4" fmla="*/ 2754236 w 2974211"/>
              <a:gd name="connsiteY4" fmla="*/ 223433 h 915642"/>
              <a:gd name="connsiteX5" fmla="*/ 2959335 w 2974211"/>
              <a:gd name="connsiteY5" fmla="*/ 471261 h 91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4211" h="915642">
                <a:moveTo>
                  <a:pt x="79402" y="915642"/>
                </a:moveTo>
                <a:cubicBezTo>
                  <a:pt x="21717" y="750423"/>
                  <a:pt x="-35967" y="585205"/>
                  <a:pt x="28127" y="445624"/>
                </a:cubicBezTo>
                <a:cubicBezTo>
                  <a:pt x="92221" y="306043"/>
                  <a:pt x="230378" y="150794"/>
                  <a:pt x="463963" y="78155"/>
                </a:cubicBezTo>
                <a:cubicBezTo>
                  <a:pt x="697548" y="5516"/>
                  <a:pt x="1047925" y="-14425"/>
                  <a:pt x="1429637" y="9788"/>
                </a:cubicBezTo>
                <a:cubicBezTo>
                  <a:pt x="1811349" y="34001"/>
                  <a:pt x="2499286" y="146521"/>
                  <a:pt x="2754236" y="223433"/>
                </a:cubicBezTo>
                <a:cubicBezTo>
                  <a:pt x="3009186" y="300345"/>
                  <a:pt x="2984260" y="385803"/>
                  <a:pt x="2959335" y="471261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Freeform 59"/>
          <p:cNvSpPr/>
          <p:nvPr/>
        </p:nvSpPr>
        <p:spPr>
          <a:xfrm>
            <a:off x="4871103" y="3047616"/>
            <a:ext cx="1239140" cy="424502"/>
          </a:xfrm>
          <a:custGeom>
            <a:avLst/>
            <a:gdLst>
              <a:gd name="connsiteX0" fmla="*/ 0 w 1239140"/>
              <a:gd name="connsiteY0" fmla="*/ 424502 h 424502"/>
              <a:gd name="connsiteX1" fmla="*/ 273465 w 1239140"/>
              <a:gd name="connsiteY1" fmla="*/ 74124 h 424502"/>
              <a:gd name="connsiteX2" fmla="*/ 743484 w 1239140"/>
              <a:gd name="connsiteY2" fmla="*/ 5758 h 424502"/>
              <a:gd name="connsiteX3" fmla="*/ 1239140 w 1239140"/>
              <a:gd name="connsiteY3" fmla="*/ 168128 h 42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140" h="424502">
                <a:moveTo>
                  <a:pt x="0" y="424502"/>
                </a:moveTo>
                <a:cubicBezTo>
                  <a:pt x="74775" y="284208"/>
                  <a:pt x="149551" y="143915"/>
                  <a:pt x="273465" y="74124"/>
                </a:cubicBezTo>
                <a:cubicBezTo>
                  <a:pt x="397379" y="4333"/>
                  <a:pt x="582538" y="-9909"/>
                  <a:pt x="743484" y="5758"/>
                </a:cubicBezTo>
                <a:cubicBezTo>
                  <a:pt x="904430" y="21425"/>
                  <a:pt x="1071785" y="94776"/>
                  <a:pt x="1239140" y="168128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TextBox 60"/>
          <p:cNvSpPr txBox="1"/>
          <p:nvPr/>
        </p:nvSpPr>
        <p:spPr>
          <a:xfrm>
            <a:off x="6156176" y="4829090"/>
            <a:ext cx="214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C00000"/>
                </a:solidFill>
              </a:rPr>
              <a:t>(k+1)!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 err="1">
                <a:solidFill>
                  <a:srgbClr val="002060"/>
                </a:solidFill>
              </a:rPr>
              <a:t>possibilities</a:t>
            </a:r>
            <a:r>
              <a:rPr lang="nb-NO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Oval 10"/>
          <p:cNvSpPr/>
          <p:nvPr/>
        </p:nvSpPr>
        <p:spPr>
          <a:xfrm>
            <a:off x="1979712" y="342900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Oval 12"/>
          <p:cNvSpPr/>
          <p:nvPr/>
        </p:nvSpPr>
        <p:spPr>
          <a:xfrm>
            <a:off x="3347864" y="342900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Oval 14"/>
          <p:cNvSpPr/>
          <p:nvPr/>
        </p:nvSpPr>
        <p:spPr>
          <a:xfrm>
            <a:off x="4716016" y="335699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Oval 15"/>
          <p:cNvSpPr/>
          <p:nvPr/>
        </p:nvSpPr>
        <p:spPr>
          <a:xfrm>
            <a:off x="6156176" y="321297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2" name="TextBox 61"/>
          <p:cNvSpPr txBox="1"/>
          <p:nvPr/>
        </p:nvSpPr>
        <p:spPr>
          <a:xfrm>
            <a:off x="3406632" y="5661248"/>
            <a:ext cx="1982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>
                <a:solidFill>
                  <a:srgbClr val="002060"/>
                </a:solidFill>
              </a:rPr>
              <a:t>Add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 err="1">
                <a:solidFill>
                  <a:srgbClr val="002060"/>
                </a:solidFill>
              </a:rPr>
              <a:t>implied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 err="1">
                <a:solidFill>
                  <a:srgbClr val="002060"/>
                </a:solidFill>
              </a:rPr>
              <a:t>arcs</a:t>
            </a:r>
            <a:r>
              <a:rPr lang="nb-NO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077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8" grpId="0"/>
      <p:bldP spid="27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6" grpId="0" animBg="1"/>
      <p:bldP spid="59" grpId="0" animBg="1"/>
      <p:bldP spid="60" grpId="0" animBg="1"/>
      <p:bldP spid="61" grpId="0"/>
      <p:bldP spid="11" grpId="0" animBg="1"/>
      <p:bldP spid="13" grpId="0" animBg="1"/>
      <p:bldP spid="15" grpId="0" animBg="1"/>
      <p:bldP spid="16" grpId="0" animBg="1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Disjoint</a:t>
            </a:r>
            <a:r>
              <a:rPr lang="nb-NO" dirty="0"/>
              <a:t> DFVS-T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0718" y="1775247"/>
                <a:ext cx="8229600" cy="321074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Input: </a:t>
                </a:r>
                <a:r>
                  <a:rPr lang="nb-NO" dirty="0" err="1">
                    <a:sym typeface="Wingdings" panose="05000000000000000000" pitchFamily="2" charset="2"/>
                  </a:rPr>
                  <a:t>Directed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graph</a:t>
                </a: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, </a:t>
                </a:r>
                <a:r>
                  <a:rPr lang="nb-NO" dirty="0" err="1">
                    <a:sym typeface="Wingdings" panose="05000000000000000000" pitchFamily="2" charset="2"/>
                  </a:rPr>
                  <a:t>integer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r>
                  <a:rPr lang="nb-NO" dirty="0">
                    <a:sym typeface="Wingdings" panose="05000000000000000000" pitchFamily="2" charset="2"/>
                  </a:rPr>
                  <a:t>, </a:t>
                </a:r>
                <a:r>
                  <a:rPr lang="nb-NO" dirty="0" err="1">
                    <a:sym typeface="Wingdings" panose="05000000000000000000" pitchFamily="2" charset="2"/>
                  </a:rPr>
                  <a:t>vertex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set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nb-NO" dirty="0">
                    <a:sym typeface="Wingdings" panose="05000000000000000000" pitchFamily="2" charset="2"/>
                  </a:rPr>
                  <a:t> 	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size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k+1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such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that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G\</a:t>
                </a:r>
                <a:r>
                  <a:rPr lang="nb-NO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nb-NO" dirty="0">
                    <a:sym typeface="Wingdings" panose="05000000000000000000" pitchFamily="2" charset="2"/>
                  </a:rPr>
                  <a:t> is </a:t>
                </a:r>
                <a:r>
                  <a:rPr lang="nb-NO" dirty="0" err="1">
                    <a:sym typeface="Wingdings" panose="05000000000000000000" pitchFamily="2" charset="2"/>
                  </a:rPr>
                  <a:t>acyclic</a:t>
                </a:r>
                <a:r>
                  <a:rPr lang="nb-NO" dirty="0">
                    <a:sym typeface="Wingdings" panose="05000000000000000000" pitchFamily="2" charset="2"/>
                  </a:rPr>
                  <a:t> and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G[</a:t>
                </a:r>
                <a:r>
                  <a:rPr lang="nb-NO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]</a:t>
                </a:r>
                <a:r>
                  <a:rPr lang="nb-NO" dirty="0">
                    <a:sym typeface="Wingdings" panose="05000000000000000000" pitchFamily="2" charset="2"/>
                  </a:rPr>
                  <a:t> 	is an </a:t>
                </a:r>
                <a:r>
                  <a:rPr lang="nb-NO" dirty="0" err="1">
                    <a:sym typeface="Wingdings" panose="05000000000000000000" pitchFamily="2" charset="2"/>
                  </a:rPr>
                  <a:t>acyclic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tournament</a:t>
                </a:r>
                <a:r>
                  <a:rPr lang="nb-NO" dirty="0">
                    <a:sym typeface="Wingdings" panose="05000000000000000000" pitchFamily="2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nb-NO" b="1" dirty="0" err="1">
                    <a:solidFill>
                      <a:srgbClr val="002060"/>
                    </a:solidFill>
                    <a:sym typeface="Wingdings" panose="05000000000000000000" pitchFamily="2" charset="2"/>
                  </a:rPr>
                  <a:t>Question</a:t>
                </a: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: </a:t>
                </a:r>
                <a:r>
                  <a:rPr lang="nb-NO" dirty="0">
                    <a:sym typeface="Wingdings" panose="05000000000000000000" pitchFamily="2" charset="2"/>
                  </a:rPr>
                  <a:t>Does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 have a feedback </a:t>
                </a:r>
                <a:r>
                  <a:rPr lang="nb-NO" dirty="0" err="1">
                    <a:sym typeface="Wingdings" panose="05000000000000000000" pitchFamily="2" charset="2"/>
                  </a:rPr>
                  <a:t>vertex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set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nb-NO" dirty="0">
                    <a:sym typeface="Wingdings" panose="05000000000000000000" pitchFamily="2" charset="2"/>
                  </a:rPr>
                  <a:t>, 	</a:t>
                </a:r>
                <a:r>
                  <a:rPr lang="nb-NO" dirty="0" err="1">
                    <a:sym typeface="Wingdings" panose="05000000000000000000" pitchFamily="2" charset="2"/>
                  </a:rPr>
                  <a:t>disjoint</a:t>
                </a:r>
                <a:r>
                  <a:rPr lang="nb-NO" dirty="0">
                    <a:sym typeface="Wingdings" panose="05000000000000000000" pitchFamily="2" charset="2"/>
                  </a:rPr>
                  <a:t> from </a:t>
                </a:r>
                <a:r>
                  <a:rPr lang="nb-NO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nb-NO" dirty="0">
                    <a:sym typeface="Wingdings" panose="05000000000000000000" pitchFamily="2" charset="2"/>
                  </a:rPr>
                  <a:t>, </a:t>
                </a:r>
                <a:r>
                  <a:rPr lang="nb-NO" dirty="0" err="1">
                    <a:sym typeface="Wingdings" panose="05000000000000000000" pitchFamily="2" charset="2"/>
                  </a:rPr>
                  <a:t>such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that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|S|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  <a:sym typeface="Wingdings" panose="05000000000000000000" pitchFamily="2" charset="2"/>
                      </a:rPr>
                      <m:t>≤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k</a:t>
                </a:r>
                <a:r>
                  <a:rPr lang="nb-NO" dirty="0">
                    <a:sym typeface="Wingdings" panose="05000000000000000000" pitchFamily="2" charset="2"/>
                  </a:rPr>
                  <a:t>?</a:t>
                </a:r>
              </a:p>
              <a:p>
                <a:pPr marL="0" indent="0">
                  <a:buNone/>
                </a:pP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Parameter: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0718" y="1775247"/>
                <a:ext cx="8229600" cy="3210743"/>
              </a:xfrm>
              <a:blipFill>
                <a:blip r:embed="rId2"/>
                <a:stretch>
                  <a:fillRect l="-1852" t="-3953" r="-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99792" y="5343599"/>
            <a:ext cx="4507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</a:rPr>
              <a:t>Will </a:t>
            </a:r>
            <a:r>
              <a:rPr lang="nb-NO" sz="2400" dirty="0" err="1">
                <a:solidFill>
                  <a:srgbClr val="002060"/>
                </a:solidFill>
              </a:rPr>
              <a:t>see</a:t>
            </a:r>
            <a:r>
              <a:rPr lang="nb-NO" sz="2400" dirty="0">
                <a:solidFill>
                  <a:srgbClr val="002060"/>
                </a:solidFill>
              </a:rPr>
              <a:t> a </a:t>
            </a:r>
            <a:r>
              <a:rPr lang="nb-NO" sz="2400" dirty="0">
                <a:solidFill>
                  <a:srgbClr val="C00000"/>
                </a:solidFill>
              </a:rPr>
              <a:t>8</a:t>
            </a:r>
            <a:r>
              <a:rPr lang="nb-NO" sz="2400" baseline="30000" dirty="0">
                <a:solidFill>
                  <a:srgbClr val="C00000"/>
                </a:solidFill>
              </a:rPr>
              <a:t>k</a:t>
            </a:r>
            <a:r>
              <a:rPr lang="nb-NO" sz="2400" dirty="0">
                <a:solidFill>
                  <a:srgbClr val="C00000"/>
                </a:solidFill>
              </a:rPr>
              <a:t>(</a:t>
            </a:r>
            <a:r>
              <a:rPr lang="nb-NO" sz="2400" dirty="0" err="1">
                <a:solidFill>
                  <a:srgbClr val="C00000"/>
                </a:solidFill>
              </a:rPr>
              <a:t>n+m</a:t>
            </a:r>
            <a:r>
              <a:rPr lang="nb-NO" sz="2400" dirty="0">
                <a:solidFill>
                  <a:srgbClr val="C00000"/>
                </a:solidFill>
              </a:rPr>
              <a:t>)</a:t>
            </a:r>
            <a:r>
              <a:rPr lang="nb-NO" sz="2400" dirty="0">
                <a:solidFill>
                  <a:srgbClr val="002060"/>
                </a:solidFill>
              </a:rPr>
              <a:t> time </a:t>
            </a:r>
            <a:r>
              <a:rPr lang="nb-NO" sz="2400" dirty="0" err="1">
                <a:solidFill>
                  <a:srgbClr val="002060"/>
                </a:solidFill>
              </a:rPr>
              <a:t>algorithm</a:t>
            </a:r>
            <a:r>
              <a:rPr lang="nb-NO" sz="2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21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Solutions to </a:t>
            </a:r>
            <a:r>
              <a:rPr lang="nb-NO" dirty="0" err="1"/>
              <a:t>Disjoint</a:t>
            </a:r>
            <a:r>
              <a:rPr lang="nb-NO" dirty="0"/>
              <a:t> DFVS-T</a:t>
            </a:r>
          </a:p>
        </p:txBody>
      </p:sp>
      <p:sp>
        <p:nvSpPr>
          <p:cNvPr id="5" name="Freeform 4"/>
          <p:cNvSpPr/>
          <p:nvPr/>
        </p:nvSpPr>
        <p:spPr>
          <a:xfrm>
            <a:off x="1187624" y="3717032"/>
            <a:ext cx="6625336" cy="1100858"/>
          </a:xfrm>
          <a:custGeom>
            <a:avLst/>
            <a:gdLst>
              <a:gd name="connsiteX0" fmla="*/ 2743457 w 6625336"/>
              <a:gd name="connsiteY0" fmla="*/ 334842 h 1100858"/>
              <a:gd name="connsiteX1" fmla="*/ 2307621 w 6625336"/>
              <a:gd name="connsiteY1" fmla="*/ 223747 h 1100858"/>
              <a:gd name="connsiteX2" fmla="*/ 1897423 w 6625336"/>
              <a:gd name="connsiteY2" fmla="*/ 198109 h 1100858"/>
              <a:gd name="connsiteX3" fmla="*/ 1188122 w 6625336"/>
              <a:gd name="connsiteY3" fmla="*/ 232293 h 1100858"/>
              <a:gd name="connsiteX4" fmla="*/ 324997 w 6625336"/>
              <a:gd name="connsiteY4" fmla="*/ 454483 h 1100858"/>
              <a:gd name="connsiteX5" fmla="*/ 8803 w 6625336"/>
              <a:gd name="connsiteY5" fmla="*/ 770678 h 1100858"/>
              <a:gd name="connsiteX6" fmla="*/ 624100 w 6625336"/>
              <a:gd name="connsiteY6" fmla="*/ 1052689 h 1100858"/>
              <a:gd name="connsiteX7" fmla="*/ 1299217 w 6625336"/>
              <a:gd name="connsiteY7" fmla="*/ 924502 h 1100858"/>
              <a:gd name="connsiteX8" fmla="*/ 1666687 w 6625336"/>
              <a:gd name="connsiteY8" fmla="*/ 830498 h 1100858"/>
              <a:gd name="connsiteX9" fmla="*/ 2247801 w 6625336"/>
              <a:gd name="connsiteY9" fmla="*/ 890319 h 1100858"/>
              <a:gd name="connsiteX10" fmla="*/ 2914373 w 6625336"/>
              <a:gd name="connsiteY10" fmla="*/ 1052689 h 1100858"/>
              <a:gd name="connsiteX11" fmla="*/ 3803135 w 6625336"/>
              <a:gd name="connsiteY11" fmla="*/ 1095418 h 1100858"/>
              <a:gd name="connsiteX12" fmla="*/ 4298791 w 6625336"/>
              <a:gd name="connsiteY12" fmla="*/ 950139 h 1100858"/>
              <a:gd name="connsiteX13" fmla="*/ 5264466 w 6625336"/>
              <a:gd name="connsiteY13" fmla="*/ 727949 h 1100858"/>
              <a:gd name="connsiteX14" fmla="*/ 5725939 w 6625336"/>
              <a:gd name="connsiteY14" fmla="*/ 753586 h 1100858"/>
              <a:gd name="connsiteX15" fmla="*/ 6614702 w 6625336"/>
              <a:gd name="connsiteY15" fmla="*/ 676674 h 1100858"/>
              <a:gd name="connsiteX16" fmla="*/ 6170320 w 6625336"/>
              <a:gd name="connsiteY16" fmla="*/ 52831 h 1100858"/>
              <a:gd name="connsiteX17" fmla="*/ 5486657 w 6625336"/>
              <a:gd name="connsiteY17" fmla="*/ 52831 h 1100858"/>
              <a:gd name="connsiteX18" fmla="*/ 4614986 w 6625336"/>
              <a:gd name="connsiteY18" fmla="*/ 215201 h 1100858"/>
              <a:gd name="connsiteX19" fmla="*/ 3717677 w 6625336"/>
              <a:gd name="connsiteY19" fmla="*/ 394663 h 1100858"/>
              <a:gd name="connsiteX20" fmla="*/ 2743457 w 6625336"/>
              <a:gd name="connsiteY20" fmla="*/ 334842 h 110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25336" h="1100858">
                <a:moveTo>
                  <a:pt x="2743457" y="334842"/>
                </a:moveTo>
                <a:cubicBezTo>
                  <a:pt x="2508448" y="306356"/>
                  <a:pt x="2448626" y="246536"/>
                  <a:pt x="2307621" y="223747"/>
                </a:cubicBezTo>
                <a:cubicBezTo>
                  <a:pt x="2166616" y="200958"/>
                  <a:pt x="2084006" y="196685"/>
                  <a:pt x="1897423" y="198109"/>
                </a:cubicBezTo>
                <a:cubicBezTo>
                  <a:pt x="1710840" y="199533"/>
                  <a:pt x="1450193" y="189564"/>
                  <a:pt x="1188122" y="232293"/>
                </a:cubicBezTo>
                <a:cubicBezTo>
                  <a:pt x="926051" y="275022"/>
                  <a:pt x="521550" y="364752"/>
                  <a:pt x="324997" y="454483"/>
                </a:cubicBezTo>
                <a:cubicBezTo>
                  <a:pt x="128444" y="544214"/>
                  <a:pt x="-41048" y="670977"/>
                  <a:pt x="8803" y="770678"/>
                </a:cubicBezTo>
                <a:cubicBezTo>
                  <a:pt x="58653" y="870379"/>
                  <a:pt x="409031" y="1027052"/>
                  <a:pt x="624100" y="1052689"/>
                </a:cubicBezTo>
                <a:cubicBezTo>
                  <a:pt x="839169" y="1078326"/>
                  <a:pt x="1125452" y="961534"/>
                  <a:pt x="1299217" y="924502"/>
                </a:cubicBezTo>
                <a:cubicBezTo>
                  <a:pt x="1472981" y="887470"/>
                  <a:pt x="1508590" y="836195"/>
                  <a:pt x="1666687" y="830498"/>
                </a:cubicBezTo>
                <a:cubicBezTo>
                  <a:pt x="1824784" y="824801"/>
                  <a:pt x="2039853" y="853287"/>
                  <a:pt x="2247801" y="890319"/>
                </a:cubicBezTo>
                <a:cubicBezTo>
                  <a:pt x="2455749" y="927351"/>
                  <a:pt x="2655151" y="1018506"/>
                  <a:pt x="2914373" y="1052689"/>
                </a:cubicBezTo>
                <a:cubicBezTo>
                  <a:pt x="3173595" y="1086872"/>
                  <a:pt x="3572399" y="1112510"/>
                  <a:pt x="3803135" y="1095418"/>
                </a:cubicBezTo>
                <a:cubicBezTo>
                  <a:pt x="4033871" y="1078326"/>
                  <a:pt x="4055236" y="1011384"/>
                  <a:pt x="4298791" y="950139"/>
                </a:cubicBezTo>
                <a:cubicBezTo>
                  <a:pt x="4542346" y="888894"/>
                  <a:pt x="5026608" y="760708"/>
                  <a:pt x="5264466" y="727949"/>
                </a:cubicBezTo>
                <a:cubicBezTo>
                  <a:pt x="5502324" y="695190"/>
                  <a:pt x="5500900" y="762132"/>
                  <a:pt x="5725939" y="753586"/>
                </a:cubicBezTo>
                <a:cubicBezTo>
                  <a:pt x="5950978" y="745040"/>
                  <a:pt x="6540639" y="793466"/>
                  <a:pt x="6614702" y="676674"/>
                </a:cubicBezTo>
                <a:cubicBezTo>
                  <a:pt x="6688765" y="559882"/>
                  <a:pt x="6358328" y="156805"/>
                  <a:pt x="6170320" y="52831"/>
                </a:cubicBezTo>
                <a:cubicBezTo>
                  <a:pt x="5982312" y="-51143"/>
                  <a:pt x="5745879" y="25769"/>
                  <a:pt x="5486657" y="52831"/>
                </a:cubicBezTo>
                <a:cubicBezTo>
                  <a:pt x="5227435" y="79893"/>
                  <a:pt x="4614986" y="215201"/>
                  <a:pt x="4614986" y="215201"/>
                </a:cubicBezTo>
                <a:cubicBezTo>
                  <a:pt x="4320156" y="272173"/>
                  <a:pt x="4029598" y="371874"/>
                  <a:pt x="3717677" y="394663"/>
                </a:cubicBezTo>
                <a:cubicBezTo>
                  <a:pt x="3405756" y="417452"/>
                  <a:pt x="2978466" y="363328"/>
                  <a:pt x="2743457" y="3348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03648" y="4149080"/>
            <a:ext cx="5832648" cy="28803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267744" y="2042928"/>
            <a:ext cx="3213607" cy="901097"/>
          </a:xfrm>
          <a:custGeom>
            <a:avLst/>
            <a:gdLst>
              <a:gd name="connsiteX0" fmla="*/ 1384733 w 3213607"/>
              <a:gd name="connsiteY0" fmla="*/ 196070 h 901097"/>
              <a:gd name="connsiteX1" fmla="*/ 854894 w 3213607"/>
              <a:gd name="connsiteY1" fmla="*/ 307165 h 901097"/>
              <a:gd name="connsiteX2" fmla="*/ 376330 w 3213607"/>
              <a:gd name="connsiteY2" fmla="*/ 247345 h 901097"/>
              <a:gd name="connsiteX3" fmla="*/ 315 w 3213607"/>
              <a:gd name="connsiteY3" fmla="*/ 392623 h 901097"/>
              <a:gd name="connsiteX4" fmla="*/ 325055 w 3213607"/>
              <a:gd name="connsiteY4" fmla="*/ 794276 h 901097"/>
              <a:gd name="connsiteX5" fmla="*/ 1000173 w 3213607"/>
              <a:gd name="connsiteY5" fmla="*/ 896825 h 901097"/>
              <a:gd name="connsiteX6" fmla="*/ 1718019 w 3213607"/>
              <a:gd name="connsiteY6" fmla="*/ 862642 h 901097"/>
              <a:gd name="connsiteX7" fmla="*/ 2333316 w 3213607"/>
              <a:gd name="connsiteY7" fmla="*/ 691726 h 901097"/>
              <a:gd name="connsiteX8" fmla="*/ 2863156 w 3213607"/>
              <a:gd name="connsiteY8" fmla="*/ 691726 h 901097"/>
              <a:gd name="connsiteX9" fmla="*/ 3213533 w 3213607"/>
              <a:gd name="connsiteY9" fmla="*/ 255891 h 901097"/>
              <a:gd name="connsiteX10" fmla="*/ 2888793 w 3213607"/>
              <a:gd name="connsiteY10" fmla="*/ 59337 h 901097"/>
              <a:gd name="connsiteX11" fmla="*/ 2324771 w 3213607"/>
              <a:gd name="connsiteY11" fmla="*/ 8063 h 901097"/>
              <a:gd name="connsiteX12" fmla="*/ 1384733 w 3213607"/>
              <a:gd name="connsiteY12" fmla="*/ 196070 h 90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3607" h="901097">
                <a:moveTo>
                  <a:pt x="1384733" y="196070"/>
                </a:moveTo>
                <a:cubicBezTo>
                  <a:pt x="1139754" y="245920"/>
                  <a:pt x="1022961" y="298619"/>
                  <a:pt x="854894" y="307165"/>
                </a:cubicBezTo>
                <a:cubicBezTo>
                  <a:pt x="686827" y="315711"/>
                  <a:pt x="518760" y="233102"/>
                  <a:pt x="376330" y="247345"/>
                </a:cubicBezTo>
                <a:cubicBezTo>
                  <a:pt x="233900" y="261588"/>
                  <a:pt x="8861" y="301468"/>
                  <a:pt x="315" y="392623"/>
                </a:cubicBezTo>
                <a:cubicBezTo>
                  <a:pt x="-8231" y="483778"/>
                  <a:pt x="158412" y="710242"/>
                  <a:pt x="325055" y="794276"/>
                </a:cubicBezTo>
                <a:cubicBezTo>
                  <a:pt x="491698" y="878310"/>
                  <a:pt x="768012" y="885431"/>
                  <a:pt x="1000173" y="896825"/>
                </a:cubicBezTo>
                <a:cubicBezTo>
                  <a:pt x="1232334" y="908219"/>
                  <a:pt x="1495829" y="896825"/>
                  <a:pt x="1718019" y="862642"/>
                </a:cubicBezTo>
                <a:cubicBezTo>
                  <a:pt x="1940210" y="828459"/>
                  <a:pt x="2142460" y="720212"/>
                  <a:pt x="2333316" y="691726"/>
                </a:cubicBezTo>
                <a:cubicBezTo>
                  <a:pt x="2524172" y="663240"/>
                  <a:pt x="2716453" y="764365"/>
                  <a:pt x="2863156" y="691726"/>
                </a:cubicBezTo>
                <a:cubicBezTo>
                  <a:pt x="3009859" y="619087"/>
                  <a:pt x="3209260" y="361289"/>
                  <a:pt x="3213533" y="255891"/>
                </a:cubicBezTo>
                <a:cubicBezTo>
                  <a:pt x="3217806" y="150493"/>
                  <a:pt x="3036920" y="100642"/>
                  <a:pt x="2888793" y="59337"/>
                </a:cubicBezTo>
                <a:cubicBezTo>
                  <a:pt x="2740666" y="18032"/>
                  <a:pt x="2569750" y="-16150"/>
                  <a:pt x="2324771" y="8063"/>
                </a:cubicBezTo>
                <a:cubicBezTo>
                  <a:pt x="2079792" y="32276"/>
                  <a:pt x="1629712" y="146220"/>
                  <a:pt x="1384733" y="19607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5714466" y="2058124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 err="1">
                <a:solidFill>
                  <a:srgbClr val="C00000"/>
                </a:solidFill>
              </a:rPr>
              <a:t>X</a:t>
            </a:r>
            <a:endParaRPr lang="nb-NO" sz="40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29023" y="2493713"/>
            <a:ext cx="2592288" cy="7159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72000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Oval 14"/>
          <p:cNvSpPr/>
          <p:nvPr/>
        </p:nvSpPr>
        <p:spPr>
          <a:xfrm>
            <a:off x="4139952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Oval 15"/>
          <p:cNvSpPr/>
          <p:nvPr/>
        </p:nvSpPr>
        <p:spPr>
          <a:xfrm>
            <a:off x="3707904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Oval 16"/>
          <p:cNvSpPr/>
          <p:nvPr/>
        </p:nvSpPr>
        <p:spPr>
          <a:xfrm>
            <a:off x="32758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Oval 17"/>
          <p:cNvSpPr/>
          <p:nvPr/>
        </p:nvSpPr>
        <p:spPr>
          <a:xfrm>
            <a:off x="2627784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Freeform 18"/>
          <p:cNvSpPr/>
          <p:nvPr/>
        </p:nvSpPr>
        <p:spPr>
          <a:xfrm>
            <a:off x="4716016" y="2564904"/>
            <a:ext cx="2045188" cy="1888581"/>
          </a:xfrm>
          <a:custGeom>
            <a:avLst/>
            <a:gdLst>
              <a:gd name="connsiteX0" fmla="*/ 0 w 2045188"/>
              <a:gd name="connsiteY0" fmla="*/ 0 h 1888581"/>
              <a:gd name="connsiteX1" fmla="*/ 914400 w 2045188"/>
              <a:gd name="connsiteY1" fmla="*/ 1768979 h 1888581"/>
              <a:gd name="connsiteX2" fmla="*/ 1555334 w 2045188"/>
              <a:gd name="connsiteY2" fmla="*/ 1726250 h 1888581"/>
              <a:gd name="connsiteX3" fmla="*/ 1982624 w 2045188"/>
              <a:gd name="connsiteY3" fmla="*/ 1709159 h 1888581"/>
              <a:gd name="connsiteX4" fmla="*/ 153824 w 2045188"/>
              <a:gd name="connsiteY4" fmla="*/ 25637 h 1888581"/>
              <a:gd name="connsiteX5" fmla="*/ 153824 w 2045188"/>
              <a:gd name="connsiteY5" fmla="*/ 25637 h 188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5188" h="1888581">
                <a:moveTo>
                  <a:pt x="0" y="0"/>
                </a:moveTo>
                <a:cubicBezTo>
                  <a:pt x="327589" y="740635"/>
                  <a:pt x="655178" y="1481271"/>
                  <a:pt x="914400" y="1768979"/>
                </a:cubicBezTo>
                <a:cubicBezTo>
                  <a:pt x="1173622" y="2056687"/>
                  <a:pt x="1377297" y="1736220"/>
                  <a:pt x="1555334" y="1726250"/>
                </a:cubicBezTo>
                <a:cubicBezTo>
                  <a:pt x="1733371" y="1716280"/>
                  <a:pt x="2216209" y="1992595"/>
                  <a:pt x="1982624" y="1709159"/>
                </a:cubicBezTo>
                <a:cubicBezTo>
                  <a:pt x="1749039" y="1425723"/>
                  <a:pt x="153824" y="25637"/>
                  <a:pt x="153824" y="25637"/>
                </a:cubicBezTo>
                <a:lnTo>
                  <a:pt x="153824" y="25637"/>
                </a:lnTo>
              </a:path>
            </a:pathLst>
          </a:custGeom>
          <a:noFill/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Freeform 21"/>
          <p:cNvSpPr/>
          <p:nvPr/>
        </p:nvSpPr>
        <p:spPr>
          <a:xfrm>
            <a:off x="3973794" y="2555193"/>
            <a:ext cx="1120366" cy="1974582"/>
          </a:xfrm>
          <a:custGeom>
            <a:avLst/>
            <a:gdLst>
              <a:gd name="connsiteX0" fmla="*/ 717847 w 1120366"/>
              <a:gd name="connsiteY0" fmla="*/ 0 h 1974582"/>
              <a:gd name="connsiteX1" fmla="*/ 307649 w 1120366"/>
              <a:gd name="connsiteY1" fmla="*/ 846033 h 1974582"/>
              <a:gd name="connsiteX2" fmla="*/ 188008 w 1120366"/>
              <a:gd name="connsiteY2" fmla="*/ 1674975 h 1974582"/>
              <a:gd name="connsiteX3" fmla="*/ 1119499 w 1120366"/>
              <a:gd name="connsiteY3" fmla="*/ 1871528 h 1974582"/>
              <a:gd name="connsiteX4" fmla="*/ 0 w 1120366"/>
              <a:gd name="connsiteY4" fmla="*/ 136732 h 1974582"/>
              <a:gd name="connsiteX5" fmla="*/ 0 w 1120366"/>
              <a:gd name="connsiteY5" fmla="*/ 136732 h 197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366" h="1974582">
                <a:moveTo>
                  <a:pt x="717847" y="0"/>
                </a:moveTo>
                <a:cubicBezTo>
                  <a:pt x="556901" y="283435"/>
                  <a:pt x="395955" y="566871"/>
                  <a:pt x="307649" y="846033"/>
                </a:cubicBezTo>
                <a:cubicBezTo>
                  <a:pt x="219343" y="1125195"/>
                  <a:pt x="52700" y="1504059"/>
                  <a:pt x="188008" y="1674975"/>
                </a:cubicBezTo>
                <a:cubicBezTo>
                  <a:pt x="323316" y="1845891"/>
                  <a:pt x="1150834" y="2127902"/>
                  <a:pt x="1119499" y="1871528"/>
                </a:cubicBezTo>
                <a:cubicBezTo>
                  <a:pt x="1088164" y="1615154"/>
                  <a:pt x="0" y="136732"/>
                  <a:pt x="0" y="136732"/>
                </a:cubicBezTo>
                <a:lnTo>
                  <a:pt x="0" y="136732"/>
                </a:lnTo>
              </a:path>
            </a:pathLst>
          </a:custGeom>
          <a:noFill/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3" name="Group 22"/>
          <p:cNvGrpSpPr/>
          <p:nvPr/>
        </p:nvGrpSpPr>
        <p:grpSpPr>
          <a:xfrm>
            <a:off x="4367311" y="4244389"/>
            <a:ext cx="409378" cy="385446"/>
            <a:chOff x="796878" y="836712"/>
            <a:chExt cx="606770" cy="576064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907643" y="4125960"/>
            <a:ext cx="409378" cy="385446"/>
            <a:chOff x="796878" y="836712"/>
            <a:chExt cx="606770" cy="57606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96878" y="836712"/>
              <a:ext cx="606770" cy="576064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1403648" y="5013176"/>
            <a:ext cx="1806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rgbClr val="C00000"/>
                </a:solidFill>
              </a:rPr>
              <a:t>V(G) \ </a:t>
            </a:r>
            <a:r>
              <a:rPr lang="nb-NO" sz="4000" dirty="0" err="1">
                <a:solidFill>
                  <a:srgbClr val="C00000"/>
                </a:solidFill>
              </a:rPr>
              <a:t>X</a:t>
            </a:r>
            <a:endParaRPr lang="nb-NO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Solutions to </a:t>
            </a:r>
            <a:r>
              <a:rPr lang="nb-NO" dirty="0" err="1"/>
              <a:t>Disjoint</a:t>
            </a:r>
            <a:r>
              <a:rPr lang="nb-NO" dirty="0"/>
              <a:t> DFVS-T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887215"/>
            <a:ext cx="509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002060"/>
                </a:solidFill>
              </a:rPr>
              <a:t>Consider</a:t>
            </a:r>
            <a:r>
              <a:rPr lang="nb-NO" sz="2400" dirty="0">
                <a:solidFill>
                  <a:srgbClr val="002060"/>
                </a:solidFill>
              </a:rPr>
              <a:t> an </a:t>
            </a:r>
            <a:r>
              <a:rPr lang="nb-NO" sz="2400" dirty="0" err="1">
                <a:solidFill>
                  <a:srgbClr val="002060"/>
                </a:solidFill>
              </a:rPr>
              <a:t>instance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>
                <a:solidFill>
                  <a:srgbClr val="C00000"/>
                </a:solidFill>
              </a:rPr>
              <a:t>(G, </a:t>
            </a:r>
            <a:r>
              <a:rPr lang="nb-NO" sz="2400" dirty="0" err="1">
                <a:solidFill>
                  <a:srgbClr val="C00000"/>
                </a:solidFill>
              </a:rPr>
              <a:t>X</a:t>
            </a:r>
            <a:r>
              <a:rPr lang="nb-NO" sz="2400" dirty="0">
                <a:solidFill>
                  <a:srgbClr val="C00000"/>
                </a:solidFill>
              </a:rPr>
              <a:t>, k)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of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>
                <a:solidFill>
                  <a:srgbClr val="0070C0"/>
                </a:solidFill>
              </a:rPr>
              <a:t>DFVS-T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3255367"/>
                <a:ext cx="29640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>
                    <a:solidFill>
                      <a:srgbClr val="002060"/>
                    </a:solidFill>
                  </a:rPr>
                  <a:t>A </a:t>
                </a:r>
                <a:r>
                  <a:rPr lang="nb-NO" sz="2400" dirty="0" err="1">
                    <a:solidFill>
                      <a:srgbClr val="002060"/>
                    </a:solidFill>
                  </a:rPr>
                  <a:t>solution</a:t>
                </a:r>
                <a:r>
                  <a:rPr lang="nb-NO" sz="2400" dirty="0">
                    <a:solidFill>
                      <a:srgbClr val="002060"/>
                    </a:solidFill>
                  </a:rPr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R</a:t>
                </a:r>
                <a:r>
                  <a:rPr lang="nb-NO" sz="2400" dirty="0">
                    <a:solidFill>
                      <a:srgbClr val="002060"/>
                    </a:solidFill>
                  </a:rPr>
                  <a:t> must:</a:t>
                </a:r>
                <a:endParaRPr lang="nb-NO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55367"/>
                <a:ext cx="296401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292" t="-10526" r="-2058" b="-2894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15950" y="3717032"/>
                <a:ext cx="62404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>
                    <a:solidFill>
                      <a:srgbClr val="002060"/>
                    </a:solidFill>
                  </a:rPr>
                  <a:t>Separate </a:t>
                </a:r>
                <a:r>
                  <a:rPr lang="nb-NO" sz="2400" dirty="0" err="1">
                    <a:solidFill>
                      <a:srgbClr val="002060"/>
                    </a:solidFill>
                  </a:rPr>
                  <a:t>each</a:t>
                </a:r>
                <a:r>
                  <a:rPr lang="nb-NO" sz="2400" dirty="0">
                    <a:solidFill>
                      <a:srgbClr val="002060"/>
                    </a:solidFill>
                  </a:rPr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X</a:t>
                </a:r>
                <a:r>
                  <a:rPr lang="nb-NO" sz="2400" dirty="0">
                    <a:solidFill>
                      <a:srgbClr val="002060"/>
                    </a:solidFill>
                  </a:rPr>
                  <a:t> from all </a:t>
                </a:r>
                <a:r>
                  <a:rPr lang="nb-NO" sz="2400" dirty="0">
                    <a:solidFill>
                      <a:srgbClr val="C00000"/>
                    </a:solidFill>
                  </a:rPr>
                  <a:t>v</a:t>
                </a:r>
                <a:r>
                  <a:rPr lang="nb-NO" sz="2400" dirty="0">
                    <a:solidFill>
                      <a:srgbClr val="002060"/>
                    </a:solidFill>
                  </a:rPr>
                  <a:t>’s in-</a:t>
                </a:r>
                <a:r>
                  <a:rPr lang="nb-NO" sz="2400" dirty="0" err="1">
                    <a:solidFill>
                      <a:srgbClr val="002060"/>
                    </a:solidFill>
                  </a:rPr>
                  <a:t>neighbors</a:t>
                </a:r>
                <a:r>
                  <a:rPr lang="nb-NO" sz="2400" dirty="0">
                    <a:solidFill>
                      <a:srgbClr val="002060"/>
                    </a:solidFill>
                  </a:rPr>
                  <a:t> in </a:t>
                </a:r>
                <a:r>
                  <a:rPr lang="nb-NO" sz="2400" dirty="0" err="1">
                    <a:solidFill>
                      <a:srgbClr val="C00000"/>
                    </a:solidFill>
                  </a:rPr>
                  <a:t>X</a:t>
                </a:r>
                <a:endParaRPr lang="nb-NO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50" y="3717032"/>
                <a:ext cx="624042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465" t="-10667" r="-488" b="-30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91680" y="4178697"/>
                <a:ext cx="510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>
                    <a:solidFill>
                      <a:srgbClr val="002060"/>
                    </a:solidFill>
                  </a:rPr>
                  <a:t>Hit all </a:t>
                </a:r>
                <a:r>
                  <a:rPr lang="nb-NO" sz="2400" dirty="0" err="1">
                    <a:solidFill>
                      <a:srgbClr val="002060"/>
                    </a:solidFill>
                  </a:rPr>
                  <a:t>cycles</a:t>
                </a:r>
                <a:r>
                  <a:rPr lang="nb-NO" sz="2400" dirty="0">
                    <a:solidFill>
                      <a:srgbClr val="002060"/>
                    </a:solidFill>
                  </a:rPr>
                  <a:t> in</a:t>
                </a:r>
                <a:r>
                  <a:rPr lang="nb-NO" sz="2400" dirty="0"/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G[R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{v}] </a:t>
                </a:r>
                <a:r>
                  <a:rPr lang="nb-NO" sz="2400" dirty="0">
                    <a:solidFill>
                      <a:srgbClr val="002060"/>
                    </a:solidFill>
                  </a:rPr>
                  <a:t>for </a:t>
                </a:r>
                <a:r>
                  <a:rPr lang="nb-NO" sz="2400" dirty="0" err="1">
                    <a:solidFill>
                      <a:srgbClr val="002060"/>
                    </a:solidFill>
                  </a:rPr>
                  <a:t>each</a:t>
                </a:r>
                <a:r>
                  <a:rPr lang="nb-NO" sz="2400" dirty="0">
                    <a:solidFill>
                      <a:srgbClr val="002060"/>
                    </a:solidFill>
                  </a:rPr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X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178697"/>
                <a:ext cx="510351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912" t="-10526" r="-836" b="-2894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230139" y="24928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</a:rPr>
              <a:t>Let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R = V(G) \ </a:t>
            </a:r>
            <a:r>
              <a:rPr lang="nb-NO" sz="2400" dirty="0" err="1">
                <a:solidFill>
                  <a:srgbClr val="C00000"/>
                </a:solidFill>
              </a:rPr>
              <a:t>X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4640362"/>
            <a:ext cx="3195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002060"/>
                </a:solidFill>
              </a:rPr>
              <a:t>(All </a:t>
            </a:r>
            <a:r>
              <a:rPr lang="nb-NO" sz="2000" dirty="0" err="1">
                <a:solidFill>
                  <a:srgbClr val="002060"/>
                </a:solidFill>
              </a:rPr>
              <a:t>such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 err="1">
                <a:solidFill>
                  <a:srgbClr val="002060"/>
                </a:solidFill>
              </a:rPr>
              <a:t>cycles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 err="1">
                <a:solidFill>
                  <a:srgbClr val="002060"/>
                </a:solidFill>
              </a:rPr>
              <a:t>go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 err="1">
                <a:solidFill>
                  <a:srgbClr val="002060"/>
                </a:solidFill>
              </a:rPr>
              <a:t>through</a:t>
            </a:r>
            <a:r>
              <a:rPr lang="nb-NO" sz="2000" dirty="0">
                <a:solidFill>
                  <a:srgbClr val="002060"/>
                </a:solidFill>
              </a:rPr>
              <a:t> </a:t>
            </a:r>
            <a:r>
              <a:rPr lang="nb-NO" sz="2000" dirty="0">
                <a:solidFill>
                  <a:srgbClr val="C00000"/>
                </a:solidFill>
              </a:rPr>
              <a:t>v</a:t>
            </a:r>
            <a:r>
              <a:rPr lang="nb-NO" sz="20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7246" y="5559623"/>
            <a:ext cx="625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C00000"/>
                </a:solidFill>
              </a:rPr>
              <a:t>Necessary</a:t>
            </a:r>
            <a:r>
              <a:rPr lang="nb-NO" sz="2400" dirty="0">
                <a:solidFill>
                  <a:srgbClr val="C00000"/>
                </a:solidFill>
              </a:rPr>
              <a:t> </a:t>
            </a:r>
            <a:r>
              <a:rPr lang="nb-NO" sz="2400" dirty="0">
                <a:solidFill>
                  <a:srgbClr val="002060"/>
                </a:solidFill>
              </a:rPr>
              <a:t>and </a:t>
            </a:r>
            <a:r>
              <a:rPr lang="nb-NO" sz="2400" dirty="0" err="1">
                <a:solidFill>
                  <a:srgbClr val="C00000"/>
                </a:solidFill>
              </a:rPr>
              <a:t>sufficient</a:t>
            </a:r>
            <a:r>
              <a:rPr lang="nb-NO" sz="2400" dirty="0">
                <a:solidFill>
                  <a:srgbClr val="002060"/>
                </a:solidFill>
              </a:rPr>
              <a:t> </a:t>
            </a:r>
            <a:r>
              <a:rPr lang="nb-NO" sz="2400" dirty="0" err="1">
                <a:solidFill>
                  <a:srgbClr val="002060"/>
                </a:solidFill>
              </a:rPr>
              <a:t>conitions</a:t>
            </a:r>
            <a:r>
              <a:rPr lang="nb-NO" sz="2400" dirty="0">
                <a:solidFill>
                  <a:srgbClr val="002060"/>
                </a:solidFill>
              </a:rPr>
              <a:t> for a </a:t>
            </a:r>
            <a:r>
              <a:rPr lang="nb-NO" sz="2400" dirty="0" err="1">
                <a:solidFill>
                  <a:srgbClr val="002060"/>
                </a:solidFill>
              </a:rPr>
              <a:t>solution</a:t>
            </a:r>
            <a:r>
              <a:rPr lang="nb-NO" sz="2400" dirty="0">
                <a:solidFill>
                  <a:srgbClr val="00206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108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Splitting</a:t>
            </a:r>
          </a:p>
        </p:txBody>
      </p:sp>
      <p:sp>
        <p:nvSpPr>
          <p:cNvPr id="5" name="Freeform 4"/>
          <p:cNvSpPr/>
          <p:nvPr/>
        </p:nvSpPr>
        <p:spPr>
          <a:xfrm>
            <a:off x="1187624" y="3717032"/>
            <a:ext cx="6625336" cy="1100858"/>
          </a:xfrm>
          <a:custGeom>
            <a:avLst/>
            <a:gdLst>
              <a:gd name="connsiteX0" fmla="*/ 2743457 w 6625336"/>
              <a:gd name="connsiteY0" fmla="*/ 334842 h 1100858"/>
              <a:gd name="connsiteX1" fmla="*/ 2307621 w 6625336"/>
              <a:gd name="connsiteY1" fmla="*/ 223747 h 1100858"/>
              <a:gd name="connsiteX2" fmla="*/ 1897423 w 6625336"/>
              <a:gd name="connsiteY2" fmla="*/ 198109 h 1100858"/>
              <a:gd name="connsiteX3" fmla="*/ 1188122 w 6625336"/>
              <a:gd name="connsiteY3" fmla="*/ 232293 h 1100858"/>
              <a:gd name="connsiteX4" fmla="*/ 324997 w 6625336"/>
              <a:gd name="connsiteY4" fmla="*/ 454483 h 1100858"/>
              <a:gd name="connsiteX5" fmla="*/ 8803 w 6625336"/>
              <a:gd name="connsiteY5" fmla="*/ 770678 h 1100858"/>
              <a:gd name="connsiteX6" fmla="*/ 624100 w 6625336"/>
              <a:gd name="connsiteY6" fmla="*/ 1052689 h 1100858"/>
              <a:gd name="connsiteX7" fmla="*/ 1299217 w 6625336"/>
              <a:gd name="connsiteY7" fmla="*/ 924502 h 1100858"/>
              <a:gd name="connsiteX8" fmla="*/ 1666687 w 6625336"/>
              <a:gd name="connsiteY8" fmla="*/ 830498 h 1100858"/>
              <a:gd name="connsiteX9" fmla="*/ 2247801 w 6625336"/>
              <a:gd name="connsiteY9" fmla="*/ 890319 h 1100858"/>
              <a:gd name="connsiteX10" fmla="*/ 2914373 w 6625336"/>
              <a:gd name="connsiteY10" fmla="*/ 1052689 h 1100858"/>
              <a:gd name="connsiteX11" fmla="*/ 3803135 w 6625336"/>
              <a:gd name="connsiteY11" fmla="*/ 1095418 h 1100858"/>
              <a:gd name="connsiteX12" fmla="*/ 4298791 w 6625336"/>
              <a:gd name="connsiteY12" fmla="*/ 950139 h 1100858"/>
              <a:gd name="connsiteX13" fmla="*/ 5264466 w 6625336"/>
              <a:gd name="connsiteY13" fmla="*/ 727949 h 1100858"/>
              <a:gd name="connsiteX14" fmla="*/ 5725939 w 6625336"/>
              <a:gd name="connsiteY14" fmla="*/ 753586 h 1100858"/>
              <a:gd name="connsiteX15" fmla="*/ 6614702 w 6625336"/>
              <a:gd name="connsiteY15" fmla="*/ 676674 h 1100858"/>
              <a:gd name="connsiteX16" fmla="*/ 6170320 w 6625336"/>
              <a:gd name="connsiteY16" fmla="*/ 52831 h 1100858"/>
              <a:gd name="connsiteX17" fmla="*/ 5486657 w 6625336"/>
              <a:gd name="connsiteY17" fmla="*/ 52831 h 1100858"/>
              <a:gd name="connsiteX18" fmla="*/ 4614986 w 6625336"/>
              <a:gd name="connsiteY18" fmla="*/ 215201 h 1100858"/>
              <a:gd name="connsiteX19" fmla="*/ 3717677 w 6625336"/>
              <a:gd name="connsiteY19" fmla="*/ 394663 h 1100858"/>
              <a:gd name="connsiteX20" fmla="*/ 2743457 w 6625336"/>
              <a:gd name="connsiteY20" fmla="*/ 334842 h 110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25336" h="1100858">
                <a:moveTo>
                  <a:pt x="2743457" y="334842"/>
                </a:moveTo>
                <a:cubicBezTo>
                  <a:pt x="2508448" y="306356"/>
                  <a:pt x="2448626" y="246536"/>
                  <a:pt x="2307621" y="223747"/>
                </a:cubicBezTo>
                <a:cubicBezTo>
                  <a:pt x="2166616" y="200958"/>
                  <a:pt x="2084006" y="196685"/>
                  <a:pt x="1897423" y="198109"/>
                </a:cubicBezTo>
                <a:cubicBezTo>
                  <a:pt x="1710840" y="199533"/>
                  <a:pt x="1450193" y="189564"/>
                  <a:pt x="1188122" y="232293"/>
                </a:cubicBezTo>
                <a:cubicBezTo>
                  <a:pt x="926051" y="275022"/>
                  <a:pt x="521550" y="364752"/>
                  <a:pt x="324997" y="454483"/>
                </a:cubicBezTo>
                <a:cubicBezTo>
                  <a:pt x="128444" y="544214"/>
                  <a:pt x="-41048" y="670977"/>
                  <a:pt x="8803" y="770678"/>
                </a:cubicBezTo>
                <a:cubicBezTo>
                  <a:pt x="58653" y="870379"/>
                  <a:pt x="409031" y="1027052"/>
                  <a:pt x="624100" y="1052689"/>
                </a:cubicBezTo>
                <a:cubicBezTo>
                  <a:pt x="839169" y="1078326"/>
                  <a:pt x="1125452" y="961534"/>
                  <a:pt x="1299217" y="924502"/>
                </a:cubicBezTo>
                <a:cubicBezTo>
                  <a:pt x="1472981" y="887470"/>
                  <a:pt x="1508590" y="836195"/>
                  <a:pt x="1666687" y="830498"/>
                </a:cubicBezTo>
                <a:cubicBezTo>
                  <a:pt x="1824784" y="824801"/>
                  <a:pt x="2039853" y="853287"/>
                  <a:pt x="2247801" y="890319"/>
                </a:cubicBezTo>
                <a:cubicBezTo>
                  <a:pt x="2455749" y="927351"/>
                  <a:pt x="2655151" y="1018506"/>
                  <a:pt x="2914373" y="1052689"/>
                </a:cubicBezTo>
                <a:cubicBezTo>
                  <a:pt x="3173595" y="1086872"/>
                  <a:pt x="3572399" y="1112510"/>
                  <a:pt x="3803135" y="1095418"/>
                </a:cubicBezTo>
                <a:cubicBezTo>
                  <a:pt x="4033871" y="1078326"/>
                  <a:pt x="4055236" y="1011384"/>
                  <a:pt x="4298791" y="950139"/>
                </a:cubicBezTo>
                <a:cubicBezTo>
                  <a:pt x="4542346" y="888894"/>
                  <a:pt x="5026608" y="760708"/>
                  <a:pt x="5264466" y="727949"/>
                </a:cubicBezTo>
                <a:cubicBezTo>
                  <a:pt x="5502324" y="695190"/>
                  <a:pt x="5500900" y="762132"/>
                  <a:pt x="5725939" y="753586"/>
                </a:cubicBezTo>
                <a:cubicBezTo>
                  <a:pt x="5950978" y="745040"/>
                  <a:pt x="6540639" y="793466"/>
                  <a:pt x="6614702" y="676674"/>
                </a:cubicBezTo>
                <a:cubicBezTo>
                  <a:pt x="6688765" y="559882"/>
                  <a:pt x="6358328" y="156805"/>
                  <a:pt x="6170320" y="52831"/>
                </a:cubicBezTo>
                <a:cubicBezTo>
                  <a:pt x="5982312" y="-51143"/>
                  <a:pt x="5745879" y="25769"/>
                  <a:pt x="5486657" y="52831"/>
                </a:cubicBezTo>
                <a:cubicBezTo>
                  <a:pt x="5227435" y="79893"/>
                  <a:pt x="4614986" y="215201"/>
                  <a:pt x="4614986" y="215201"/>
                </a:cubicBezTo>
                <a:cubicBezTo>
                  <a:pt x="4320156" y="272173"/>
                  <a:pt x="4029598" y="371874"/>
                  <a:pt x="3717677" y="394663"/>
                </a:cubicBezTo>
                <a:cubicBezTo>
                  <a:pt x="3405756" y="417452"/>
                  <a:pt x="2978466" y="363328"/>
                  <a:pt x="2743457" y="3348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03648" y="4149080"/>
            <a:ext cx="5832648" cy="28803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267744" y="2042928"/>
            <a:ext cx="3213607" cy="901097"/>
          </a:xfrm>
          <a:custGeom>
            <a:avLst/>
            <a:gdLst>
              <a:gd name="connsiteX0" fmla="*/ 1384733 w 3213607"/>
              <a:gd name="connsiteY0" fmla="*/ 196070 h 901097"/>
              <a:gd name="connsiteX1" fmla="*/ 854894 w 3213607"/>
              <a:gd name="connsiteY1" fmla="*/ 307165 h 901097"/>
              <a:gd name="connsiteX2" fmla="*/ 376330 w 3213607"/>
              <a:gd name="connsiteY2" fmla="*/ 247345 h 901097"/>
              <a:gd name="connsiteX3" fmla="*/ 315 w 3213607"/>
              <a:gd name="connsiteY3" fmla="*/ 392623 h 901097"/>
              <a:gd name="connsiteX4" fmla="*/ 325055 w 3213607"/>
              <a:gd name="connsiteY4" fmla="*/ 794276 h 901097"/>
              <a:gd name="connsiteX5" fmla="*/ 1000173 w 3213607"/>
              <a:gd name="connsiteY5" fmla="*/ 896825 h 901097"/>
              <a:gd name="connsiteX6" fmla="*/ 1718019 w 3213607"/>
              <a:gd name="connsiteY6" fmla="*/ 862642 h 901097"/>
              <a:gd name="connsiteX7" fmla="*/ 2333316 w 3213607"/>
              <a:gd name="connsiteY7" fmla="*/ 691726 h 901097"/>
              <a:gd name="connsiteX8" fmla="*/ 2863156 w 3213607"/>
              <a:gd name="connsiteY8" fmla="*/ 691726 h 901097"/>
              <a:gd name="connsiteX9" fmla="*/ 3213533 w 3213607"/>
              <a:gd name="connsiteY9" fmla="*/ 255891 h 901097"/>
              <a:gd name="connsiteX10" fmla="*/ 2888793 w 3213607"/>
              <a:gd name="connsiteY10" fmla="*/ 59337 h 901097"/>
              <a:gd name="connsiteX11" fmla="*/ 2324771 w 3213607"/>
              <a:gd name="connsiteY11" fmla="*/ 8063 h 901097"/>
              <a:gd name="connsiteX12" fmla="*/ 1384733 w 3213607"/>
              <a:gd name="connsiteY12" fmla="*/ 196070 h 90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3607" h="901097">
                <a:moveTo>
                  <a:pt x="1384733" y="196070"/>
                </a:moveTo>
                <a:cubicBezTo>
                  <a:pt x="1139754" y="245920"/>
                  <a:pt x="1022961" y="298619"/>
                  <a:pt x="854894" y="307165"/>
                </a:cubicBezTo>
                <a:cubicBezTo>
                  <a:pt x="686827" y="315711"/>
                  <a:pt x="518760" y="233102"/>
                  <a:pt x="376330" y="247345"/>
                </a:cubicBezTo>
                <a:cubicBezTo>
                  <a:pt x="233900" y="261588"/>
                  <a:pt x="8861" y="301468"/>
                  <a:pt x="315" y="392623"/>
                </a:cubicBezTo>
                <a:cubicBezTo>
                  <a:pt x="-8231" y="483778"/>
                  <a:pt x="158412" y="710242"/>
                  <a:pt x="325055" y="794276"/>
                </a:cubicBezTo>
                <a:cubicBezTo>
                  <a:pt x="491698" y="878310"/>
                  <a:pt x="768012" y="885431"/>
                  <a:pt x="1000173" y="896825"/>
                </a:cubicBezTo>
                <a:cubicBezTo>
                  <a:pt x="1232334" y="908219"/>
                  <a:pt x="1495829" y="896825"/>
                  <a:pt x="1718019" y="862642"/>
                </a:cubicBezTo>
                <a:cubicBezTo>
                  <a:pt x="1940210" y="828459"/>
                  <a:pt x="2142460" y="720212"/>
                  <a:pt x="2333316" y="691726"/>
                </a:cubicBezTo>
                <a:cubicBezTo>
                  <a:pt x="2524172" y="663240"/>
                  <a:pt x="2716453" y="764365"/>
                  <a:pt x="2863156" y="691726"/>
                </a:cubicBezTo>
                <a:cubicBezTo>
                  <a:pt x="3009859" y="619087"/>
                  <a:pt x="3209260" y="361289"/>
                  <a:pt x="3213533" y="255891"/>
                </a:cubicBezTo>
                <a:cubicBezTo>
                  <a:pt x="3217806" y="150493"/>
                  <a:pt x="3036920" y="100642"/>
                  <a:pt x="2888793" y="59337"/>
                </a:cubicBezTo>
                <a:cubicBezTo>
                  <a:pt x="2740666" y="18032"/>
                  <a:pt x="2569750" y="-16150"/>
                  <a:pt x="2324771" y="8063"/>
                </a:cubicBezTo>
                <a:cubicBezTo>
                  <a:pt x="2079792" y="32276"/>
                  <a:pt x="1629712" y="146220"/>
                  <a:pt x="1384733" y="19607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1619672" y="2236139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 err="1">
                <a:solidFill>
                  <a:srgbClr val="C00000"/>
                </a:solidFill>
              </a:rPr>
              <a:t>X</a:t>
            </a:r>
            <a:endParaRPr lang="nb-NO" sz="40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29023" y="2493713"/>
            <a:ext cx="2592288" cy="7159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03648" y="5013176"/>
            <a:ext cx="1806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rgbClr val="C00000"/>
                </a:solidFill>
              </a:rPr>
              <a:t>V(G) \ </a:t>
            </a:r>
            <a:r>
              <a:rPr lang="nb-NO" sz="4000" dirty="0" err="1">
                <a:solidFill>
                  <a:srgbClr val="C00000"/>
                </a:solidFill>
              </a:rPr>
              <a:t>X</a:t>
            </a:r>
            <a:endParaRPr lang="nb-NO" sz="4000" dirty="0">
              <a:solidFill>
                <a:srgbClr val="C0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707904" y="2276872"/>
            <a:ext cx="972258" cy="1080120"/>
            <a:chOff x="3707904" y="2276872"/>
            <a:chExt cx="972258" cy="108012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3874547" y="2636912"/>
              <a:ext cx="62544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707904" y="2412067"/>
              <a:ext cx="65938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825167" y="2276872"/>
              <a:ext cx="60281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355676" y="2708920"/>
              <a:ext cx="144316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4464138" y="2708920"/>
              <a:ext cx="108162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4572000" y="2708920"/>
              <a:ext cx="108162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5868144" y="2636912"/>
            <a:ext cx="504056" cy="720080"/>
            <a:chOff x="5868144" y="2636912"/>
            <a:chExt cx="504056" cy="72008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5868144" y="2708920"/>
              <a:ext cx="328228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940152" y="2682452"/>
              <a:ext cx="333287" cy="60253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020544" y="2636912"/>
              <a:ext cx="351656" cy="57606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716016" y="2636912"/>
            <a:ext cx="504056" cy="720080"/>
            <a:chOff x="4716016" y="2636912"/>
            <a:chExt cx="504056" cy="720080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4716016" y="2708920"/>
              <a:ext cx="328228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788024" y="2682452"/>
              <a:ext cx="333287" cy="60253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868416" y="2636912"/>
              <a:ext cx="351656" cy="57606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427984" y="2204864"/>
            <a:ext cx="432048" cy="432048"/>
            <a:chOff x="4427984" y="2204864"/>
            <a:chExt cx="432048" cy="432048"/>
          </a:xfrm>
        </p:grpSpPr>
        <p:sp>
          <p:nvSpPr>
            <p:cNvPr id="10" name="Oval 9"/>
            <p:cNvSpPr/>
            <p:nvPr/>
          </p:nvSpPr>
          <p:spPr>
            <a:xfrm>
              <a:off x="4427984" y="2204864"/>
              <a:ext cx="432048" cy="4320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444274" y="223622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50000"/>
                    </a:schemeClr>
                  </a:solidFill>
                </a:rPr>
                <a:t>x</a:t>
              </a:r>
              <a:endParaRPr lang="nb-NO" baseline="-25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580112" y="2204864"/>
            <a:ext cx="491032" cy="432048"/>
            <a:chOff x="5580112" y="2204864"/>
            <a:chExt cx="491032" cy="432048"/>
          </a:xfrm>
        </p:grpSpPr>
        <p:sp>
          <p:nvSpPr>
            <p:cNvPr id="67" name="Oval 66"/>
            <p:cNvSpPr/>
            <p:nvPr/>
          </p:nvSpPr>
          <p:spPr>
            <a:xfrm>
              <a:off x="5580112" y="2204864"/>
              <a:ext cx="432048" cy="4320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80112" y="2204864"/>
              <a:ext cx="491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chemeClr val="accent6">
                      <a:lumMod val="50000"/>
                    </a:schemeClr>
                  </a:solidFill>
                </a:rPr>
                <a:t>x</a:t>
              </a:r>
              <a:r>
                <a:rPr lang="nb-NO" baseline="-25000" dirty="0" err="1">
                  <a:solidFill>
                    <a:schemeClr val="accent6">
                      <a:lumMod val="50000"/>
                    </a:schemeClr>
                  </a:solidFill>
                </a:rPr>
                <a:t>out</a:t>
              </a:r>
              <a:endParaRPr lang="nb-NO" baseline="-25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559950" y="2204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aseline="-25000" dirty="0">
                <a:solidFill>
                  <a:schemeClr val="accent6">
                    <a:lumMod val="50000"/>
                  </a:schemeClr>
                </a:solidFill>
              </a:rPr>
              <a:t>in</a:t>
            </a:r>
            <a:endParaRPr lang="nb-N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71591" y="2348880"/>
            <a:ext cx="636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rgbClr val="C00000"/>
                </a:solidFill>
              </a:rPr>
              <a:t>G’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23" grpId="0"/>
      <p:bldP spid="74" grpId="0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Guessing</a:t>
            </a:r>
            <a:r>
              <a:rPr lang="nb-NO" dirty="0"/>
              <a:t> separators</a:t>
            </a:r>
          </a:p>
        </p:txBody>
      </p:sp>
      <p:sp>
        <p:nvSpPr>
          <p:cNvPr id="5" name="Freeform 4"/>
          <p:cNvSpPr/>
          <p:nvPr/>
        </p:nvSpPr>
        <p:spPr>
          <a:xfrm>
            <a:off x="1187624" y="3717032"/>
            <a:ext cx="6625336" cy="1100858"/>
          </a:xfrm>
          <a:custGeom>
            <a:avLst/>
            <a:gdLst>
              <a:gd name="connsiteX0" fmla="*/ 2743457 w 6625336"/>
              <a:gd name="connsiteY0" fmla="*/ 334842 h 1100858"/>
              <a:gd name="connsiteX1" fmla="*/ 2307621 w 6625336"/>
              <a:gd name="connsiteY1" fmla="*/ 223747 h 1100858"/>
              <a:gd name="connsiteX2" fmla="*/ 1897423 w 6625336"/>
              <a:gd name="connsiteY2" fmla="*/ 198109 h 1100858"/>
              <a:gd name="connsiteX3" fmla="*/ 1188122 w 6625336"/>
              <a:gd name="connsiteY3" fmla="*/ 232293 h 1100858"/>
              <a:gd name="connsiteX4" fmla="*/ 324997 w 6625336"/>
              <a:gd name="connsiteY4" fmla="*/ 454483 h 1100858"/>
              <a:gd name="connsiteX5" fmla="*/ 8803 w 6625336"/>
              <a:gd name="connsiteY5" fmla="*/ 770678 h 1100858"/>
              <a:gd name="connsiteX6" fmla="*/ 624100 w 6625336"/>
              <a:gd name="connsiteY6" fmla="*/ 1052689 h 1100858"/>
              <a:gd name="connsiteX7" fmla="*/ 1299217 w 6625336"/>
              <a:gd name="connsiteY7" fmla="*/ 924502 h 1100858"/>
              <a:gd name="connsiteX8" fmla="*/ 1666687 w 6625336"/>
              <a:gd name="connsiteY8" fmla="*/ 830498 h 1100858"/>
              <a:gd name="connsiteX9" fmla="*/ 2247801 w 6625336"/>
              <a:gd name="connsiteY9" fmla="*/ 890319 h 1100858"/>
              <a:gd name="connsiteX10" fmla="*/ 2914373 w 6625336"/>
              <a:gd name="connsiteY10" fmla="*/ 1052689 h 1100858"/>
              <a:gd name="connsiteX11" fmla="*/ 3803135 w 6625336"/>
              <a:gd name="connsiteY11" fmla="*/ 1095418 h 1100858"/>
              <a:gd name="connsiteX12" fmla="*/ 4298791 w 6625336"/>
              <a:gd name="connsiteY12" fmla="*/ 950139 h 1100858"/>
              <a:gd name="connsiteX13" fmla="*/ 5264466 w 6625336"/>
              <a:gd name="connsiteY13" fmla="*/ 727949 h 1100858"/>
              <a:gd name="connsiteX14" fmla="*/ 5725939 w 6625336"/>
              <a:gd name="connsiteY14" fmla="*/ 753586 h 1100858"/>
              <a:gd name="connsiteX15" fmla="*/ 6614702 w 6625336"/>
              <a:gd name="connsiteY15" fmla="*/ 676674 h 1100858"/>
              <a:gd name="connsiteX16" fmla="*/ 6170320 w 6625336"/>
              <a:gd name="connsiteY16" fmla="*/ 52831 h 1100858"/>
              <a:gd name="connsiteX17" fmla="*/ 5486657 w 6625336"/>
              <a:gd name="connsiteY17" fmla="*/ 52831 h 1100858"/>
              <a:gd name="connsiteX18" fmla="*/ 4614986 w 6625336"/>
              <a:gd name="connsiteY18" fmla="*/ 215201 h 1100858"/>
              <a:gd name="connsiteX19" fmla="*/ 3717677 w 6625336"/>
              <a:gd name="connsiteY19" fmla="*/ 394663 h 1100858"/>
              <a:gd name="connsiteX20" fmla="*/ 2743457 w 6625336"/>
              <a:gd name="connsiteY20" fmla="*/ 334842 h 110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25336" h="1100858">
                <a:moveTo>
                  <a:pt x="2743457" y="334842"/>
                </a:moveTo>
                <a:cubicBezTo>
                  <a:pt x="2508448" y="306356"/>
                  <a:pt x="2448626" y="246536"/>
                  <a:pt x="2307621" y="223747"/>
                </a:cubicBezTo>
                <a:cubicBezTo>
                  <a:pt x="2166616" y="200958"/>
                  <a:pt x="2084006" y="196685"/>
                  <a:pt x="1897423" y="198109"/>
                </a:cubicBezTo>
                <a:cubicBezTo>
                  <a:pt x="1710840" y="199533"/>
                  <a:pt x="1450193" y="189564"/>
                  <a:pt x="1188122" y="232293"/>
                </a:cubicBezTo>
                <a:cubicBezTo>
                  <a:pt x="926051" y="275022"/>
                  <a:pt x="521550" y="364752"/>
                  <a:pt x="324997" y="454483"/>
                </a:cubicBezTo>
                <a:cubicBezTo>
                  <a:pt x="128444" y="544214"/>
                  <a:pt x="-41048" y="670977"/>
                  <a:pt x="8803" y="770678"/>
                </a:cubicBezTo>
                <a:cubicBezTo>
                  <a:pt x="58653" y="870379"/>
                  <a:pt x="409031" y="1027052"/>
                  <a:pt x="624100" y="1052689"/>
                </a:cubicBezTo>
                <a:cubicBezTo>
                  <a:pt x="839169" y="1078326"/>
                  <a:pt x="1125452" y="961534"/>
                  <a:pt x="1299217" y="924502"/>
                </a:cubicBezTo>
                <a:cubicBezTo>
                  <a:pt x="1472981" y="887470"/>
                  <a:pt x="1508590" y="836195"/>
                  <a:pt x="1666687" y="830498"/>
                </a:cubicBezTo>
                <a:cubicBezTo>
                  <a:pt x="1824784" y="824801"/>
                  <a:pt x="2039853" y="853287"/>
                  <a:pt x="2247801" y="890319"/>
                </a:cubicBezTo>
                <a:cubicBezTo>
                  <a:pt x="2455749" y="927351"/>
                  <a:pt x="2655151" y="1018506"/>
                  <a:pt x="2914373" y="1052689"/>
                </a:cubicBezTo>
                <a:cubicBezTo>
                  <a:pt x="3173595" y="1086872"/>
                  <a:pt x="3572399" y="1112510"/>
                  <a:pt x="3803135" y="1095418"/>
                </a:cubicBezTo>
                <a:cubicBezTo>
                  <a:pt x="4033871" y="1078326"/>
                  <a:pt x="4055236" y="1011384"/>
                  <a:pt x="4298791" y="950139"/>
                </a:cubicBezTo>
                <a:cubicBezTo>
                  <a:pt x="4542346" y="888894"/>
                  <a:pt x="5026608" y="760708"/>
                  <a:pt x="5264466" y="727949"/>
                </a:cubicBezTo>
                <a:cubicBezTo>
                  <a:pt x="5502324" y="695190"/>
                  <a:pt x="5500900" y="762132"/>
                  <a:pt x="5725939" y="753586"/>
                </a:cubicBezTo>
                <a:cubicBezTo>
                  <a:pt x="5950978" y="745040"/>
                  <a:pt x="6540639" y="793466"/>
                  <a:pt x="6614702" y="676674"/>
                </a:cubicBezTo>
                <a:cubicBezTo>
                  <a:pt x="6688765" y="559882"/>
                  <a:pt x="6358328" y="156805"/>
                  <a:pt x="6170320" y="52831"/>
                </a:cubicBezTo>
                <a:cubicBezTo>
                  <a:pt x="5982312" y="-51143"/>
                  <a:pt x="5745879" y="25769"/>
                  <a:pt x="5486657" y="52831"/>
                </a:cubicBezTo>
                <a:cubicBezTo>
                  <a:pt x="5227435" y="79893"/>
                  <a:pt x="4614986" y="215201"/>
                  <a:pt x="4614986" y="215201"/>
                </a:cubicBezTo>
                <a:cubicBezTo>
                  <a:pt x="4320156" y="272173"/>
                  <a:pt x="4029598" y="371874"/>
                  <a:pt x="3717677" y="394663"/>
                </a:cubicBezTo>
                <a:cubicBezTo>
                  <a:pt x="3405756" y="417452"/>
                  <a:pt x="2978466" y="363328"/>
                  <a:pt x="2743457" y="3348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03648" y="4149080"/>
            <a:ext cx="5832648" cy="28803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267744" y="2042928"/>
            <a:ext cx="3213607" cy="901097"/>
          </a:xfrm>
          <a:custGeom>
            <a:avLst/>
            <a:gdLst>
              <a:gd name="connsiteX0" fmla="*/ 1384733 w 3213607"/>
              <a:gd name="connsiteY0" fmla="*/ 196070 h 901097"/>
              <a:gd name="connsiteX1" fmla="*/ 854894 w 3213607"/>
              <a:gd name="connsiteY1" fmla="*/ 307165 h 901097"/>
              <a:gd name="connsiteX2" fmla="*/ 376330 w 3213607"/>
              <a:gd name="connsiteY2" fmla="*/ 247345 h 901097"/>
              <a:gd name="connsiteX3" fmla="*/ 315 w 3213607"/>
              <a:gd name="connsiteY3" fmla="*/ 392623 h 901097"/>
              <a:gd name="connsiteX4" fmla="*/ 325055 w 3213607"/>
              <a:gd name="connsiteY4" fmla="*/ 794276 h 901097"/>
              <a:gd name="connsiteX5" fmla="*/ 1000173 w 3213607"/>
              <a:gd name="connsiteY5" fmla="*/ 896825 h 901097"/>
              <a:gd name="connsiteX6" fmla="*/ 1718019 w 3213607"/>
              <a:gd name="connsiteY6" fmla="*/ 862642 h 901097"/>
              <a:gd name="connsiteX7" fmla="*/ 2333316 w 3213607"/>
              <a:gd name="connsiteY7" fmla="*/ 691726 h 901097"/>
              <a:gd name="connsiteX8" fmla="*/ 2863156 w 3213607"/>
              <a:gd name="connsiteY8" fmla="*/ 691726 h 901097"/>
              <a:gd name="connsiteX9" fmla="*/ 3213533 w 3213607"/>
              <a:gd name="connsiteY9" fmla="*/ 255891 h 901097"/>
              <a:gd name="connsiteX10" fmla="*/ 2888793 w 3213607"/>
              <a:gd name="connsiteY10" fmla="*/ 59337 h 901097"/>
              <a:gd name="connsiteX11" fmla="*/ 2324771 w 3213607"/>
              <a:gd name="connsiteY11" fmla="*/ 8063 h 901097"/>
              <a:gd name="connsiteX12" fmla="*/ 1384733 w 3213607"/>
              <a:gd name="connsiteY12" fmla="*/ 196070 h 90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3607" h="901097">
                <a:moveTo>
                  <a:pt x="1384733" y="196070"/>
                </a:moveTo>
                <a:cubicBezTo>
                  <a:pt x="1139754" y="245920"/>
                  <a:pt x="1022961" y="298619"/>
                  <a:pt x="854894" y="307165"/>
                </a:cubicBezTo>
                <a:cubicBezTo>
                  <a:pt x="686827" y="315711"/>
                  <a:pt x="518760" y="233102"/>
                  <a:pt x="376330" y="247345"/>
                </a:cubicBezTo>
                <a:cubicBezTo>
                  <a:pt x="233900" y="261588"/>
                  <a:pt x="8861" y="301468"/>
                  <a:pt x="315" y="392623"/>
                </a:cubicBezTo>
                <a:cubicBezTo>
                  <a:pt x="-8231" y="483778"/>
                  <a:pt x="158412" y="710242"/>
                  <a:pt x="325055" y="794276"/>
                </a:cubicBezTo>
                <a:cubicBezTo>
                  <a:pt x="491698" y="878310"/>
                  <a:pt x="768012" y="885431"/>
                  <a:pt x="1000173" y="896825"/>
                </a:cubicBezTo>
                <a:cubicBezTo>
                  <a:pt x="1232334" y="908219"/>
                  <a:pt x="1495829" y="896825"/>
                  <a:pt x="1718019" y="862642"/>
                </a:cubicBezTo>
                <a:cubicBezTo>
                  <a:pt x="1940210" y="828459"/>
                  <a:pt x="2142460" y="720212"/>
                  <a:pt x="2333316" y="691726"/>
                </a:cubicBezTo>
                <a:cubicBezTo>
                  <a:pt x="2524172" y="663240"/>
                  <a:pt x="2716453" y="764365"/>
                  <a:pt x="2863156" y="691726"/>
                </a:cubicBezTo>
                <a:cubicBezTo>
                  <a:pt x="3009859" y="619087"/>
                  <a:pt x="3209260" y="361289"/>
                  <a:pt x="3213533" y="255891"/>
                </a:cubicBezTo>
                <a:cubicBezTo>
                  <a:pt x="3217806" y="150493"/>
                  <a:pt x="3036920" y="100642"/>
                  <a:pt x="2888793" y="59337"/>
                </a:cubicBezTo>
                <a:cubicBezTo>
                  <a:pt x="2740666" y="18032"/>
                  <a:pt x="2569750" y="-16150"/>
                  <a:pt x="2324771" y="8063"/>
                </a:cubicBezTo>
                <a:cubicBezTo>
                  <a:pt x="2079792" y="32276"/>
                  <a:pt x="1629712" y="146220"/>
                  <a:pt x="1384733" y="19607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1619672" y="2236139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 err="1">
                <a:solidFill>
                  <a:srgbClr val="C00000"/>
                </a:solidFill>
              </a:rPr>
              <a:t>X</a:t>
            </a:r>
            <a:endParaRPr lang="nb-NO" sz="40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29023" y="2493713"/>
            <a:ext cx="2592288" cy="7159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03648" y="5013176"/>
            <a:ext cx="1806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rgbClr val="C00000"/>
                </a:solidFill>
              </a:rPr>
              <a:t>V(G) \ </a:t>
            </a:r>
            <a:r>
              <a:rPr lang="nb-NO" sz="4000" dirty="0" err="1">
                <a:solidFill>
                  <a:srgbClr val="C00000"/>
                </a:solidFill>
              </a:rPr>
              <a:t>X</a:t>
            </a:r>
            <a:endParaRPr lang="nb-NO" sz="4000" dirty="0">
              <a:solidFill>
                <a:srgbClr val="C0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707904" y="2276872"/>
            <a:ext cx="972258" cy="1080120"/>
            <a:chOff x="3707904" y="2276872"/>
            <a:chExt cx="972258" cy="108012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3874547" y="2636912"/>
              <a:ext cx="62544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707904" y="2412067"/>
              <a:ext cx="65938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825167" y="2276872"/>
              <a:ext cx="60281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355676" y="2708920"/>
              <a:ext cx="144316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4464138" y="2708920"/>
              <a:ext cx="108162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4572000" y="2708920"/>
              <a:ext cx="108162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427984" y="2204864"/>
            <a:ext cx="432048" cy="432048"/>
            <a:chOff x="4427984" y="2204864"/>
            <a:chExt cx="432048" cy="432048"/>
          </a:xfrm>
        </p:grpSpPr>
        <p:sp>
          <p:nvSpPr>
            <p:cNvPr id="10" name="Oval 9"/>
            <p:cNvSpPr/>
            <p:nvPr/>
          </p:nvSpPr>
          <p:spPr>
            <a:xfrm>
              <a:off x="4427984" y="2204864"/>
              <a:ext cx="432048" cy="4320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444274" y="223622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50000"/>
                    </a:schemeClr>
                  </a:solidFill>
                </a:rPr>
                <a:t>x</a:t>
              </a:r>
              <a:endParaRPr lang="nb-NO" baseline="-25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559950" y="2204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aseline="-25000" dirty="0">
                <a:solidFill>
                  <a:schemeClr val="accent6">
                    <a:lumMod val="50000"/>
                  </a:schemeClr>
                </a:solidFill>
              </a:rPr>
              <a:t>in</a:t>
            </a:r>
            <a:endParaRPr lang="nb-N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71591" y="2348880"/>
            <a:ext cx="636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rgbClr val="C00000"/>
                </a:solidFill>
              </a:rPr>
              <a:t>G’</a:t>
            </a:r>
            <a:endParaRPr lang="nb-NO" dirty="0">
              <a:solidFill>
                <a:srgbClr val="C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15396" y="3674853"/>
            <a:ext cx="3536830" cy="1319841"/>
            <a:chOff x="2415396" y="3674853"/>
            <a:chExt cx="3536830" cy="1319841"/>
          </a:xfrm>
        </p:grpSpPr>
        <p:sp>
          <p:nvSpPr>
            <p:cNvPr id="3" name="Freeform 2"/>
            <p:cNvSpPr/>
            <p:nvPr/>
          </p:nvSpPr>
          <p:spPr>
            <a:xfrm>
              <a:off x="2415396" y="3795623"/>
              <a:ext cx="313829" cy="957532"/>
            </a:xfrm>
            <a:custGeom>
              <a:avLst/>
              <a:gdLst>
                <a:gd name="connsiteX0" fmla="*/ 0 w 313829"/>
                <a:gd name="connsiteY0" fmla="*/ 0 h 957532"/>
                <a:gd name="connsiteX1" fmla="*/ 301925 w 313829"/>
                <a:gd name="connsiteY1" fmla="*/ 405441 h 957532"/>
                <a:gd name="connsiteX2" fmla="*/ 224287 w 313829"/>
                <a:gd name="connsiteY2" fmla="*/ 957532 h 9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3829" h="957532">
                  <a:moveTo>
                    <a:pt x="0" y="0"/>
                  </a:moveTo>
                  <a:cubicBezTo>
                    <a:pt x="132272" y="122926"/>
                    <a:pt x="264544" y="245852"/>
                    <a:pt x="301925" y="405441"/>
                  </a:cubicBezTo>
                  <a:cubicBezTo>
                    <a:pt x="339306" y="565030"/>
                    <a:pt x="281796" y="761281"/>
                    <a:pt x="224287" y="957532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3535082" y="3881887"/>
              <a:ext cx="269167" cy="1035170"/>
            </a:xfrm>
            <a:custGeom>
              <a:avLst/>
              <a:gdLst>
                <a:gd name="connsiteX0" fmla="*/ 174276 w 269167"/>
                <a:gd name="connsiteY0" fmla="*/ 0 h 1035170"/>
                <a:gd name="connsiteX1" fmla="*/ 1748 w 269167"/>
                <a:gd name="connsiteY1" fmla="*/ 388188 h 1035170"/>
                <a:gd name="connsiteX2" fmla="*/ 269167 w 269167"/>
                <a:gd name="connsiteY2" fmla="*/ 1035170 h 103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167" h="1035170">
                  <a:moveTo>
                    <a:pt x="174276" y="0"/>
                  </a:moveTo>
                  <a:cubicBezTo>
                    <a:pt x="80104" y="107830"/>
                    <a:pt x="-14067" y="215660"/>
                    <a:pt x="1748" y="388188"/>
                  </a:cubicBezTo>
                  <a:cubicBezTo>
                    <a:pt x="17563" y="560716"/>
                    <a:pt x="143365" y="797943"/>
                    <a:pt x="269167" y="1035170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28868" y="3890513"/>
              <a:ext cx="165068" cy="1104181"/>
            </a:xfrm>
            <a:custGeom>
              <a:avLst/>
              <a:gdLst>
                <a:gd name="connsiteX0" fmla="*/ 0 w 165068"/>
                <a:gd name="connsiteY0" fmla="*/ 0 h 1104181"/>
                <a:gd name="connsiteX1" fmla="*/ 163902 w 165068"/>
                <a:gd name="connsiteY1" fmla="*/ 534838 h 1104181"/>
                <a:gd name="connsiteX2" fmla="*/ 60385 w 165068"/>
                <a:gd name="connsiteY2" fmla="*/ 1104181 h 110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068" h="1104181">
                  <a:moveTo>
                    <a:pt x="0" y="0"/>
                  </a:moveTo>
                  <a:cubicBezTo>
                    <a:pt x="76919" y="175404"/>
                    <a:pt x="153838" y="350808"/>
                    <a:pt x="163902" y="534838"/>
                  </a:cubicBezTo>
                  <a:cubicBezTo>
                    <a:pt x="173966" y="718868"/>
                    <a:pt x="117175" y="911524"/>
                    <a:pt x="60385" y="1104181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71278" y="3674853"/>
              <a:ext cx="380948" cy="1285336"/>
            </a:xfrm>
            <a:custGeom>
              <a:avLst/>
              <a:gdLst>
                <a:gd name="connsiteX0" fmla="*/ 277431 w 380948"/>
                <a:gd name="connsiteY0" fmla="*/ 0 h 1285336"/>
                <a:gd name="connsiteX1" fmla="*/ 1386 w 380948"/>
                <a:gd name="connsiteY1" fmla="*/ 483079 h 1285336"/>
                <a:gd name="connsiteX2" fmla="*/ 380948 w 380948"/>
                <a:gd name="connsiteY2" fmla="*/ 1285336 h 128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0948" h="1285336">
                  <a:moveTo>
                    <a:pt x="277431" y="0"/>
                  </a:moveTo>
                  <a:cubicBezTo>
                    <a:pt x="130782" y="134428"/>
                    <a:pt x="-15867" y="268856"/>
                    <a:pt x="1386" y="483079"/>
                  </a:cubicBezTo>
                  <a:cubicBezTo>
                    <a:pt x="18639" y="697302"/>
                    <a:pt x="199793" y="991319"/>
                    <a:pt x="380948" y="1285336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95936" y="5148481"/>
            <a:ext cx="2066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Solution - S</a:t>
            </a:r>
          </a:p>
        </p:txBody>
      </p:sp>
      <p:sp>
        <p:nvSpPr>
          <p:cNvPr id="14" name="Freeform 13"/>
          <p:cNvSpPr/>
          <p:nvPr/>
        </p:nvSpPr>
        <p:spPr>
          <a:xfrm>
            <a:off x="5515522" y="1852539"/>
            <a:ext cx="2742968" cy="2955873"/>
          </a:xfrm>
          <a:custGeom>
            <a:avLst/>
            <a:gdLst>
              <a:gd name="connsiteX0" fmla="*/ 624182 w 2742968"/>
              <a:gd name="connsiteY0" fmla="*/ 180708 h 2955873"/>
              <a:gd name="connsiteX1" fmla="*/ 1297042 w 2742968"/>
              <a:gd name="connsiteY1" fmla="*/ 1448791 h 2955873"/>
              <a:gd name="connsiteX2" fmla="*/ 2237322 w 2742968"/>
              <a:gd name="connsiteY2" fmla="*/ 1733463 h 2955873"/>
              <a:gd name="connsiteX3" fmla="*/ 2668642 w 2742968"/>
              <a:gd name="connsiteY3" fmla="*/ 2777259 h 2955873"/>
              <a:gd name="connsiteX4" fmla="*/ 719072 w 2742968"/>
              <a:gd name="connsiteY4" fmla="*/ 2906655 h 2955873"/>
              <a:gd name="connsiteX5" fmla="*/ 313631 w 2742968"/>
              <a:gd name="connsiteY5" fmla="*/ 2251048 h 2955873"/>
              <a:gd name="connsiteX6" fmla="*/ 581050 w 2742968"/>
              <a:gd name="connsiteY6" fmla="*/ 1931870 h 2955873"/>
              <a:gd name="connsiteX7" fmla="*/ 28959 w 2742968"/>
              <a:gd name="connsiteY7" fmla="*/ 965712 h 2955873"/>
              <a:gd name="connsiteX8" fmla="*/ 123850 w 2742968"/>
              <a:gd name="connsiteY8" fmla="*/ 103070 h 2955873"/>
              <a:gd name="connsiteX9" fmla="*/ 520665 w 2742968"/>
              <a:gd name="connsiteY9" fmla="*/ 25433 h 2955873"/>
              <a:gd name="connsiteX10" fmla="*/ 624182 w 2742968"/>
              <a:gd name="connsiteY10" fmla="*/ 180708 h 295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2968" h="2955873">
                <a:moveTo>
                  <a:pt x="624182" y="180708"/>
                </a:moveTo>
                <a:cubicBezTo>
                  <a:pt x="753578" y="417934"/>
                  <a:pt x="1028185" y="1189999"/>
                  <a:pt x="1297042" y="1448791"/>
                </a:cubicBezTo>
                <a:cubicBezTo>
                  <a:pt x="1565899" y="1707583"/>
                  <a:pt x="2008722" y="1512052"/>
                  <a:pt x="2237322" y="1733463"/>
                </a:cubicBezTo>
                <a:cubicBezTo>
                  <a:pt x="2465922" y="1954874"/>
                  <a:pt x="2921684" y="2581727"/>
                  <a:pt x="2668642" y="2777259"/>
                </a:cubicBezTo>
                <a:cubicBezTo>
                  <a:pt x="2415600" y="2972791"/>
                  <a:pt x="1111574" y="2994357"/>
                  <a:pt x="719072" y="2906655"/>
                </a:cubicBezTo>
                <a:cubicBezTo>
                  <a:pt x="326570" y="2818953"/>
                  <a:pt x="336635" y="2413512"/>
                  <a:pt x="313631" y="2251048"/>
                </a:cubicBezTo>
                <a:cubicBezTo>
                  <a:pt x="290627" y="2088584"/>
                  <a:pt x="628495" y="2146093"/>
                  <a:pt x="581050" y="1931870"/>
                </a:cubicBezTo>
                <a:cubicBezTo>
                  <a:pt x="533605" y="1717647"/>
                  <a:pt x="105159" y="1270512"/>
                  <a:pt x="28959" y="965712"/>
                </a:cubicBezTo>
                <a:cubicBezTo>
                  <a:pt x="-47241" y="660912"/>
                  <a:pt x="41899" y="259783"/>
                  <a:pt x="123850" y="103070"/>
                </a:cubicBezTo>
                <a:cubicBezTo>
                  <a:pt x="205801" y="-53643"/>
                  <a:pt x="434401" y="11056"/>
                  <a:pt x="520665" y="25433"/>
                </a:cubicBezTo>
                <a:cubicBezTo>
                  <a:pt x="606929" y="39810"/>
                  <a:pt x="494786" y="-56518"/>
                  <a:pt x="624182" y="180708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solidFill>
              <a:schemeClr val="tx1">
                <a:lumMod val="75000"/>
                <a:lumOff val="2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grpSp>
        <p:nvGrpSpPr>
          <p:cNvPr id="80" name="Group 79"/>
          <p:cNvGrpSpPr/>
          <p:nvPr/>
        </p:nvGrpSpPr>
        <p:grpSpPr>
          <a:xfrm>
            <a:off x="5868144" y="2636912"/>
            <a:ext cx="504056" cy="720080"/>
            <a:chOff x="5868144" y="2636912"/>
            <a:chExt cx="504056" cy="72008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5868144" y="2708920"/>
              <a:ext cx="328228" cy="64807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940152" y="2682452"/>
              <a:ext cx="333287" cy="60253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020544" y="2636912"/>
              <a:ext cx="351656" cy="57606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5580112" y="2204864"/>
            <a:ext cx="491032" cy="432048"/>
            <a:chOff x="5580112" y="2204864"/>
            <a:chExt cx="491032" cy="432048"/>
          </a:xfrm>
        </p:grpSpPr>
        <p:sp>
          <p:nvSpPr>
            <p:cNvPr id="67" name="Oval 66"/>
            <p:cNvSpPr/>
            <p:nvPr/>
          </p:nvSpPr>
          <p:spPr>
            <a:xfrm>
              <a:off x="5580112" y="2204864"/>
              <a:ext cx="432048" cy="4320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80112" y="2204864"/>
              <a:ext cx="491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chemeClr val="accent6">
                      <a:lumMod val="50000"/>
                    </a:schemeClr>
                  </a:solidFill>
                </a:rPr>
                <a:t>x</a:t>
              </a:r>
              <a:r>
                <a:rPr lang="nb-NO" baseline="-25000" dirty="0" err="1">
                  <a:solidFill>
                    <a:schemeClr val="accent6">
                      <a:lumMod val="50000"/>
                    </a:schemeClr>
                  </a:solidFill>
                </a:rPr>
                <a:t>out</a:t>
              </a:r>
              <a:endParaRPr lang="nb-NO" baseline="-25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Freeform 37"/>
          <p:cNvSpPr/>
          <p:nvPr/>
        </p:nvSpPr>
        <p:spPr>
          <a:xfrm>
            <a:off x="5580112" y="3674853"/>
            <a:ext cx="380948" cy="1285336"/>
          </a:xfrm>
          <a:custGeom>
            <a:avLst/>
            <a:gdLst>
              <a:gd name="connsiteX0" fmla="*/ 277431 w 380948"/>
              <a:gd name="connsiteY0" fmla="*/ 0 h 1285336"/>
              <a:gd name="connsiteX1" fmla="*/ 1386 w 380948"/>
              <a:gd name="connsiteY1" fmla="*/ 483079 h 1285336"/>
              <a:gd name="connsiteX2" fmla="*/ 380948 w 380948"/>
              <a:gd name="connsiteY2" fmla="*/ 1285336 h 128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948" h="1285336">
                <a:moveTo>
                  <a:pt x="277431" y="0"/>
                </a:moveTo>
                <a:cubicBezTo>
                  <a:pt x="130782" y="134428"/>
                  <a:pt x="-15867" y="268856"/>
                  <a:pt x="1386" y="483079"/>
                </a:cubicBezTo>
                <a:cubicBezTo>
                  <a:pt x="18639" y="697302"/>
                  <a:pt x="199793" y="991319"/>
                  <a:pt x="380948" y="1285336"/>
                </a:cubicBezTo>
              </a:path>
            </a:pathLst>
          </a:cu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FF00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580112" y="3674853"/>
            <a:ext cx="432048" cy="1327515"/>
          </a:xfrm>
          <a:custGeom>
            <a:avLst/>
            <a:gdLst>
              <a:gd name="connsiteX0" fmla="*/ 277431 w 380948"/>
              <a:gd name="connsiteY0" fmla="*/ 0 h 1285336"/>
              <a:gd name="connsiteX1" fmla="*/ 1386 w 380948"/>
              <a:gd name="connsiteY1" fmla="*/ 483079 h 1285336"/>
              <a:gd name="connsiteX2" fmla="*/ 380948 w 380948"/>
              <a:gd name="connsiteY2" fmla="*/ 1285336 h 128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948" h="1285336">
                <a:moveTo>
                  <a:pt x="277431" y="0"/>
                </a:moveTo>
                <a:cubicBezTo>
                  <a:pt x="130782" y="134428"/>
                  <a:pt x="-15867" y="268856"/>
                  <a:pt x="1386" y="483079"/>
                </a:cubicBezTo>
                <a:cubicBezTo>
                  <a:pt x="18639" y="697302"/>
                  <a:pt x="199793" y="991319"/>
                  <a:pt x="380948" y="1285336"/>
                </a:cubicBezTo>
              </a:path>
            </a:pathLst>
          </a:custGeom>
          <a:noFill/>
          <a:ln w="203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94169" y="4983559"/>
            <a:ext cx="1680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err="1">
                <a:solidFill>
                  <a:srgbClr val="C00000"/>
                </a:solidFill>
              </a:rPr>
              <a:t>Appear</a:t>
            </a:r>
            <a:r>
              <a:rPr lang="nb-NO" sz="2400" dirty="0">
                <a:solidFill>
                  <a:srgbClr val="C00000"/>
                </a:solidFill>
              </a:rPr>
              <a:t> in</a:t>
            </a:r>
          </a:p>
          <a:p>
            <a:pPr algn="ctr"/>
            <a:r>
              <a:rPr lang="nb-NO" sz="2400" dirty="0" err="1">
                <a:solidFill>
                  <a:srgbClr val="C00000"/>
                </a:solidFill>
              </a:rPr>
              <a:t>no</a:t>
            </a:r>
            <a:r>
              <a:rPr lang="nb-NO" sz="2400" dirty="0">
                <a:solidFill>
                  <a:srgbClr val="C00000"/>
                </a:solidFill>
              </a:rPr>
              <a:t> </a:t>
            </a:r>
            <a:r>
              <a:rPr lang="nb-NO" sz="2400" dirty="0" err="1">
                <a:solidFill>
                  <a:srgbClr val="C00000"/>
                </a:solidFill>
              </a:rPr>
              <a:t>directed</a:t>
            </a:r>
            <a:r>
              <a:rPr lang="nb-NO" sz="24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b-NO" sz="2400" dirty="0" err="1">
                <a:solidFill>
                  <a:srgbClr val="C00000"/>
                </a:solidFill>
              </a:rPr>
              <a:t>cycles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325607" y="1969997"/>
            <a:ext cx="1235076" cy="940189"/>
          </a:xfrm>
          <a:custGeom>
            <a:avLst/>
            <a:gdLst>
              <a:gd name="connsiteX0" fmla="*/ 470680 w 1235076"/>
              <a:gd name="connsiteY0" fmla="*/ 5452 h 940189"/>
              <a:gd name="connsiteX1" fmla="*/ 82491 w 1235076"/>
              <a:gd name="connsiteY1" fmla="*/ 65837 h 940189"/>
              <a:gd name="connsiteX2" fmla="*/ 13480 w 1235076"/>
              <a:gd name="connsiteY2" fmla="*/ 548916 h 940189"/>
              <a:gd name="connsiteX3" fmla="*/ 272272 w 1235076"/>
              <a:gd name="connsiteY3" fmla="*/ 919852 h 940189"/>
              <a:gd name="connsiteX4" fmla="*/ 703593 w 1235076"/>
              <a:gd name="connsiteY4" fmla="*/ 868094 h 940189"/>
              <a:gd name="connsiteX5" fmla="*/ 1117661 w 1235076"/>
              <a:gd name="connsiteY5" fmla="*/ 669686 h 940189"/>
              <a:gd name="connsiteX6" fmla="*/ 1229804 w 1235076"/>
              <a:gd name="connsiteY6" fmla="*/ 238365 h 940189"/>
              <a:gd name="connsiteX7" fmla="*/ 988265 w 1235076"/>
              <a:gd name="connsiteY7" fmla="*/ 74463 h 940189"/>
              <a:gd name="connsiteX8" fmla="*/ 470680 w 1235076"/>
              <a:gd name="connsiteY8" fmla="*/ 5452 h 94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5076" h="940189">
                <a:moveTo>
                  <a:pt x="470680" y="5452"/>
                </a:moveTo>
                <a:cubicBezTo>
                  <a:pt x="319718" y="4014"/>
                  <a:pt x="158691" y="-24740"/>
                  <a:pt x="82491" y="65837"/>
                </a:cubicBezTo>
                <a:cubicBezTo>
                  <a:pt x="6291" y="156414"/>
                  <a:pt x="-18150" y="406580"/>
                  <a:pt x="13480" y="548916"/>
                </a:cubicBezTo>
                <a:cubicBezTo>
                  <a:pt x="45110" y="691252"/>
                  <a:pt x="157253" y="866656"/>
                  <a:pt x="272272" y="919852"/>
                </a:cubicBezTo>
                <a:cubicBezTo>
                  <a:pt x="387291" y="973048"/>
                  <a:pt x="562695" y="909788"/>
                  <a:pt x="703593" y="868094"/>
                </a:cubicBezTo>
                <a:cubicBezTo>
                  <a:pt x="844491" y="826400"/>
                  <a:pt x="1029959" y="774641"/>
                  <a:pt x="1117661" y="669686"/>
                </a:cubicBezTo>
                <a:cubicBezTo>
                  <a:pt x="1205363" y="564731"/>
                  <a:pt x="1251370" y="337569"/>
                  <a:pt x="1229804" y="238365"/>
                </a:cubicBezTo>
                <a:cubicBezTo>
                  <a:pt x="1208238" y="139161"/>
                  <a:pt x="1110472" y="113282"/>
                  <a:pt x="988265" y="74463"/>
                </a:cubicBezTo>
                <a:cubicBezTo>
                  <a:pt x="866058" y="35644"/>
                  <a:pt x="621642" y="6890"/>
                  <a:pt x="470680" y="5452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TextBox 45"/>
          <p:cNvSpPr txBox="1"/>
          <p:nvPr/>
        </p:nvSpPr>
        <p:spPr>
          <a:xfrm>
            <a:off x="3995936" y="5074731"/>
            <a:ext cx="248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Separator – </a:t>
            </a:r>
            <a:r>
              <a:rPr lang="nb-NO" sz="3200" dirty="0">
                <a:solidFill>
                  <a:srgbClr val="FF0000"/>
                </a:solidFill>
              </a:rPr>
              <a:t>S’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26028" y="333782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rgbClr val="002060"/>
                </a:solidFill>
              </a:rPr>
              <a:t>R(x, S)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032120" y="333782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rgbClr val="002060"/>
                </a:solidFill>
              </a:rPr>
              <a:t>R(x, S’)</a:t>
            </a:r>
          </a:p>
        </p:txBody>
      </p:sp>
      <p:sp>
        <p:nvSpPr>
          <p:cNvPr id="43" name="Freeform 42"/>
          <p:cNvSpPr/>
          <p:nvPr/>
        </p:nvSpPr>
        <p:spPr>
          <a:xfrm>
            <a:off x="5292080" y="1484784"/>
            <a:ext cx="3240360" cy="3360265"/>
          </a:xfrm>
          <a:custGeom>
            <a:avLst/>
            <a:gdLst>
              <a:gd name="connsiteX0" fmla="*/ 624182 w 2742968"/>
              <a:gd name="connsiteY0" fmla="*/ 180708 h 2955873"/>
              <a:gd name="connsiteX1" fmla="*/ 1297042 w 2742968"/>
              <a:gd name="connsiteY1" fmla="*/ 1448791 h 2955873"/>
              <a:gd name="connsiteX2" fmla="*/ 2237322 w 2742968"/>
              <a:gd name="connsiteY2" fmla="*/ 1733463 h 2955873"/>
              <a:gd name="connsiteX3" fmla="*/ 2668642 w 2742968"/>
              <a:gd name="connsiteY3" fmla="*/ 2777259 h 2955873"/>
              <a:gd name="connsiteX4" fmla="*/ 719072 w 2742968"/>
              <a:gd name="connsiteY4" fmla="*/ 2906655 h 2955873"/>
              <a:gd name="connsiteX5" fmla="*/ 313631 w 2742968"/>
              <a:gd name="connsiteY5" fmla="*/ 2251048 h 2955873"/>
              <a:gd name="connsiteX6" fmla="*/ 581050 w 2742968"/>
              <a:gd name="connsiteY6" fmla="*/ 1931870 h 2955873"/>
              <a:gd name="connsiteX7" fmla="*/ 28959 w 2742968"/>
              <a:gd name="connsiteY7" fmla="*/ 965712 h 2955873"/>
              <a:gd name="connsiteX8" fmla="*/ 123850 w 2742968"/>
              <a:gd name="connsiteY8" fmla="*/ 103070 h 2955873"/>
              <a:gd name="connsiteX9" fmla="*/ 520665 w 2742968"/>
              <a:gd name="connsiteY9" fmla="*/ 25433 h 2955873"/>
              <a:gd name="connsiteX10" fmla="*/ 624182 w 2742968"/>
              <a:gd name="connsiteY10" fmla="*/ 180708 h 295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2968" h="2955873">
                <a:moveTo>
                  <a:pt x="624182" y="180708"/>
                </a:moveTo>
                <a:cubicBezTo>
                  <a:pt x="753578" y="417934"/>
                  <a:pt x="1028185" y="1189999"/>
                  <a:pt x="1297042" y="1448791"/>
                </a:cubicBezTo>
                <a:cubicBezTo>
                  <a:pt x="1565899" y="1707583"/>
                  <a:pt x="2008722" y="1512052"/>
                  <a:pt x="2237322" y="1733463"/>
                </a:cubicBezTo>
                <a:cubicBezTo>
                  <a:pt x="2465922" y="1954874"/>
                  <a:pt x="2921684" y="2581727"/>
                  <a:pt x="2668642" y="2777259"/>
                </a:cubicBezTo>
                <a:cubicBezTo>
                  <a:pt x="2415600" y="2972791"/>
                  <a:pt x="1111574" y="2994357"/>
                  <a:pt x="719072" y="2906655"/>
                </a:cubicBezTo>
                <a:cubicBezTo>
                  <a:pt x="326570" y="2818953"/>
                  <a:pt x="336635" y="2413512"/>
                  <a:pt x="313631" y="2251048"/>
                </a:cubicBezTo>
                <a:cubicBezTo>
                  <a:pt x="290627" y="2088584"/>
                  <a:pt x="628495" y="2146093"/>
                  <a:pt x="581050" y="1931870"/>
                </a:cubicBezTo>
                <a:cubicBezTo>
                  <a:pt x="533605" y="1717647"/>
                  <a:pt x="105159" y="1270512"/>
                  <a:pt x="28959" y="965712"/>
                </a:cubicBezTo>
                <a:cubicBezTo>
                  <a:pt x="-47241" y="660912"/>
                  <a:pt x="41899" y="259783"/>
                  <a:pt x="123850" y="103070"/>
                </a:cubicBezTo>
                <a:cubicBezTo>
                  <a:pt x="205801" y="-53643"/>
                  <a:pt x="434401" y="11056"/>
                  <a:pt x="520665" y="25433"/>
                </a:cubicBezTo>
                <a:cubicBezTo>
                  <a:pt x="606929" y="39810"/>
                  <a:pt x="494786" y="-56518"/>
                  <a:pt x="624182" y="180708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943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38" grpId="0" animBg="1"/>
      <p:bldP spid="38" grpId="1" animBg="1"/>
      <p:bldP spid="42" grpId="0" animBg="1"/>
      <p:bldP spid="16" grpId="0"/>
      <p:bldP spid="17" grpId="0" animBg="1"/>
      <p:bldP spid="46" grpId="0"/>
      <p:bldP spid="46" grpId="1"/>
      <p:bldP spid="18" grpId="0"/>
      <p:bldP spid="18" grpId="1"/>
      <p:bldP spid="47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f(k) </a:t>
            </a:r>
            <a:r>
              <a:rPr lang="nb-NO" dirty="0" err="1"/>
              <a:t>vs</a:t>
            </a:r>
            <a:r>
              <a:rPr lang="nb-NO" dirty="0"/>
              <a:t> </a:t>
            </a:r>
            <a:r>
              <a:rPr lang="nb-NO" dirty="0" err="1">
                <a:solidFill>
                  <a:srgbClr val="C00000"/>
                </a:solidFill>
              </a:rPr>
              <a:t>n</a:t>
            </a:r>
            <a:r>
              <a:rPr lang="nb-NO" baseline="30000" dirty="0" err="1">
                <a:solidFill>
                  <a:srgbClr val="C00000"/>
                </a:solidFill>
              </a:rPr>
              <a:t>c</a:t>
            </a:r>
            <a:endParaRPr lang="nb-NO" baseline="30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3525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So far – </a:t>
            </a:r>
            <a:r>
              <a:rPr lang="nb-NO" sz="2400" dirty="0" err="1"/>
              <a:t>only</a:t>
            </a:r>
            <a:r>
              <a:rPr lang="nb-NO" sz="2400" dirty="0"/>
              <a:t> </a:t>
            </a:r>
            <a:r>
              <a:rPr lang="nb-NO" sz="2400" dirty="0" err="1"/>
              <a:t>optimized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f(k)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3480" y="1772540"/>
            <a:ext cx="3747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perhaps</a:t>
            </a:r>
            <a:r>
              <a:rPr lang="nb-NO" sz="2400" dirty="0"/>
              <a:t> at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expense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>
                <a:solidFill>
                  <a:srgbClr val="C00000"/>
                </a:solidFill>
              </a:rPr>
              <a:t>n</a:t>
            </a:r>
            <a:r>
              <a:rPr lang="nb-NO" sz="2400" baseline="30000" dirty="0" err="1">
                <a:solidFill>
                  <a:srgbClr val="C00000"/>
                </a:solidFill>
              </a:rPr>
              <a:t>c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0832" y="2967335"/>
            <a:ext cx="30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Quite</a:t>
            </a:r>
            <a:r>
              <a:rPr lang="nb-NO" sz="2400" dirty="0"/>
              <a:t> a bit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research</a:t>
            </a:r>
            <a:r>
              <a:rPr lang="nb-NO" sz="2400" dirty="0"/>
              <a:t>:</a:t>
            </a:r>
            <a:endParaRPr lang="nb-NO" sz="2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786021" y="3645024"/>
            <a:ext cx="1896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 </a:t>
            </a:r>
            <a:r>
              <a:rPr lang="nb-NO" sz="2800" dirty="0" err="1"/>
              <a:t>optimize</a:t>
            </a:r>
            <a:r>
              <a:rPr lang="nb-NO" sz="2800" dirty="0"/>
              <a:t> </a:t>
            </a:r>
            <a:r>
              <a:rPr lang="nb-NO" sz="2800" dirty="0" err="1">
                <a:solidFill>
                  <a:srgbClr val="C00000"/>
                </a:solidFill>
              </a:rPr>
              <a:t>n</a:t>
            </a:r>
            <a:r>
              <a:rPr lang="nb-NO" sz="2800" baseline="30000" dirty="0" err="1">
                <a:solidFill>
                  <a:srgbClr val="C00000"/>
                </a:solidFill>
              </a:rPr>
              <a:t>c</a:t>
            </a:r>
            <a:endParaRPr lang="nb-NO" sz="2800" baseline="30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3645024"/>
            <a:ext cx="4624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 </a:t>
            </a:r>
            <a:r>
              <a:rPr lang="nb-NO" sz="2800" dirty="0" err="1"/>
              <a:t>perhaps</a:t>
            </a:r>
            <a:r>
              <a:rPr lang="nb-NO" sz="2800" dirty="0"/>
              <a:t> at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expense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f(k)</a:t>
            </a:r>
            <a:endParaRPr lang="nb-NO" sz="2800" baseline="30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7056" y="4725144"/>
            <a:ext cx="338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Both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>
                <a:solidFill>
                  <a:srgbClr val="FF0000"/>
                </a:solidFill>
              </a:rPr>
              <a:t>important</a:t>
            </a:r>
            <a:r>
              <a:rPr lang="nb-NO" sz="2800" dirty="0">
                <a:solidFill>
                  <a:srgbClr val="FF0000"/>
                </a:solidFill>
              </a:rPr>
              <a:t> </a:t>
            </a:r>
            <a:r>
              <a:rPr lang="nb-NO" sz="2800" dirty="0"/>
              <a:t>…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1512" y="4653136"/>
            <a:ext cx="1314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rgbClr val="0070C0"/>
                </a:solidFill>
              </a:rPr>
              <a:t>DUH!</a:t>
            </a:r>
          </a:p>
        </p:txBody>
      </p:sp>
    </p:spTree>
    <p:extLst>
      <p:ext uri="{BB962C8B-B14F-4D97-AF65-F5344CB8AC3E}">
        <p14:creationId xmlns:p14="http://schemas.microsoft.com/office/powerpoint/2010/main" val="66143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092118" y="1916832"/>
            <a:ext cx="1335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dirty="0"/>
              <a:t>Separates</a:t>
            </a:r>
            <a:br>
              <a:rPr lang="nb-NO" sz="2000" dirty="0"/>
            </a:br>
            <a:r>
              <a:rPr lang="nb-NO" sz="2000" dirty="0" err="1">
                <a:solidFill>
                  <a:srgbClr val="C00000"/>
                </a:solidFill>
              </a:rPr>
              <a:t>x</a:t>
            </a:r>
            <a:r>
              <a:rPr lang="nb-NO" sz="2000" baseline="-25000" dirty="0" err="1">
                <a:solidFill>
                  <a:srgbClr val="C00000"/>
                </a:solidFill>
              </a:rPr>
              <a:t>out</a:t>
            </a:r>
            <a:r>
              <a:rPr lang="nb-NO" sz="2000" dirty="0">
                <a:solidFill>
                  <a:srgbClr val="C00000"/>
                </a:solidFill>
              </a:rPr>
              <a:t> </a:t>
            </a:r>
            <a:r>
              <a:rPr lang="nb-NO" sz="2000" dirty="0"/>
              <a:t>from </a:t>
            </a:r>
            <a:r>
              <a:rPr lang="nb-NO" sz="2000" dirty="0" err="1">
                <a:solidFill>
                  <a:srgbClr val="C00000"/>
                </a:solidFill>
              </a:rPr>
              <a:t>X</a:t>
            </a:r>
            <a:r>
              <a:rPr lang="nb-NO" sz="2000" dirty="0"/>
              <a:t> </a:t>
            </a:r>
          </a:p>
        </p:txBody>
      </p:sp>
      <p:sp>
        <p:nvSpPr>
          <p:cNvPr id="19" name="Freeform 18"/>
          <p:cNvSpPr/>
          <p:nvPr/>
        </p:nvSpPr>
        <p:spPr>
          <a:xfrm>
            <a:off x="6516216" y="2522499"/>
            <a:ext cx="603849" cy="474453"/>
          </a:xfrm>
          <a:custGeom>
            <a:avLst/>
            <a:gdLst>
              <a:gd name="connsiteX0" fmla="*/ 603849 w 603849"/>
              <a:gd name="connsiteY0" fmla="*/ 0 h 474453"/>
              <a:gd name="connsiteX1" fmla="*/ 0 w 603849"/>
              <a:gd name="connsiteY1" fmla="*/ 474453 h 47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849" h="474453">
                <a:moveTo>
                  <a:pt x="603849" y="0"/>
                </a:moveTo>
                <a:lnTo>
                  <a:pt x="0" y="474453"/>
                </a:ln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Disjoint</a:t>
            </a:r>
            <a:r>
              <a:rPr lang="nb-NO" dirty="0" smtClean="0"/>
              <a:t> </a:t>
            </a:r>
            <a:r>
              <a:rPr lang="nb-NO" dirty="0"/>
              <a:t>DFVS-T </a:t>
            </a:r>
            <a:r>
              <a:rPr lang="nb-NO" dirty="0" err="1"/>
              <a:t>Strategy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833772"/>
            <a:ext cx="3963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«Guess» </a:t>
            </a:r>
            <a:r>
              <a:rPr lang="nb-NO" sz="2800" dirty="0">
                <a:solidFill>
                  <a:srgbClr val="C00000"/>
                </a:solidFill>
              </a:rPr>
              <a:t>S’</a:t>
            </a:r>
            <a:r>
              <a:rPr lang="nb-NO" sz="2800" dirty="0"/>
              <a:t> = </a:t>
            </a:r>
            <a:r>
              <a:rPr lang="nb-NO" sz="2800" dirty="0">
                <a:solidFill>
                  <a:srgbClr val="C00000"/>
                </a:solidFill>
              </a:rPr>
              <a:t>N</a:t>
            </a:r>
            <a:r>
              <a:rPr lang="nb-NO" sz="2800" baseline="30000" dirty="0">
                <a:solidFill>
                  <a:srgbClr val="C00000"/>
                </a:solidFill>
              </a:rPr>
              <a:t>+</a:t>
            </a:r>
            <a:r>
              <a:rPr lang="nb-NO" sz="2800" dirty="0">
                <a:solidFill>
                  <a:srgbClr val="C00000"/>
                </a:solidFill>
              </a:rPr>
              <a:t>(R(</a:t>
            </a:r>
            <a:r>
              <a:rPr lang="nb-NO" sz="2800" dirty="0" err="1">
                <a:solidFill>
                  <a:srgbClr val="C00000"/>
                </a:solidFill>
              </a:rPr>
              <a:t>x</a:t>
            </a:r>
            <a:r>
              <a:rPr lang="nb-NO" sz="2800" baseline="-25000" dirty="0" err="1">
                <a:solidFill>
                  <a:srgbClr val="C00000"/>
                </a:solidFill>
              </a:rPr>
              <a:t>out</a:t>
            </a:r>
            <a:r>
              <a:rPr lang="nb-NO" sz="2800" dirty="0">
                <a:solidFill>
                  <a:srgbClr val="C00000"/>
                </a:solidFill>
              </a:rPr>
              <a:t>, S))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9792" y="3337828"/>
            <a:ext cx="1470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Delete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S’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2523" y="3822720"/>
            <a:ext cx="2445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Delete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R(</a:t>
            </a:r>
            <a:r>
              <a:rPr lang="nb-NO" sz="2800" dirty="0" err="1">
                <a:solidFill>
                  <a:srgbClr val="C00000"/>
                </a:solidFill>
              </a:rPr>
              <a:t>x</a:t>
            </a:r>
            <a:r>
              <a:rPr lang="nb-NO" sz="2800" baseline="-25000" dirty="0" err="1">
                <a:solidFill>
                  <a:srgbClr val="C00000"/>
                </a:solidFill>
              </a:rPr>
              <a:t>out</a:t>
            </a:r>
            <a:r>
              <a:rPr lang="nb-NO" sz="2800" dirty="0">
                <a:solidFill>
                  <a:srgbClr val="C00000"/>
                </a:solidFill>
              </a:rPr>
              <a:t>, 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0272" y="3414772"/>
            <a:ext cx="111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Costs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|S’|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4345940"/>
            <a:ext cx="2445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Delete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R(</a:t>
            </a:r>
            <a:r>
              <a:rPr lang="nb-NO" sz="2800" dirty="0" err="1">
                <a:solidFill>
                  <a:srgbClr val="C00000"/>
                </a:solidFill>
              </a:rPr>
              <a:t>x</a:t>
            </a:r>
            <a:r>
              <a:rPr lang="nb-NO" sz="2800" baseline="-25000" dirty="0" err="1">
                <a:solidFill>
                  <a:srgbClr val="C00000"/>
                </a:solidFill>
              </a:rPr>
              <a:t>out</a:t>
            </a:r>
            <a:r>
              <a:rPr lang="nb-NO" sz="2800" dirty="0">
                <a:solidFill>
                  <a:srgbClr val="C00000"/>
                </a:solidFill>
              </a:rPr>
              <a:t>, 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9447" y="3899664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Costs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8512" y="4422884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Costs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99792" y="1844824"/>
            <a:ext cx="2828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olidFill>
                  <a:srgbClr val="C00000"/>
                </a:solidFill>
              </a:rPr>
              <a:t>x</a:t>
            </a:r>
            <a:r>
              <a:rPr lang="nb-NO" sz="2800" dirty="0"/>
              <a:t> = last </a:t>
            </a:r>
            <a:r>
              <a:rPr lang="nb-NO" sz="2800" dirty="0" err="1"/>
              <a:t>vertex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>
                <a:solidFill>
                  <a:srgbClr val="C00000"/>
                </a:solidFill>
              </a:rPr>
              <a:t>X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2329716"/>
            <a:ext cx="3414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Split </a:t>
            </a:r>
            <a:r>
              <a:rPr lang="nb-NO" sz="2800" dirty="0">
                <a:solidFill>
                  <a:srgbClr val="C00000"/>
                </a:solidFill>
              </a:rPr>
              <a:t>x</a:t>
            </a:r>
            <a:r>
              <a:rPr lang="nb-NO" sz="2800" dirty="0"/>
              <a:t> </a:t>
            </a:r>
            <a:r>
              <a:rPr lang="nb-NO" sz="2800" dirty="0" err="1"/>
              <a:t>into</a:t>
            </a:r>
            <a:r>
              <a:rPr lang="nb-NO" sz="2800" dirty="0"/>
              <a:t> </a:t>
            </a:r>
            <a:r>
              <a:rPr lang="nb-NO" sz="2800" dirty="0" err="1">
                <a:solidFill>
                  <a:srgbClr val="C00000"/>
                </a:solidFill>
              </a:rPr>
              <a:t>x</a:t>
            </a:r>
            <a:r>
              <a:rPr lang="nb-NO" sz="2800" baseline="-25000" dirty="0" err="1">
                <a:solidFill>
                  <a:srgbClr val="C00000"/>
                </a:solidFill>
              </a:rPr>
              <a:t>in</a:t>
            </a:r>
            <a:r>
              <a:rPr lang="nb-NO" sz="2800" dirty="0"/>
              <a:t> and </a:t>
            </a:r>
            <a:r>
              <a:rPr lang="nb-NO" sz="2800" dirty="0" err="1">
                <a:solidFill>
                  <a:srgbClr val="C00000"/>
                </a:solidFill>
              </a:rPr>
              <a:t>x</a:t>
            </a:r>
            <a:r>
              <a:rPr lang="nb-NO" sz="2800" baseline="-25000" dirty="0" err="1">
                <a:solidFill>
                  <a:srgbClr val="C00000"/>
                </a:solidFill>
              </a:rPr>
              <a:t>out</a:t>
            </a:r>
            <a:endParaRPr lang="nb-NO" sz="2800" baseline="-25000" dirty="0">
              <a:solidFill>
                <a:srgbClr val="C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849036" y="1542364"/>
            <a:ext cx="1282353" cy="4130499"/>
          </a:xfrm>
          <a:custGeom>
            <a:avLst/>
            <a:gdLst>
              <a:gd name="connsiteX0" fmla="*/ 1282353 w 1282353"/>
              <a:gd name="connsiteY0" fmla="*/ 3478210 h 4130499"/>
              <a:gd name="connsiteX1" fmla="*/ 876911 w 1282353"/>
              <a:gd name="connsiteY1" fmla="*/ 4090685 h 4130499"/>
              <a:gd name="connsiteX2" fmla="*/ 126413 w 1282353"/>
              <a:gd name="connsiteY2" fmla="*/ 3659364 h 4130499"/>
              <a:gd name="connsiteX3" fmla="*/ 83281 w 1282353"/>
              <a:gd name="connsiteY3" fmla="*/ 381327 h 4130499"/>
              <a:gd name="connsiteX4" fmla="*/ 963175 w 1282353"/>
              <a:gd name="connsiteY4" fmla="*/ 62149 h 4130499"/>
              <a:gd name="connsiteX5" fmla="*/ 1083945 w 1282353"/>
              <a:gd name="connsiteY5" fmla="*/ 329568 h 413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2353" h="4130499">
                <a:moveTo>
                  <a:pt x="1282353" y="3478210"/>
                </a:moveTo>
                <a:cubicBezTo>
                  <a:pt x="1175960" y="3769351"/>
                  <a:pt x="1069568" y="4060493"/>
                  <a:pt x="876911" y="4090685"/>
                </a:cubicBezTo>
                <a:cubicBezTo>
                  <a:pt x="684254" y="4120877"/>
                  <a:pt x="258685" y="4277590"/>
                  <a:pt x="126413" y="3659364"/>
                </a:cubicBezTo>
                <a:cubicBezTo>
                  <a:pt x="-5859" y="3041138"/>
                  <a:pt x="-56179" y="980863"/>
                  <a:pt x="83281" y="381327"/>
                </a:cubicBezTo>
                <a:cubicBezTo>
                  <a:pt x="222741" y="-218209"/>
                  <a:pt x="796398" y="70776"/>
                  <a:pt x="963175" y="62149"/>
                </a:cubicBezTo>
                <a:cubicBezTo>
                  <a:pt x="1129952" y="53522"/>
                  <a:pt x="1106948" y="191545"/>
                  <a:pt x="1083945" y="329568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628404" y="3278307"/>
            <a:ext cx="1919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Repeat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21" name="Straight Connector 20"/>
          <p:cNvCxnSpPr>
            <a:endCxn id="7" idx="1"/>
          </p:cNvCxnSpPr>
          <p:nvPr/>
        </p:nvCxnSpPr>
        <p:spPr>
          <a:xfrm>
            <a:off x="4406926" y="3599438"/>
            <a:ext cx="2613346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1"/>
          </p:cNvCxnSpPr>
          <p:nvPr/>
        </p:nvCxnSpPr>
        <p:spPr>
          <a:xfrm>
            <a:off x="5364088" y="4084330"/>
            <a:ext cx="725359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" idx="1"/>
          </p:cNvCxnSpPr>
          <p:nvPr/>
        </p:nvCxnSpPr>
        <p:spPr>
          <a:xfrm>
            <a:off x="5364088" y="4607550"/>
            <a:ext cx="1784424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152387">
            <a:off x="2325093" y="2713072"/>
            <a:ext cx="5169871" cy="1538883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sz="2800" dirty="0" err="1"/>
              <a:t>We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still </a:t>
            </a:r>
            <a:r>
              <a:rPr lang="nb-NO" sz="2800" dirty="0" err="1"/>
              <a:t>guessing</a:t>
            </a:r>
            <a:r>
              <a:rPr lang="nb-NO" sz="2800" dirty="0"/>
              <a:t> all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S</a:t>
            </a:r>
            <a:r>
              <a:rPr lang="nb-NO" sz="2800" dirty="0"/>
              <a:t>,</a:t>
            </a:r>
          </a:p>
          <a:p>
            <a:pPr algn="ctr"/>
            <a:r>
              <a:rPr lang="nb-NO" sz="2800" dirty="0" err="1"/>
              <a:t>one</a:t>
            </a:r>
            <a:r>
              <a:rPr lang="nb-NO" sz="2800" dirty="0"/>
              <a:t> separator </a:t>
            </a:r>
            <a:r>
              <a:rPr lang="nb-NO" sz="2800" dirty="0">
                <a:solidFill>
                  <a:srgbClr val="C00000"/>
                </a:solidFill>
              </a:rPr>
              <a:t>S’</a:t>
            </a:r>
            <a:r>
              <a:rPr lang="nb-NO" sz="2800" dirty="0"/>
              <a:t> at a time.</a:t>
            </a:r>
          </a:p>
          <a:p>
            <a:pPr algn="ctr"/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 rot="20200640">
            <a:off x="3025394" y="3045440"/>
            <a:ext cx="4174475" cy="1107996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nb-NO" dirty="0"/>
          </a:p>
          <a:p>
            <a:pPr algn="ctr"/>
            <a:r>
              <a:rPr lang="nb-NO" sz="2800" dirty="0" err="1"/>
              <a:t>Worst</a:t>
            </a:r>
            <a:r>
              <a:rPr lang="nb-NO" sz="2800" dirty="0"/>
              <a:t> case </a:t>
            </a:r>
            <a:r>
              <a:rPr lang="nb-NO" sz="2800" dirty="0">
                <a:solidFill>
                  <a:srgbClr val="C00000"/>
                </a:solidFill>
              </a:rPr>
              <a:t>O(</a:t>
            </a:r>
            <a:r>
              <a:rPr lang="nb-NO" sz="2800" dirty="0" err="1">
                <a:solidFill>
                  <a:srgbClr val="C00000"/>
                </a:solidFill>
              </a:rPr>
              <a:t>n</a:t>
            </a:r>
            <a:r>
              <a:rPr lang="nb-NO" sz="2800" baseline="30000" dirty="0" err="1">
                <a:solidFill>
                  <a:srgbClr val="C00000"/>
                </a:solidFill>
              </a:rPr>
              <a:t>k</a:t>
            </a:r>
            <a:r>
              <a:rPr lang="nb-NO" sz="2800" dirty="0">
                <a:solidFill>
                  <a:srgbClr val="C00000"/>
                </a:solidFill>
              </a:rPr>
              <a:t>(</a:t>
            </a:r>
            <a:r>
              <a:rPr lang="nb-NO" sz="2800" dirty="0" err="1">
                <a:solidFill>
                  <a:srgbClr val="C00000"/>
                </a:solidFill>
              </a:rPr>
              <a:t>n+m</a:t>
            </a:r>
            <a:r>
              <a:rPr lang="nb-NO" sz="2800" dirty="0">
                <a:solidFill>
                  <a:srgbClr val="C00000"/>
                </a:solidFill>
              </a:rPr>
              <a:t>))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77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Guessing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S’</a:t>
            </a:r>
            <a:r>
              <a:rPr lang="nb-NO" dirty="0"/>
              <a:t> </a:t>
            </a:r>
            <a:r>
              <a:rPr lang="nb-NO" dirty="0" err="1"/>
              <a:t>cleverly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820688"/>
          </a:xfrm>
        </p:spPr>
        <p:txBody>
          <a:bodyPr/>
          <a:lstStyle/>
          <a:p>
            <a:pPr marL="0" indent="0">
              <a:buNone/>
            </a:pPr>
            <a:r>
              <a:rPr lang="nb-NO" dirty="0" err="1"/>
              <a:t>Compare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candidates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S</a:t>
            </a:r>
            <a:r>
              <a:rPr lang="nb-NO" baseline="-25000" dirty="0">
                <a:solidFill>
                  <a:srgbClr val="C00000"/>
                </a:solidFill>
              </a:rPr>
              <a:t>1</a:t>
            </a:r>
            <a:r>
              <a:rPr lang="nb-NO" dirty="0"/>
              <a:t> and </a:t>
            </a:r>
            <a:r>
              <a:rPr lang="nb-NO" dirty="0">
                <a:solidFill>
                  <a:srgbClr val="C00000"/>
                </a:solidFill>
              </a:rPr>
              <a:t>S</a:t>
            </a:r>
            <a:r>
              <a:rPr lang="nb-NO" baseline="-25000" dirty="0">
                <a:solidFill>
                  <a:srgbClr val="C00000"/>
                </a:solidFill>
              </a:rPr>
              <a:t>2</a:t>
            </a:r>
            <a:r>
              <a:rPr lang="nb-NO" dirty="0"/>
              <a:t> for </a:t>
            </a:r>
            <a:r>
              <a:rPr lang="nb-NO" dirty="0">
                <a:solidFill>
                  <a:srgbClr val="C00000"/>
                </a:solidFill>
              </a:rPr>
              <a:t>S’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314" y="2689756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Suppose</a:t>
            </a:r>
            <a:endParaRPr lang="nb-NO" sz="2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20011" y="3214864"/>
                <a:ext cx="18517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|S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nb-NO" sz="2800" dirty="0">
                    <a:solidFill>
                      <a:srgbClr val="C00000"/>
                    </a:solidFill>
                  </a:rPr>
                  <a:t>| </a:t>
                </a:r>
                <a14:m>
                  <m:oMath xmlns:m="http://schemas.openxmlformats.org/officeDocument/2006/math">
                    <m:r>
                      <a:rPr lang="nb-NO" sz="2800" i="1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|S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nb-NO" sz="2800" dirty="0">
                    <a:solidFill>
                      <a:srgbClr val="C00000"/>
                    </a:solidFill>
                  </a:rPr>
                  <a:t>|</a:t>
                </a:r>
                <a:endParaRPr lang="nb-NO" sz="2800" baseline="-25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011" y="3214864"/>
                <a:ext cx="185178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6908" t="-10465" r="-5921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3894294"/>
                <a:ext cx="26228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nb-NO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⊆ 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R(x, 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nb-NO" sz="2800" dirty="0">
                    <a:solidFill>
                      <a:srgbClr val="C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894294"/>
                <a:ext cx="262283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640" t="-10465" r="-1160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50275" y="4561964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Then</a:t>
            </a:r>
            <a:r>
              <a:rPr lang="nb-NO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89825" y="5157192"/>
                <a:ext cx="51663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/>
                  <a:t>If </a:t>
                </a:r>
                <a:r>
                  <a:rPr lang="nb-NO" sz="2400" dirty="0" err="1"/>
                  <a:t>if</a:t>
                </a:r>
                <a:r>
                  <a:rPr lang="nb-NO" sz="2400" dirty="0"/>
                  <a:t> S is a </a:t>
                </a:r>
                <a:r>
                  <a:rPr lang="nb-NO" sz="2400" dirty="0" err="1"/>
                  <a:t>dfvs</a:t>
                </a:r>
                <a:r>
                  <a:rPr lang="nb-NO" sz="2400" dirty="0"/>
                  <a:t> </a:t>
                </a:r>
                <a:r>
                  <a:rPr lang="nb-NO" sz="2400" dirty="0" err="1"/>
                  <a:t>then</a:t>
                </a:r>
                <a:r>
                  <a:rPr lang="nb-NO" sz="2400" dirty="0"/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(S \ S</a:t>
                </a:r>
                <a:r>
                  <a:rPr lang="nb-NO" sz="24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nb-NO" sz="2400" dirty="0">
                    <a:solidFill>
                      <a:srgbClr val="C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S</a:t>
                </a:r>
                <a:r>
                  <a:rPr lang="nb-NO" sz="2400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nb-NO" sz="2400" dirty="0"/>
                  <a:t> is a </a:t>
                </a:r>
                <a:r>
                  <a:rPr lang="nb-NO" sz="2400" dirty="0" err="1"/>
                  <a:t>dfvs</a:t>
                </a:r>
                <a:endParaRPr lang="nb-NO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25" y="5157192"/>
                <a:ext cx="516635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69" t="-10526" b="-2894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44008" y="3376702"/>
            <a:ext cx="3147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dirty="0">
                <a:solidFill>
                  <a:srgbClr val="C00000"/>
                </a:solidFill>
              </a:rPr>
              <a:t>S</a:t>
            </a:r>
            <a:r>
              <a:rPr lang="nb-NO" sz="2000" baseline="-25000" dirty="0">
                <a:solidFill>
                  <a:srgbClr val="C00000"/>
                </a:solidFill>
              </a:rPr>
              <a:t>1</a:t>
            </a:r>
            <a:r>
              <a:rPr lang="nb-NO" sz="2000" dirty="0"/>
              <a:t> is «</a:t>
            </a:r>
            <a:r>
              <a:rPr lang="nb-NO" sz="2000" dirty="0" err="1"/>
              <a:t>pushed</a:t>
            </a:r>
            <a:r>
              <a:rPr lang="nb-NO" sz="2000" dirty="0"/>
              <a:t>» </a:t>
            </a:r>
            <a:r>
              <a:rPr lang="nb-NO" sz="2000" dirty="0" err="1"/>
              <a:t>further</a:t>
            </a:r>
            <a:r>
              <a:rPr lang="nb-NO" sz="2000" dirty="0"/>
              <a:t> </a:t>
            </a:r>
            <a:r>
              <a:rPr lang="nb-NO" sz="2000" dirty="0" err="1"/>
              <a:t>away</a:t>
            </a:r>
            <a:r>
              <a:rPr lang="nb-NO" sz="2000" dirty="0"/>
              <a:t> </a:t>
            </a:r>
          </a:p>
          <a:p>
            <a:pPr algn="ctr"/>
            <a:r>
              <a:rPr lang="nb-NO" sz="2000" dirty="0"/>
              <a:t>from </a:t>
            </a:r>
            <a:r>
              <a:rPr lang="nb-NO" sz="2000" dirty="0">
                <a:solidFill>
                  <a:srgbClr val="C00000"/>
                </a:solidFill>
              </a:rPr>
              <a:t>x</a:t>
            </a:r>
            <a:r>
              <a:rPr lang="nb-NO" sz="2000" dirty="0"/>
              <a:t> </a:t>
            </a:r>
            <a:r>
              <a:rPr lang="nb-NO" sz="2000" dirty="0" err="1"/>
              <a:t>than</a:t>
            </a:r>
            <a:r>
              <a:rPr lang="nb-NO" sz="2000" dirty="0"/>
              <a:t> </a:t>
            </a:r>
            <a:r>
              <a:rPr lang="nb-NO" sz="2000" dirty="0">
                <a:solidFill>
                  <a:srgbClr val="C00000"/>
                </a:solidFill>
              </a:rPr>
              <a:t>S</a:t>
            </a:r>
            <a:r>
              <a:rPr lang="nb-NO" sz="2000" baseline="-25000" dirty="0">
                <a:solidFill>
                  <a:srgbClr val="C00000"/>
                </a:solidFill>
              </a:rPr>
              <a:t>2</a:t>
            </a:r>
            <a:r>
              <a:rPr lang="nb-NO" sz="2000" dirty="0"/>
              <a:t> is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779912" y="3730645"/>
            <a:ext cx="864096" cy="3539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42463" y="4561964"/>
            <a:ext cx="2374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dirty="0">
                <a:solidFill>
                  <a:srgbClr val="C00000"/>
                </a:solidFill>
              </a:rPr>
              <a:t>S</a:t>
            </a:r>
            <a:r>
              <a:rPr lang="nb-NO" sz="2000" baseline="-25000" dirty="0">
                <a:solidFill>
                  <a:srgbClr val="C00000"/>
                </a:solidFill>
              </a:rPr>
              <a:t>1</a:t>
            </a:r>
            <a:r>
              <a:rPr lang="nb-NO" sz="2000" dirty="0"/>
              <a:t> is «</a:t>
            </a:r>
            <a:r>
              <a:rPr lang="nb-NO" sz="2000" dirty="0" err="1"/>
              <a:t>better</a:t>
            </a:r>
            <a:r>
              <a:rPr lang="nb-NO" sz="2000" dirty="0"/>
              <a:t> </a:t>
            </a:r>
            <a:r>
              <a:rPr lang="nb-NO" sz="2000" dirty="0" err="1"/>
              <a:t>than</a:t>
            </a:r>
            <a:r>
              <a:rPr lang="nb-NO" sz="2000" dirty="0"/>
              <a:t>» </a:t>
            </a:r>
            <a:r>
              <a:rPr lang="nb-NO" sz="2000" dirty="0">
                <a:solidFill>
                  <a:srgbClr val="C00000"/>
                </a:solidFill>
              </a:rPr>
              <a:t>S</a:t>
            </a:r>
            <a:r>
              <a:rPr lang="nb-NO" sz="2000" baseline="-25000" dirty="0">
                <a:solidFill>
                  <a:srgbClr val="C00000"/>
                </a:solidFill>
              </a:rPr>
              <a:t>2</a:t>
            </a:r>
            <a:endParaRPr lang="nb-NO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978367" y="4823574"/>
            <a:ext cx="864096" cy="3539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86429" y="2733198"/>
                <a:ext cx="6715158" cy="2062103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002060"/>
                </a:solidFill>
              </a:ln>
              <a:effectLst>
                <a:outerShdw blurRad="317500" sx="102000" sy="102000" algn="ctr" rotWithShape="0">
                  <a:prstClr val="black">
                    <a:alpha val="7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endParaRPr lang="nb-NO" sz="2400" dirty="0"/>
              </a:p>
              <a:p>
                <a:pPr algn="ctr"/>
                <a:r>
                  <a:rPr lang="nb-NO" sz="2400" b="1" u="sng" dirty="0" err="1"/>
                  <a:t>Proof</a:t>
                </a:r>
                <a:r>
                  <a:rPr lang="nb-NO" sz="2400" b="1" u="sng" dirty="0"/>
                  <a:t>: </a:t>
                </a:r>
                <a:r>
                  <a:rPr lang="nb-NO" sz="2400" dirty="0" err="1"/>
                  <a:t>After</a:t>
                </a:r>
                <a:r>
                  <a:rPr lang="nb-NO" sz="2400" dirty="0"/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S</a:t>
                </a:r>
                <a:r>
                  <a:rPr lang="nb-NO" sz="2400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nb-NO" sz="2400" dirty="0"/>
                  <a:t> is </a:t>
                </a:r>
                <a:r>
                  <a:rPr lang="nb-NO" sz="2400" dirty="0" err="1"/>
                  <a:t>deleted</a:t>
                </a:r>
                <a:r>
                  <a:rPr lang="nb-NO" sz="2400" dirty="0"/>
                  <a:t>, all </a:t>
                </a:r>
                <a:r>
                  <a:rPr lang="nb-NO" sz="2400" dirty="0" err="1"/>
                  <a:t>of</a:t>
                </a:r>
                <a:r>
                  <a:rPr lang="nb-NO" sz="2400" dirty="0"/>
                  <a:t> </a:t>
                </a:r>
                <a:br>
                  <a:rPr lang="nb-NO" sz="2400" dirty="0"/>
                </a:br>
                <a:r>
                  <a:rPr lang="nb-NO" sz="3200" dirty="0">
                    <a:solidFill>
                      <a:srgbClr val="C00000"/>
                    </a:solidFill>
                  </a:rPr>
                  <a:t>S</a:t>
                </a:r>
                <a:r>
                  <a:rPr lang="nb-NO" sz="32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nb-NO" sz="3200" dirty="0">
                    <a:solidFill>
                      <a:srgbClr val="C00000"/>
                    </a:solidFill>
                  </a:rPr>
                  <a:t> \ S</a:t>
                </a:r>
                <a:r>
                  <a:rPr lang="nb-NO" sz="3200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nb-NO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 R(x, S</a:t>
                </a:r>
                <a:r>
                  <a:rPr lang="nb-NO" sz="3200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nb-NO" sz="3200" dirty="0">
                    <a:solidFill>
                      <a:srgbClr val="C00000"/>
                    </a:solidFill>
                  </a:rPr>
                  <a:t>) </a:t>
                </a:r>
                <a:r>
                  <a:rPr lang="nb-NO" sz="2400" dirty="0">
                    <a:solidFill>
                      <a:srgbClr val="C00000"/>
                    </a:solidFill>
                  </a:rPr>
                  <a:t/>
                </a:r>
                <a:br>
                  <a:rPr lang="nb-NO" sz="2400" dirty="0">
                    <a:solidFill>
                      <a:srgbClr val="C00000"/>
                    </a:solidFill>
                  </a:rPr>
                </a:br>
                <a:r>
                  <a:rPr lang="nb-NO" sz="2400" dirty="0" err="1"/>
                  <a:t>gets</a:t>
                </a:r>
                <a:r>
                  <a:rPr lang="nb-NO" sz="2400" dirty="0"/>
                  <a:t> </a:t>
                </a:r>
                <a:r>
                  <a:rPr lang="nb-NO" sz="2400" dirty="0" err="1"/>
                  <a:t>deleted</a:t>
                </a:r>
                <a:r>
                  <a:rPr lang="nb-NO" sz="2400" dirty="0"/>
                  <a:t> for </a:t>
                </a:r>
                <a:r>
                  <a:rPr lang="nb-NO" sz="2400" dirty="0" err="1"/>
                  <a:t>free</a:t>
                </a:r>
                <a:r>
                  <a:rPr lang="nb-NO" sz="2400" dirty="0"/>
                  <a:t> </a:t>
                </a:r>
                <a:r>
                  <a:rPr lang="nb-NO" sz="2400" dirty="0" err="1"/>
                  <a:t>anyway</a:t>
                </a:r>
                <a:r>
                  <a:rPr lang="nb-NO" sz="2400" dirty="0"/>
                  <a:t>!</a:t>
                </a:r>
              </a:p>
              <a:p>
                <a:pPr algn="ctr"/>
                <a:endParaRPr lang="nb-NO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429" y="2733198"/>
                <a:ext cx="6715158" cy="20621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76200">
                <a:solidFill>
                  <a:srgbClr val="002060"/>
                </a:solidFill>
              </a:ln>
              <a:effectLst>
                <a:outerShdw blurRad="317500" sx="102000" sy="102000" algn="ctr" rotWithShape="0">
                  <a:prstClr val="black">
                    <a:alpha val="70000"/>
                  </a:prstClr>
                </a:outerShdw>
              </a:effec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16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  <p:bldP spid="14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Important</a:t>
            </a:r>
            <a:r>
              <a:rPr lang="nb-NO" dirty="0"/>
              <a:t> Separator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«</a:t>
            </a:r>
            <a:r>
              <a:rPr lang="nb-NO" dirty="0">
                <a:solidFill>
                  <a:srgbClr val="C00000"/>
                </a:solidFill>
              </a:rPr>
              <a:t>Better </a:t>
            </a:r>
            <a:r>
              <a:rPr lang="nb-NO" dirty="0" err="1">
                <a:solidFill>
                  <a:srgbClr val="C00000"/>
                </a:solidFill>
              </a:rPr>
              <a:t>than</a:t>
            </a:r>
            <a:r>
              <a:rPr lang="nb-NO" dirty="0"/>
              <a:t>» from </a:t>
            </a:r>
            <a:r>
              <a:rPr lang="nb-NO" dirty="0" err="1"/>
              <a:t>previous</a:t>
            </a:r>
            <a:r>
              <a:rPr lang="nb-NO" dirty="0"/>
              <a:t> slide is a </a:t>
            </a:r>
            <a:r>
              <a:rPr lang="nb-NO" dirty="0" err="1"/>
              <a:t>partial</a:t>
            </a:r>
            <a:r>
              <a:rPr lang="nb-NO" dirty="0"/>
              <a:t> order </a:t>
            </a:r>
            <a:r>
              <a:rPr lang="nb-NO" dirty="0" err="1"/>
              <a:t>on</a:t>
            </a:r>
            <a:r>
              <a:rPr lang="nb-NO" dirty="0"/>
              <a:t> separators.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to </a:t>
            </a:r>
            <a:r>
              <a:rPr lang="nb-NO" dirty="0" err="1"/>
              <a:t>try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>
                <a:solidFill>
                  <a:srgbClr val="C00000"/>
                </a:solidFill>
              </a:rPr>
              <a:t>maximal</a:t>
            </a:r>
            <a:r>
              <a:rPr lang="nb-NO" dirty="0">
                <a:solidFill>
                  <a:srgbClr val="C00000"/>
                </a:solidFill>
              </a:rPr>
              <a:t> elements </a:t>
            </a:r>
            <a:r>
              <a:rPr lang="nb-NO" dirty="0"/>
              <a:t>from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partial</a:t>
            </a:r>
            <a:r>
              <a:rPr lang="nb-NO" dirty="0"/>
              <a:t> order.</a:t>
            </a:r>
          </a:p>
          <a:p>
            <a:pPr marL="0" indent="0">
              <a:buNone/>
            </a:pPr>
            <a:endParaRPr lang="nb-NO" dirty="0"/>
          </a:p>
          <a:p>
            <a:pPr>
              <a:buNone/>
            </a:pPr>
            <a:r>
              <a:rPr lang="nb-NO" b="1" dirty="0" err="1">
                <a:solidFill>
                  <a:srgbClr val="0070C0"/>
                </a:solidFill>
              </a:rPr>
              <a:t>Theorem</a:t>
            </a:r>
            <a:r>
              <a:rPr lang="nb-NO" b="1" dirty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nb-NO" dirty="0"/>
              <a:t>For </a:t>
            </a:r>
            <a:r>
              <a:rPr lang="nb-NO" dirty="0" err="1"/>
              <a:t>any</a:t>
            </a:r>
            <a:r>
              <a:rPr lang="nb-NO" dirty="0"/>
              <a:t> (di)</a:t>
            </a:r>
            <a:r>
              <a:rPr lang="nb-NO" dirty="0" err="1"/>
              <a:t>graph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G</a:t>
            </a:r>
            <a:r>
              <a:rPr lang="nb-NO" dirty="0"/>
              <a:t>, </a:t>
            </a:r>
            <a:r>
              <a:rPr lang="nb-NO" dirty="0" err="1"/>
              <a:t>vertices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u</a:t>
            </a:r>
            <a:r>
              <a:rPr lang="nb-NO" dirty="0"/>
              <a:t>, </a:t>
            </a:r>
            <a:r>
              <a:rPr lang="nb-NO" dirty="0">
                <a:solidFill>
                  <a:srgbClr val="C00000"/>
                </a:solidFill>
              </a:rPr>
              <a:t>v</a:t>
            </a:r>
            <a:r>
              <a:rPr lang="nb-NO" dirty="0"/>
              <a:t> and </a:t>
            </a:r>
            <a:r>
              <a:rPr lang="nb-NO" dirty="0" err="1"/>
              <a:t>integer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k</a:t>
            </a:r>
            <a:r>
              <a:rPr lang="nb-NO" dirty="0"/>
              <a:t>, </a:t>
            </a:r>
            <a:r>
              <a:rPr lang="nb-NO" dirty="0" err="1"/>
              <a:t>there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at most </a:t>
            </a:r>
            <a:r>
              <a:rPr lang="nb-NO" dirty="0">
                <a:solidFill>
                  <a:srgbClr val="C00000"/>
                </a:solidFill>
              </a:rPr>
              <a:t>4</a:t>
            </a:r>
            <a:r>
              <a:rPr lang="nb-NO" baseline="30000" dirty="0">
                <a:solidFill>
                  <a:srgbClr val="C00000"/>
                </a:solidFill>
              </a:rPr>
              <a:t>k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important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</a:rPr>
              <a:t>u</a:t>
            </a:r>
            <a:r>
              <a:rPr lang="nb-NO" dirty="0"/>
              <a:t>-</a:t>
            </a:r>
            <a:r>
              <a:rPr lang="nb-NO" dirty="0">
                <a:solidFill>
                  <a:srgbClr val="C00000"/>
                </a:solidFill>
              </a:rPr>
              <a:t>v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separators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in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G</a:t>
            </a:r>
            <a:r>
              <a:rPr lang="nb-NO" dirty="0"/>
              <a:t> </a:t>
            </a:r>
            <a:r>
              <a:rPr lang="nb-NO" dirty="0" err="1">
                <a:solidFill>
                  <a:srgbClr val="FF0000"/>
                </a:solidFill>
              </a:rPr>
              <a:t>of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size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</a:rPr>
              <a:t>k</a:t>
            </a:r>
            <a:r>
              <a:rPr lang="nb-NO" dirty="0"/>
              <a:t>.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enumerated</a:t>
            </a:r>
            <a:r>
              <a:rPr lang="nb-NO" dirty="0"/>
              <a:t> in time </a:t>
            </a:r>
            <a:r>
              <a:rPr lang="nb-NO" dirty="0">
                <a:solidFill>
                  <a:srgbClr val="C00000"/>
                </a:solidFill>
              </a:rPr>
              <a:t>4</a:t>
            </a:r>
            <a:r>
              <a:rPr lang="nb-NO" baseline="30000" dirty="0">
                <a:solidFill>
                  <a:srgbClr val="C00000"/>
                </a:solidFill>
              </a:rPr>
              <a:t>k</a:t>
            </a:r>
            <a:r>
              <a:rPr lang="nb-NO" dirty="0">
                <a:solidFill>
                  <a:srgbClr val="C00000"/>
                </a:solidFill>
              </a:rPr>
              <a:t>(</a:t>
            </a:r>
            <a:r>
              <a:rPr lang="nb-NO" dirty="0" err="1">
                <a:solidFill>
                  <a:srgbClr val="C00000"/>
                </a:solidFill>
              </a:rPr>
              <a:t>n+m</a:t>
            </a:r>
            <a:r>
              <a:rPr lang="nb-NO" dirty="0">
                <a:solidFill>
                  <a:srgbClr val="C00000"/>
                </a:solidFill>
              </a:rPr>
              <a:t>)</a:t>
            </a:r>
            <a:r>
              <a:rPr lang="nb-NO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443711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[Chen, Liu, Lu, 2007]</a:t>
            </a:r>
          </a:p>
        </p:txBody>
      </p:sp>
      <p:sp>
        <p:nvSpPr>
          <p:cNvPr id="5" name="TextBox 4"/>
          <p:cNvSpPr txBox="1"/>
          <p:nvPr/>
        </p:nvSpPr>
        <p:spPr>
          <a:xfrm rot="20494134">
            <a:off x="2177748" y="1722432"/>
            <a:ext cx="3490833" cy="815608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nb-NO" sz="1100" dirty="0"/>
          </a:p>
          <a:p>
            <a:pPr algn="ctr"/>
            <a:r>
              <a:rPr lang="nb-NO" sz="2400" dirty="0" err="1">
                <a:solidFill>
                  <a:srgbClr val="C00000"/>
                </a:solidFill>
              </a:rPr>
              <a:t>Important</a:t>
            </a:r>
            <a:r>
              <a:rPr lang="nb-NO" sz="2400" dirty="0">
                <a:solidFill>
                  <a:srgbClr val="C00000"/>
                </a:solidFill>
              </a:rPr>
              <a:t> Separators</a:t>
            </a:r>
          </a:p>
          <a:p>
            <a:pPr algn="ctr"/>
            <a:endParaRPr lang="nb-NO" sz="11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4052098" y="2517121"/>
            <a:ext cx="879942" cy="551839"/>
          </a:xfrm>
          <a:prstGeom prst="straightConnector1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68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Branching</a:t>
            </a:r>
            <a:r>
              <a:rPr lang="nb-NO" dirty="0"/>
              <a:t> for DFVS-T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4048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b-NO" dirty="0" err="1"/>
                  <a:t>Some</a:t>
                </a:r>
                <a:r>
                  <a:rPr lang="nb-NO" dirty="0"/>
                  <a:t> optimal </a:t>
                </a:r>
                <a:r>
                  <a:rPr lang="nb-NO" dirty="0" err="1"/>
                  <a:t>solution</a:t>
                </a:r>
                <a:r>
                  <a:rPr lang="nb-NO" dirty="0"/>
                  <a:t> </a:t>
                </a:r>
                <a:r>
                  <a:rPr lang="nb-NO" dirty="0" err="1"/>
                  <a:t>contains</a:t>
                </a:r>
                <a:r>
                  <a:rPr lang="nb-NO" dirty="0"/>
                  <a:t> an </a:t>
                </a:r>
                <a:r>
                  <a:rPr lang="nb-NO" dirty="0" err="1"/>
                  <a:t>important</a:t>
                </a:r>
                <a:r>
                  <a:rPr lang="nb-NO" dirty="0"/>
                  <a:t> </a:t>
                </a:r>
                <a:br>
                  <a:rPr lang="nb-NO" dirty="0"/>
                </a:br>
                <a:r>
                  <a:rPr lang="nb-NO" dirty="0" err="1">
                    <a:solidFill>
                      <a:srgbClr val="C00000"/>
                    </a:solidFill>
                  </a:rPr>
                  <a:t>x</a:t>
                </a:r>
                <a:r>
                  <a:rPr lang="nb-NO" baseline="-25000" dirty="0" err="1">
                    <a:solidFill>
                      <a:srgbClr val="C00000"/>
                    </a:solidFill>
                  </a:rPr>
                  <a:t>out</a:t>
                </a:r>
                <a:r>
                  <a:rPr lang="nb-NO" dirty="0">
                    <a:solidFill>
                      <a:srgbClr val="C00000"/>
                    </a:solidFill>
                  </a:rPr>
                  <a:t>-(</a:t>
                </a:r>
                <a:r>
                  <a:rPr lang="nb-NO" dirty="0" err="1">
                    <a:solidFill>
                      <a:srgbClr val="C00000"/>
                    </a:solidFill>
                  </a:rPr>
                  <a:t>X</a:t>
                </a:r>
                <a:r>
                  <a:rPr lang="nb-NO" dirty="0">
                    <a:solidFill>
                      <a:srgbClr val="C00000"/>
                    </a:solidFill>
                  </a:rPr>
                  <a:t>\x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{x</a:t>
                </a:r>
                <a:r>
                  <a:rPr lang="nb-NO" baseline="-25000" dirty="0">
                    <a:solidFill>
                      <a:srgbClr val="C00000"/>
                    </a:solidFill>
                  </a:rPr>
                  <a:t>in</a:t>
                </a:r>
                <a:r>
                  <a:rPr lang="nb-NO" dirty="0">
                    <a:solidFill>
                      <a:srgbClr val="C00000"/>
                    </a:solidFill>
                  </a:rPr>
                  <a:t>})</a:t>
                </a:r>
                <a:r>
                  <a:rPr lang="nb-NO" dirty="0"/>
                  <a:t>-separator.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/>
                  <a:t>Branch </a:t>
                </a:r>
                <a:r>
                  <a:rPr lang="nb-NO" dirty="0" err="1"/>
                  <a:t>on</a:t>
                </a:r>
                <a:r>
                  <a:rPr lang="nb-NO" dirty="0"/>
                  <a:t> all </a:t>
                </a:r>
                <a:r>
                  <a:rPr lang="nb-NO" dirty="0" err="1"/>
                  <a:t>such</a:t>
                </a:r>
                <a:r>
                  <a:rPr lang="nb-NO" dirty="0"/>
                  <a:t> separators.</a:t>
                </a:r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404864"/>
              </a:xfrm>
              <a:blipFill rotWithShape="1">
                <a:blip r:embed="rId2"/>
                <a:stretch>
                  <a:fillRect l="-1852" t="-3299" b="-126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4509120"/>
                <a:ext cx="4320480" cy="624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3200" dirty="0">
                    <a:solidFill>
                      <a:srgbClr val="C00000"/>
                    </a:solidFill>
                  </a:rPr>
                  <a:t>T(k)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 </m:t>
                    </m:r>
                    <m:nary>
                      <m:naryPr>
                        <m:chr m:val="∑"/>
                        <m:ctrlP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nb-NO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nb-NO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nb-NO" sz="32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nb-NO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nb-NO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09120"/>
                <a:ext cx="4320480" cy="624402"/>
              </a:xfrm>
              <a:prstGeom prst="rect">
                <a:avLst/>
              </a:prstGeom>
              <a:blipFill rotWithShape="1">
                <a:blip r:embed="rId3"/>
                <a:stretch>
                  <a:fillRect l="-3672" t="-5882" b="-3235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4008" y="4563568"/>
                <a:ext cx="936104" cy="593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nb-NO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b-NO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nb-NO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nb-NO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563568"/>
                <a:ext cx="936104" cy="5936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84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«OLD» DFVS </a:t>
            </a:r>
            <a:r>
              <a:rPr lang="nb-NO" dirty="0" err="1"/>
              <a:t>Wrap</a:t>
            </a:r>
            <a:r>
              <a:rPr lang="nb-NO" dirty="0"/>
              <a:t>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002060"/>
                </a:solidFill>
              </a:rPr>
              <a:t>Iterative </a:t>
            </a:r>
            <a:r>
              <a:rPr lang="nb-NO" dirty="0" err="1">
                <a:solidFill>
                  <a:srgbClr val="002060"/>
                </a:solidFill>
              </a:rPr>
              <a:t>Compression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</a:rPr>
              <a:t>+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Guessing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on</a:t>
            </a:r>
            <a:r>
              <a:rPr lang="nb-NO" dirty="0">
                <a:solidFill>
                  <a:srgbClr val="002060"/>
                </a:solidFill>
              </a:rPr>
              <a:t> ``</a:t>
            </a:r>
            <a:r>
              <a:rPr lang="nb-NO" dirty="0" err="1">
                <a:solidFill>
                  <a:srgbClr val="002060"/>
                </a:solidFill>
              </a:rPr>
              <a:t>too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big</a:t>
            </a:r>
            <a:r>
              <a:rPr lang="nb-NO" dirty="0">
                <a:solidFill>
                  <a:srgbClr val="002060"/>
                </a:solidFill>
              </a:rPr>
              <a:t>’’ </a:t>
            </a:r>
            <a:r>
              <a:rPr lang="nb-NO" dirty="0" err="1">
                <a:solidFill>
                  <a:srgbClr val="002060"/>
                </a:solidFill>
              </a:rPr>
              <a:t>solution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gives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</a:rPr>
              <a:t>2</a:t>
            </a:r>
            <a:r>
              <a:rPr lang="nb-NO" baseline="30000" dirty="0">
                <a:solidFill>
                  <a:srgbClr val="C00000"/>
                </a:solidFill>
              </a:rPr>
              <a:t>k</a:t>
            </a:r>
            <a:r>
              <a:rPr lang="nb-NO" dirty="0">
                <a:solidFill>
                  <a:srgbClr val="C00000"/>
                </a:solidFill>
              </a:rPr>
              <a:t>n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instances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of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Disjoint</a:t>
            </a:r>
            <a:r>
              <a:rPr lang="nb-NO" dirty="0">
                <a:solidFill>
                  <a:srgbClr val="0070C0"/>
                </a:solidFill>
              </a:rPr>
              <a:t> DFVS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rgbClr val="002060"/>
                </a:solidFill>
              </a:rPr>
              <a:t>In </a:t>
            </a:r>
            <a:r>
              <a:rPr lang="nb-NO" dirty="0" err="1">
                <a:solidFill>
                  <a:srgbClr val="0070C0"/>
                </a:solidFill>
              </a:rPr>
              <a:t>Disjoint</a:t>
            </a:r>
            <a:r>
              <a:rPr lang="nb-NO" dirty="0">
                <a:solidFill>
                  <a:srgbClr val="0070C0"/>
                </a:solidFill>
              </a:rPr>
              <a:t> DFVS </a:t>
            </a:r>
            <a:r>
              <a:rPr lang="nb-NO" dirty="0" err="1">
                <a:solidFill>
                  <a:srgbClr val="002060"/>
                </a:solidFill>
              </a:rPr>
              <a:t>we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guess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the</a:t>
            </a:r>
            <a:r>
              <a:rPr lang="nb-NO" dirty="0">
                <a:solidFill>
                  <a:srgbClr val="002060"/>
                </a:solidFill>
              </a:rPr>
              <a:t> order </a:t>
            </a:r>
            <a:r>
              <a:rPr lang="nb-NO" dirty="0" err="1">
                <a:solidFill>
                  <a:srgbClr val="002060"/>
                </a:solidFill>
              </a:rPr>
              <a:t>of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the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disjoint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solution</a:t>
            </a:r>
            <a:r>
              <a:rPr lang="nb-NO" dirty="0">
                <a:solidFill>
                  <a:srgbClr val="002060"/>
                </a:solidFill>
              </a:rPr>
              <a:t>, </a:t>
            </a:r>
            <a:r>
              <a:rPr lang="nb-NO" dirty="0" err="1">
                <a:solidFill>
                  <a:srgbClr val="002060"/>
                </a:solidFill>
              </a:rPr>
              <a:t>making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</a:rPr>
              <a:t>(k+1)!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instances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of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>
                <a:solidFill>
                  <a:srgbClr val="0070C0"/>
                </a:solidFill>
              </a:rPr>
              <a:t>DFVS-T</a:t>
            </a:r>
            <a:r>
              <a:rPr lang="nb-NO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nb-N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DFVS-T</a:t>
            </a:r>
            <a:r>
              <a:rPr lang="nb-NO" dirty="0">
                <a:solidFill>
                  <a:srgbClr val="002060"/>
                </a:solidFill>
              </a:rPr>
              <a:t> has </a:t>
            </a:r>
            <a:r>
              <a:rPr lang="nb-NO" dirty="0" smtClean="0">
                <a:solidFill>
                  <a:srgbClr val="C00000"/>
                </a:solidFill>
              </a:rPr>
              <a:t>8</a:t>
            </a:r>
            <a:r>
              <a:rPr lang="nb-NO" baseline="30000" dirty="0" smtClean="0">
                <a:solidFill>
                  <a:srgbClr val="C00000"/>
                </a:solidFill>
              </a:rPr>
              <a:t>k</a:t>
            </a:r>
            <a:r>
              <a:rPr lang="nb-NO" dirty="0" smtClean="0">
                <a:solidFill>
                  <a:srgbClr val="C00000"/>
                </a:solidFill>
              </a:rPr>
              <a:t>(</a:t>
            </a:r>
            <a:r>
              <a:rPr lang="nb-NO" dirty="0" err="1" smtClean="0">
                <a:solidFill>
                  <a:srgbClr val="C00000"/>
                </a:solidFill>
              </a:rPr>
              <a:t>n</a:t>
            </a:r>
            <a:r>
              <a:rPr lang="nb-NO" dirty="0" err="1" smtClean="0">
                <a:solidFill>
                  <a:srgbClr val="C00000"/>
                </a:solidFill>
              </a:rPr>
              <a:t>+m</a:t>
            </a:r>
            <a:r>
              <a:rPr lang="nb-NO" dirty="0" smtClean="0">
                <a:solidFill>
                  <a:srgbClr val="C00000"/>
                </a:solidFill>
              </a:rPr>
              <a:t>)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>
                <a:solidFill>
                  <a:srgbClr val="002060"/>
                </a:solidFill>
              </a:rPr>
              <a:t>time </a:t>
            </a:r>
            <a:r>
              <a:rPr lang="nb-NO" dirty="0" err="1">
                <a:solidFill>
                  <a:srgbClr val="002060"/>
                </a:solidFill>
              </a:rPr>
              <a:t>algorithm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using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important</a:t>
            </a:r>
            <a:r>
              <a:rPr lang="nb-NO" dirty="0">
                <a:solidFill>
                  <a:srgbClr val="002060"/>
                </a:solidFill>
              </a:rPr>
              <a:t> separators</a:t>
            </a:r>
          </a:p>
          <a:p>
            <a:pPr marL="0" indent="0">
              <a:buNone/>
            </a:pPr>
            <a:endParaRPr lang="nb-N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rgbClr val="002060"/>
                </a:solidFill>
              </a:rPr>
              <a:t>Total time: </a:t>
            </a:r>
            <a:r>
              <a:rPr lang="nb-NO" dirty="0">
                <a:solidFill>
                  <a:srgbClr val="C00000"/>
                </a:solidFill>
              </a:rPr>
              <a:t>16</a:t>
            </a:r>
            <a:r>
              <a:rPr lang="nb-NO" baseline="30000" dirty="0">
                <a:solidFill>
                  <a:srgbClr val="C00000"/>
                </a:solidFill>
              </a:rPr>
              <a:t>k</a:t>
            </a:r>
            <a:r>
              <a:rPr lang="nb-NO" dirty="0">
                <a:solidFill>
                  <a:srgbClr val="C00000"/>
                </a:solidFill>
              </a:rPr>
              <a:t>(k+1)!</a:t>
            </a:r>
            <a:r>
              <a:rPr lang="nb-NO" dirty="0" err="1" smtClean="0">
                <a:solidFill>
                  <a:srgbClr val="C00000"/>
                </a:solidFill>
              </a:rPr>
              <a:t>nm</a:t>
            </a:r>
            <a:r>
              <a:rPr lang="nb-NO" dirty="0" smtClean="0">
                <a:solidFill>
                  <a:srgbClr val="002060"/>
                </a:solidFill>
              </a:rPr>
              <a:t>.</a:t>
            </a:r>
            <a:endParaRPr lang="nb-N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5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O(n)</a:t>
            </a:r>
            <a:r>
              <a:rPr lang="nb-NO" dirty="0"/>
              <a:t> Overhead From IC?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548081"/>
            <a:ext cx="5647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Find</a:t>
            </a:r>
            <a:r>
              <a:rPr lang="nb-NO" sz="2400" dirty="0"/>
              <a:t> </a:t>
            </a:r>
            <a:r>
              <a:rPr lang="nb-NO" sz="2400" dirty="0" err="1"/>
              <a:t>approximate</a:t>
            </a:r>
            <a:r>
              <a:rPr lang="nb-NO" sz="2400" dirty="0"/>
              <a:t> </a:t>
            </a:r>
            <a:r>
              <a:rPr lang="nb-NO" sz="2400" dirty="0" err="1"/>
              <a:t>solution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size</a:t>
            </a:r>
            <a:r>
              <a:rPr lang="nb-NO" sz="2400" dirty="0"/>
              <a:t> </a:t>
            </a:r>
            <a:r>
              <a:rPr lang="nb-NO" sz="2400" dirty="0" err="1">
                <a:solidFill>
                  <a:srgbClr val="C00000"/>
                </a:solidFill>
              </a:rPr>
              <a:t>poly</a:t>
            </a:r>
            <a:r>
              <a:rPr lang="nb-NO" sz="2400" dirty="0">
                <a:solidFill>
                  <a:srgbClr val="C00000"/>
                </a:solidFill>
              </a:rPr>
              <a:t>(k)</a:t>
            </a:r>
            <a:r>
              <a:rPr lang="nb-NO" sz="24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2060848"/>
            <a:ext cx="284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Start </a:t>
            </a:r>
            <a:r>
              <a:rPr lang="nb-NO" sz="3200" dirty="0" err="1"/>
              <a:t>with</a:t>
            </a:r>
            <a:r>
              <a:rPr lang="nb-NO" sz="3200" dirty="0"/>
              <a:t> </a:t>
            </a:r>
            <a:r>
              <a:rPr lang="nb-NO" sz="3200" dirty="0">
                <a:solidFill>
                  <a:srgbClr val="C00000"/>
                </a:solidFill>
              </a:rPr>
              <a:t>G - 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852936"/>
            <a:ext cx="601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Do </a:t>
            </a:r>
            <a:r>
              <a:rPr lang="nb-NO" sz="2800" dirty="0">
                <a:solidFill>
                  <a:srgbClr val="C00000"/>
                </a:solidFill>
              </a:rPr>
              <a:t>|W|</a:t>
            </a:r>
            <a:r>
              <a:rPr lang="nb-NO" sz="2800" dirty="0"/>
              <a:t> </a:t>
            </a:r>
            <a:r>
              <a:rPr lang="nb-NO" sz="2800" dirty="0" err="1"/>
              <a:t>iterations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DFVS-</a:t>
            </a:r>
            <a:r>
              <a:rPr lang="nb-NO" sz="2800" dirty="0" err="1"/>
              <a:t>Compression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3356992"/>
            <a:ext cx="3436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(</a:t>
            </a:r>
            <a:r>
              <a:rPr lang="nb-NO" sz="2000" dirty="0" err="1"/>
              <a:t>add</a:t>
            </a:r>
            <a:r>
              <a:rPr lang="nb-NO" sz="2000" dirty="0"/>
              <a:t>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vertex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>
                <a:solidFill>
                  <a:srgbClr val="C00000"/>
                </a:solidFill>
              </a:rPr>
              <a:t>W</a:t>
            </a:r>
            <a:r>
              <a:rPr lang="nb-NO" sz="2000" dirty="0"/>
              <a:t> at a time)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7904" y="400506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Time: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92827" y="4014075"/>
                <a:ext cx="37529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3200" dirty="0">
                    <a:solidFill>
                      <a:srgbClr val="C00000"/>
                    </a:solidFill>
                  </a:rPr>
                  <a:t>O(|W|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16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>
                    <a:solidFill>
                      <a:srgbClr val="C00000"/>
                    </a:solidFill>
                  </a:rPr>
                  <a:t>k!k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4</a:t>
                </a:r>
                <a:r>
                  <a:rPr lang="nb-NO" sz="3200" dirty="0">
                    <a:solidFill>
                      <a:srgbClr val="C00000"/>
                    </a:solidFill>
                  </a:rPr>
                  <a:t>(</a:t>
                </a:r>
                <a:r>
                  <a:rPr lang="nb-NO" sz="3200" dirty="0" err="1">
                    <a:solidFill>
                      <a:srgbClr val="C00000"/>
                    </a:solidFill>
                  </a:rPr>
                  <a:t>n+m</a:t>
                </a:r>
                <a:r>
                  <a:rPr lang="nb-NO" sz="3200" dirty="0">
                    <a:solidFill>
                      <a:srgbClr val="C00000"/>
                    </a:solidFill>
                  </a:rPr>
                  <a:t>))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27" y="4014075"/>
                <a:ext cx="375295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571" t="-12500" r="-3571" b="-343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16016" y="4644425"/>
                <a:ext cx="36423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 O(16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3200" dirty="0">
                    <a:solidFill>
                      <a:srgbClr val="C00000"/>
                    </a:solidFill>
                  </a:rPr>
                  <a:t>k!k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O(1)</a:t>
                </a:r>
                <a:r>
                  <a:rPr lang="nb-NO" sz="3200" dirty="0">
                    <a:solidFill>
                      <a:srgbClr val="C00000"/>
                    </a:solidFill>
                  </a:rPr>
                  <a:t>(n+m))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44425"/>
                <a:ext cx="3642344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3518" b="-343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73052" y="5385410"/>
            <a:ext cx="6911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How to </a:t>
            </a:r>
            <a:r>
              <a:rPr lang="nb-NO" sz="4000" dirty="0" err="1"/>
              <a:t>get</a:t>
            </a:r>
            <a:r>
              <a:rPr lang="nb-NO" sz="4000" dirty="0"/>
              <a:t> </a:t>
            </a:r>
            <a:r>
              <a:rPr lang="nb-NO" sz="4000" dirty="0">
                <a:solidFill>
                  <a:srgbClr val="C00000"/>
                </a:solidFill>
              </a:rPr>
              <a:t>W</a:t>
            </a:r>
            <a:r>
              <a:rPr lang="nb-NO" sz="4000" dirty="0"/>
              <a:t> </a:t>
            </a:r>
            <a:r>
              <a:rPr lang="nb-NO" sz="4000" dirty="0">
                <a:solidFill>
                  <a:srgbClr val="C00000"/>
                </a:solidFill>
              </a:rPr>
              <a:t>in f(k)(</a:t>
            </a:r>
            <a:r>
              <a:rPr lang="nb-NO" sz="4000" dirty="0" err="1">
                <a:solidFill>
                  <a:srgbClr val="C00000"/>
                </a:solidFill>
              </a:rPr>
              <a:t>n+m</a:t>
            </a:r>
            <a:r>
              <a:rPr lang="nb-NO" sz="4000" dirty="0">
                <a:solidFill>
                  <a:srgbClr val="C00000"/>
                </a:solidFill>
              </a:rPr>
              <a:t>) </a:t>
            </a:r>
            <a:r>
              <a:rPr lang="nb-NO" sz="4000" dirty="0"/>
              <a:t>time?</a:t>
            </a:r>
          </a:p>
        </p:txBody>
      </p:sp>
    </p:spTree>
    <p:extLst>
      <p:ext uri="{BB962C8B-B14F-4D97-AF65-F5344CB8AC3E}">
        <p14:creationId xmlns:p14="http://schemas.microsoft.com/office/powerpoint/2010/main" val="14086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Main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537" y="1548081"/>
                <a:ext cx="85489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200" dirty="0"/>
                  <a:t>In </a:t>
                </a:r>
                <a:r>
                  <a:rPr lang="nb-NO" sz="3200" dirty="0">
                    <a:solidFill>
                      <a:srgbClr val="C00000"/>
                    </a:solidFill>
                  </a:rPr>
                  <a:t>O(k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nb-NO" sz="3200" dirty="0">
                    <a:solidFill>
                      <a:srgbClr val="C00000"/>
                    </a:solidFill>
                  </a:rPr>
                  <a:t>(</a:t>
                </a:r>
                <a:r>
                  <a:rPr lang="nb-NO" sz="3200" dirty="0" err="1">
                    <a:solidFill>
                      <a:srgbClr val="C00000"/>
                    </a:solidFill>
                  </a:rPr>
                  <a:t>n+m</a:t>
                </a:r>
                <a:r>
                  <a:rPr lang="nb-NO" sz="3200" dirty="0">
                    <a:solidFill>
                      <a:srgbClr val="C00000"/>
                    </a:solidFill>
                  </a:rPr>
                  <a:t>))</a:t>
                </a:r>
                <a:r>
                  <a:rPr lang="nb-NO" sz="3200" dirty="0"/>
                  <a:t> time output a </a:t>
                </a:r>
                <a:r>
                  <a:rPr lang="nb-NO" sz="3200" dirty="0" err="1"/>
                  <a:t>set</a:t>
                </a:r>
                <a:r>
                  <a:rPr lang="nb-NO" sz="3200" dirty="0"/>
                  <a:t> </a:t>
                </a:r>
                <a:r>
                  <a:rPr lang="nb-NO" sz="3200" dirty="0">
                    <a:solidFill>
                      <a:srgbClr val="C00000"/>
                    </a:solidFill>
                  </a:rPr>
                  <a:t>W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*</a:t>
                </a:r>
                <a:r>
                  <a:rPr lang="nb-NO" sz="3200" dirty="0"/>
                  <a:t> </a:t>
                </a:r>
                <a:r>
                  <a:rPr lang="nb-NO" sz="3200" dirty="0" err="1"/>
                  <a:t>of</a:t>
                </a:r>
                <a:r>
                  <a:rPr lang="nb-NO" sz="3200" dirty="0"/>
                  <a:t> </a:t>
                </a:r>
                <a:r>
                  <a:rPr lang="nb-NO" sz="3200" dirty="0" err="1"/>
                  <a:t>size</a:t>
                </a:r>
                <a:r>
                  <a:rPr lang="nb-NO" sz="3200" dirty="0"/>
                  <a:t>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 2k+2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37" y="1548081"/>
                <a:ext cx="8548943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782" t="-12500" r="-855" b="-343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0995" y="2132856"/>
            <a:ext cx="4901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>
                <a:solidFill>
                  <a:srgbClr val="0070C0"/>
                </a:solidFill>
              </a:rPr>
              <a:t>such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that</a:t>
            </a:r>
            <a:r>
              <a:rPr lang="nb-NO" sz="2000" dirty="0">
                <a:solidFill>
                  <a:srgbClr val="0070C0"/>
                </a:solidFill>
              </a:rPr>
              <a:t> at </a:t>
            </a:r>
            <a:r>
              <a:rPr lang="nb-NO" sz="2000" dirty="0" err="1">
                <a:solidFill>
                  <a:srgbClr val="0070C0"/>
                </a:solidFill>
              </a:rPr>
              <a:t>least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one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of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the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following</a:t>
            </a:r>
            <a:r>
              <a:rPr lang="nb-NO" sz="2000" dirty="0">
                <a:solidFill>
                  <a:srgbClr val="0070C0"/>
                </a:solidFill>
              </a:rPr>
              <a:t> is true: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927" y="2780928"/>
            <a:ext cx="694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a) </a:t>
            </a:r>
            <a:r>
              <a:rPr lang="nb-NO" sz="2400" dirty="0">
                <a:solidFill>
                  <a:srgbClr val="C00000"/>
                </a:solidFill>
              </a:rPr>
              <a:t>G – W*</a:t>
            </a:r>
            <a:r>
              <a:rPr lang="nb-NO" sz="2400" dirty="0"/>
              <a:t> has at </a:t>
            </a:r>
            <a:r>
              <a:rPr lang="nb-NO" sz="2400" dirty="0" err="1"/>
              <a:t>least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2</a:t>
            </a:r>
            <a:r>
              <a:rPr lang="nb-NO" sz="2400" dirty="0"/>
              <a:t> non-trivial </a:t>
            </a:r>
            <a:r>
              <a:rPr lang="nb-NO" sz="2400" dirty="0" err="1"/>
              <a:t>strong</a:t>
            </a:r>
            <a:r>
              <a:rPr lang="nb-NO" sz="2400" dirty="0"/>
              <a:t> </a:t>
            </a:r>
            <a:r>
              <a:rPr lang="nb-NO" sz="2400" dirty="0" err="1"/>
              <a:t>components</a:t>
            </a:r>
            <a:endParaRPr lang="nb-NO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9927" y="3462099"/>
            <a:ext cx="7214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b)</a:t>
            </a:r>
            <a:r>
              <a:rPr lang="nb-NO" sz="2400" dirty="0">
                <a:solidFill>
                  <a:srgbClr val="C00000"/>
                </a:solidFill>
              </a:rPr>
              <a:t> G – W*</a:t>
            </a:r>
            <a:r>
              <a:rPr lang="nb-NO" sz="2400" dirty="0"/>
              <a:t> has at most </a:t>
            </a:r>
            <a:r>
              <a:rPr lang="nb-NO" sz="2400" dirty="0">
                <a:solidFill>
                  <a:srgbClr val="C00000"/>
                </a:solidFill>
              </a:rPr>
              <a:t>m/2</a:t>
            </a:r>
            <a:r>
              <a:rPr lang="nb-NO" sz="2400" dirty="0"/>
              <a:t> </a:t>
            </a:r>
            <a:r>
              <a:rPr lang="nb-NO" sz="2400" dirty="0" err="1"/>
              <a:t>edges</a:t>
            </a:r>
            <a:r>
              <a:rPr lang="nb-NO" sz="2400" dirty="0"/>
              <a:t> in </a:t>
            </a:r>
            <a:r>
              <a:rPr lang="nb-NO" sz="2400" dirty="0" err="1"/>
              <a:t>its</a:t>
            </a:r>
            <a:r>
              <a:rPr lang="nb-NO" sz="2400" dirty="0"/>
              <a:t> </a:t>
            </a:r>
            <a:r>
              <a:rPr lang="nb-NO" sz="2400" dirty="0" err="1"/>
              <a:t>unique</a:t>
            </a:r>
            <a:r>
              <a:rPr lang="nb-NO" sz="2400" dirty="0"/>
              <a:t> non-trivial</a:t>
            </a:r>
          </a:p>
          <a:p>
            <a:r>
              <a:rPr lang="nb-NO" sz="2400" dirty="0"/>
              <a:t>     </a:t>
            </a:r>
            <a:r>
              <a:rPr lang="nb-NO" sz="2400" dirty="0" err="1"/>
              <a:t>strong</a:t>
            </a:r>
            <a:r>
              <a:rPr lang="nb-NO" sz="2400" dirty="0"/>
              <a:t> </a:t>
            </a:r>
            <a:r>
              <a:rPr lang="nb-NO" sz="2400" dirty="0" err="1"/>
              <a:t>component</a:t>
            </a:r>
            <a:r>
              <a:rPr lang="nb-NO" sz="24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797" y="4479503"/>
            <a:ext cx="5219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c)</a:t>
            </a:r>
            <a:r>
              <a:rPr lang="nb-NO" sz="2400" dirty="0">
                <a:solidFill>
                  <a:srgbClr val="C00000"/>
                </a:solidFill>
              </a:rPr>
              <a:t> G – W*</a:t>
            </a:r>
            <a:r>
              <a:rPr lang="nb-NO" sz="2400" dirty="0"/>
              <a:t> has a DFVS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size</a:t>
            </a:r>
            <a:r>
              <a:rPr lang="nb-NO" sz="2400" dirty="0"/>
              <a:t> at most </a:t>
            </a:r>
            <a:r>
              <a:rPr lang="nb-NO" sz="2400" dirty="0">
                <a:solidFill>
                  <a:srgbClr val="C00000"/>
                </a:solidFill>
              </a:rPr>
              <a:t>k-1</a:t>
            </a:r>
            <a:r>
              <a:rPr lang="nb-NO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5301208"/>
            <a:ext cx="518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002060"/>
                </a:solidFill>
              </a:rPr>
              <a:t>Next</a:t>
            </a:r>
            <a:r>
              <a:rPr lang="nb-NO" sz="2400" dirty="0">
                <a:solidFill>
                  <a:srgbClr val="002060"/>
                </a:solidFill>
              </a:rPr>
              <a:t>: Algorithm, </a:t>
            </a:r>
            <a:r>
              <a:rPr lang="nb-NO" sz="2400" dirty="0" err="1">
                <a:solidFill>
                  <a:srgbClr val="002060"/>
                </a:solidFill>
              </a:rPr>
              <a:t>assuming</a:t>
            </a:r>
            <a:r>
              <a:rPr lang="nb-NO" sz="2400" dirty="0">
                <a:solidFill>
                  <a:srgbClr val="002060"/>
                </a:solidFill>
              </a:rPr>
              <a:t> Main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35696" y="5805264"/>
                <a:ext cx="58510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000" dirty="0">
                    <a:solidFill>
                      <a:srgbClr val="002060"/>
                    </a:solidFill>
                  </a:rPr>
                  <a:t>Will prove </a:t>
                </a:r>
                <a:r>
                  <a:rPr lang="nb-NO" sz="2000" dirty="0" err="1">
                    <a:solidFill>
                      <a:srgbClr val="002060"/>
                    </a:solidFill>
                  </a:rPr>
                  <a:t>that</a:t>
                </a:r>
                <a:r>
                  <a:rPr lang="nb-NO" sz="2000" dirty="0">
                    <a:solidFill>
                      <a:srgbClr val="002060"/>
                    </a:solidFill>
                  </a:rPr>
                  <a:t> </a:t>
                </a:r>
                <a:r>
                  <a:rPr lang="nb-NO" sz="2000" dirty="0">
                    <a:solidFill>
                      <a:srgbClr val="C00000"/>
                    </a:solidFill>
                  </a:rPr>
                  <a:t>T(m, k) </a:t>
                </a:r>
                <a14:m>
                  <m:oMath xmlns:m="http://schemas.openxmlformats.org/officeDocument/2006/math">
                    <m:r>
                      <a:rPr lang="nb-NO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000" dirty="0"/>
                  <a:t> </a:t>
                </a:r>
                <a:r>
                  <a:rPr lang="nb-NO" sz="2000" dirty="0">
                    <a:solidFill>
                      <a:srgbClr val="C00000"/>
                    </a:solidFill>
                  </a:rPr>
                  <a:t>O(4</a:t>
                </a:r>
                <a:r>
                  <a:rPr lang="nb-NO" sz="20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0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000" baseline="30000" dirty="0">
                    <a:solidFill>
                      <a:srgbClr val="C00000"/>
                    </a:solidFill>
                  </a:rPr>
                  <a:t>5</a:t>
                </a:r>
                <a:r>
                  <a:rPr lang="nb-NO" sz="2000" dirty="0">
                    <a:solidFill>
                      <a:srgbClr val="C00000"/>
                    </a:solidFill>
                  </a:rPr>
                  <a:t>(n + m)) </a:t>
                </a:r>
                <a:r>
                  <a:rPr lang="nb-NO" sz="2000" dirty="0">
                    <a:solidFill>
                      <a:srgbClr val="002060"/>
                    </a:solidFill>
                  </a:rPr>
                  <a:t>by </a:t>
                </a:r>
                <a:r>
                  <a:rPr lang="nb-NO" sz="2000" dirty="0" err="1">
                    <a:solidFill>
                      <a:srgbClr val="002060"/>
                    </a:solidFill>
                  </a:rPr>
                  <a:t>induction</a:t>
                </a:r>
                <a:endParaRPr lang="nb-NO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805264"/>
                <a:ext cx="5851089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042" t="-7576" r="-313" b="-257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371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/>
              <a:t>a)</a:t>
            </a:r>
            <a:r>
              <a:rPr lang="nb-NO" sz="2800" dirty="0">
                <a:solidFill>
                  <a:srgbClr val="C00000"/>
                </a:solidFill>
              </a:rPr>
              <a:t> G – W*</a:t>
            </a:r>
            <a:r>
              <a:rPr lang="nb-NO" sz="2800" dirty="0"/>
              <a:t> has at </a:t>
            </a:r>
            <a:r>
              <a:rPr lang="nb-NO" sz="2800" dirty="0" err="1"/>
              <a:t>least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2</a:t>
            </a:r>
            <a:r>
              <a:rPr lang="nb-NO" sz="2800" dirty="0"/>
              <a:t> non-trivial </a:t>
            </a:r>
            <a:r>
              <a:rPr lang="nb-NO" sz="2800" dirty="0" err="1"/>
              <a:t>strong</a:t>
            </a:r>
            <a:r>
              <a:rPr lang="nb-NO" sz="2800" dirty="0"/>
              <a:t> </a:t>
            </a:r>
            <a:r>
              <a:rPr lang="nb-NO" sz="2800" dirty="0" err="1"/>
              <a:t>components</a:t>
            </a:r>
            <a:endParaRPr lang="nb-NO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484784"/>
            <a:ext cx="2570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err="1"/>
              <a:t>Solve</a:t>
            </a:r>
            <a:r>
              <a:rPr lang="nb-NO" sz="2400" dirty="0"/>
              <a:t> DFVS </a:t>
            </a:r>
            <a:r>
              <a:rPr lang="nb-NO" sz="2400" dirty="0" err="1"/>
              <a:t>on</a:t>
            </a:r>
            <a:r>
              <a:rPr lang="nb-NO" sz="2400" dirty="0"/>
              <a:t> </a:t>
            </a:r>
            <a:r>
              <a:rPr lang="nb-NO" sz="2400" dirty="0" err="1"/>
              <a:t>Left</a:t>
            </a:r>
            <a:r>
              <a:rPr lang="nb-NO" sz="2400" dirty="0"/>
              <a:t> </a:t>
            </a:r>
          </a:p>
          <a:p>
            <a:pPr algn="ctr"/>
            <a:r>
              <a:rPr lang="nb-NO" sz="2400" dirty="0" err="1"/>
              <a:t>component</a:t>
            </a:r>
            <a:r>
              <a:rPr lang="nb-NO" sz="2400" dirty="0"/>
              <a:t> in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5028" y="246327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T(m, </a:t>
            </a:r>
            <a:r>
              <a:rPr lang="nb-NO" sz="2400" dirty="0" err="1">
                <a:solidFill>
                  <a:srgbClr val="C00000"/>
                </a:solidFill>
              </a:rPr>
              <a:t>k</a:t>
            </a:r>
            <a:r>
              <a:rPr lang="nb-NO" sz="2400" baseline="-25000" dirty="0" err="1">
                <a:solidFill>
                  <a:srgbClr val="C00000"/>
                </a:solidFill>
              </a:rPr>
              <a:t>L</a:t>
            </a:r>
            <a:r>
              <a:rPr lang="nb-NO" sz="2400" dirty="0">
                <a:solidFill>
                  <a:srgbClr val="C00000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1118" y="2984480"/>
                <a:ext cx="1693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>
                    <a:solidFill>
                      <a:srgbClr val="C0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k</a:t>
                </a:r>
                <a:r>
                  <a:rPr lang="nb-NO" sz="2400" baseline="-25000" dirty="0">
                    <a:solidFill>
                      <a:srgbClr val="C00000"/>
                    </a:solidFill>
                  </a:rPr>
                  <a:t>L</a:t>
                </a:r>
                <a:r>
                  <a:rPr lang="nb-NO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24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k-1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18" y="2984480"/>
                <a:ext cx="169309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776" t="-10667" r="-5054" b="-30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709636" y="3662169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</a:t>
            </a:r>
            <a:r>
              <a:rPr lang="nb-NO" sz="3200" baseline="-25000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0464" y="1517883"/>
            <a:ext cx="2557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err="1"/>
              <a:t>Solve</a:t>
            </a:r>
            <a:r>
              <a:rPr lang="nb-NO" sz="2400" dirty="0"/>
              <a:t> DFVS </a:t>
            </a:r>
            <a:r>
              <a:rPr lang="nb-NO" sz="2400" dirty="0" err="1"/>
              <a:t>on</a:t>
            </a:r>
            <a:r>
              <a:rPr lang="nb-NO" sz="2400" dirty="0"/>
              <a:t> Rest</a:t>
            </a:r>
          </a:p>
          <a:p>
            <a:pPr algn="ctr"/>
            <a:r>
              <a:rPr lang="nb-NO" sz="2400" dirty="0"/>
              <a:t>in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0666" y="2463278"/>
            <a:ext cx="116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T(m, </a:t>
            </a:r>
            <a:r>
              <a:rPr lang="nb-NO" sz="2400" dirty="0" err="1">
                <a:solidFill>
                  <a:srgbClr val="C00000"/>
                </a:solidFill>
              </a:rPr>
              <a:t>k</a:t>
            </a:r>
            <a:r>
              <a:rPr lang="nb-NO" sz="2400" baseline="-25000" dirty="0" err="1">
                <a:solidFill>
                  <a:srgbClr val="C00000"/>
                </a:solidFill>
              </a:rPr>
              <a:t>R</a:t>
            </a:r>
            <a:r>
              <a:rPr lang="nb-NO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4000" y="2988067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C00000"/>
                </a:solidFill>
              </a:rPr>
              <a:t>k</a:t>
            </a:r>
            <a:r>
              <a:rPr lang="nb-NO" sz="2400" baseline="-25000" dirty="0" err="1">
                <a:solidFill>
                  <a:srgbClr val="C00000"/>
                </a:solidFill>
              </a:rPr>
              <a:t>R</a:t>
            </a:r>
            <a:r>
              <a:rPr lang="nb-NO" sz="2400" dirty="0">
                <a:solidFill>
                  <a:srgbClr val="C00000"/>
                </a:solidFill>
              </a:rPr>
              <a:t> = k-</a:t>
            </a:r>
            <a:r>
              <a:rPr lang="nb-NO" sz="2400" dirty="0" err="1">
                <a:solidFill>
                  <a:srgbClr val="C00000"/>
                </a:solidFill>
              </a:rPr>
              <a:t>k</a:t>
            </a:r>
            <a:r>
              <a:rPr lang="nb-NO" sz="2400" baseline="-25000" dirty="0" err="1">
                <a:solidFill>
                  <a:srgbClr val="C00000"/>
                </a:solidFill>
              </a:rPr>
              <a:t>L</a:t>
            </a:r>
            <a:endParaRPr lang="nb-NO" sz="2400" baseline="-25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6623" y="3662169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</a:t>
            </a:r>
            <a:r>
              <a:rPr lang="nb-NO" sz="3200" baseline="-25000" dirty="0">
                <a:solidFill>
                  <a:srgbClr val="C00000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59832" y="4366845"/>
                <a:ext cx="33618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dirty="0">
                    <a:solidFill>
                      <a:srgbClr val="FF0000"/>
                    </a:solidFill>
                  </a:rPr>
                  <a:t>W = W</a:t>
                </a:r>
                <a:r>
                  <a:rPr lang="nb-NO" sz="3600" baseline="30000" dirty="0">
                    <a:solidFill>
                      <a:srgbClr val="FF0000"/>
                    </a:solidFill>
                  </a:rPr>
                  <a:t>*</a:t>
                </a:r>
                <a:r>
                  <a:rPr lang="nb-NO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3600" dirty="0">
                    <a:solidFill>
                      <a:srgbClr val="FF0000"/>
                    </a:solidFill>
                  </a:rPr>
                  <a:t> S</a:t>
                </a:r>
                <a:r>
                  <a:rPr lang="nb-NO" sz="3600" baseline="-25000" dirty="0">
                    <a:solidFill>
                      <a:srgbClr val="FF0000"/>
                    </a:solidFill>
                  </a:rPr>
                  <a:t>L</a:t>
                </a:r>
                <a:r>
                  <a:rPr lang="nb-NO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3600" dirty="0">
                    <a:solidFill>
                      <a:srgbClr val="FF0000"/>
                    </a:solidFill>
                  </a:rPr>
                  <a:t> S</a:t>
                </a:r>
                <a:r>
                  <a:rPr lang="nb-NO" sz="3600" baseline="-25000" dirty="0">
                    <a:solidFill>
                      <a:srgbClr val="FF0000"/>
                    </a:solidFill>
                  </a:rPr>
                  <a:t>R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366845"/>
                <a:ext cx="3361818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626" t="-14151" r="-1815" b="-3490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79712" y="5733256"/>
            <a:ext cx="5511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Do </a:t>
            </a:r>
            <a:r>
              <a:rPr lang="nb-NO" sz="2800" dirty="0">
                <a:solidFill>
                  <a:srgbClr val="C00000"/>
                </a:solidFill>
              </a:rPr>
              <a:t>|W|</a:t>
            </a:r>
            <a:r>
              <a:rPr lang="nb-NO" sz="2800" dirty="0"/>
              <a:t> </a:t>
            </a:r>
            <a:r>
              <a:rPr lang="nb-NO" sz="2800" dirty="0" err="1"/>
              <a:t>iterations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DFVS-</a:t>
            </a:r>
            <a:r>
              <a:rPr lang="nb-NO" sz="2800" dirty="0" err="1"/>
              <a:t>compress</a:t>
            </a:r>
            <a:endParaRPr lang="nb-NO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995936" y="5085184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</a:rPr>
              <a:t>|W| = O(k)</a:t>
            </a:r>
          </a:p>
        </p:txBody>
      </p:sp>
    </p:spTree>
    <p:extLst>
      <p:ext uri="{BB962C8B-B14F-4D97-AF65-F5344CB8AC3E}">
        <p14:creationId xmlns:p14="http://schemas.microsoft.com/office/powerpoint/2010/main" val="1297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 </a:t>
            </a:r>
            <a:r>
              <a:rPr lang="nb-NO" dirty="0" err="1"/>
              <a:t>analysis</a:t>
            </a:r>
            <a:r>
              <a:rPr lang="nb-NO" dirty="0"/>
              <a:t>, case (a)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2719373"/>
                <a:ext cx="87270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T(m, k)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O(mk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nb-NO" sz="2800" dirty="0">
                    <a:solidFill>
                      <a:srgbClr val="C00000"/>
                    </a:solidFill>
                  </a:rPr>
                  <a:t>) + T(m, </a:t>
                </a:r>
                <a:r>
                  <a:rPr lang="nb-NO" sz="2800" dirty="0" err="1">
                    <a:solidFill>
                      <a:srgbClr val="C00000"/>
                    </a:solidFill>
                  </a:rPr>
                  <a:t>k</a:t>
                </a:r>
                <a:r>
                  <a:rPr lang="nb-NO" sz="2800" baseline="-25000" dirty="0" err="1">
                    <a:solidFill>
                      <a:srgbClr val="C00000"/>
                    </a:solidFill>
                  </a:rPr>
                  <a:t>L</a:t>
                </a:r>
                <a:r>
                  <a:rPr lang="nb-NO" sz="2800" dirty="0">
                    <a:solidFill>
                      <a:srgbClr val="C00000"/>
                    </a:solidFill>
                  </a:rPr>
                  <a:t>) + T(m, </a:t>
                </a:r>
                <a:r>
                  <a:rPr lang="nb-NO" sz="2800" dirty="0" err="1">
                    <a:solidFill>
                      <a:srgbClr val="C00000"/>
                    </a:solidFill>
                  </a:rPr>
                  <a:t>k</a:t>
                </a:r>
                <a:r>
                  <a:rPr lang="nb-NO" sz="2800" baseline="-25000" dirty="0" err="1">
                    <a:solidFill>
                      <a:srgbClr val="C00000"/>
                    </a:solidFill>
                  </a:rPr>
                  <a:t>R</a:t>
                </a:r>
                <a:r>
                  <a:rPr lang="nb-NO" sz="2800" dirty="0">
                    <a:solidFill>
                      <a:srgbClr val="C00000"/>
                    </a:solidFill>
                  </a:rPr>
                  <a:t>) + O(k)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4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4</a:t>
                </a:r>
                <a:r>
                  <a:rPr lang="nb-NO" sz="2800" dirty="0">
                    <a:solidFill>
                      <a:srgbClr val="C00000"/>
                    </a:solidFill>
                  </a:rPr>
                  <a:t>(n + m)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719373"/>
                <a:ext cx="872706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397" t="-10465" r="-419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68524" y="1946449"/>
            <a:ext cx="107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r>
              <a:rPr lang="nb-NO" sz="2400" baseline="30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7602" y="1484784"/>
            <a:ext cx="139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Solve</a:t>
            </a:r>
            <a:r>
              <a:rPr lang="nb-NO" sz="2400" dirty="0"/>
              <a:t> </a:t>
            </a:r>
            <a:r>
              <a:rPr lang="nb-NO" sz="2400" dirty="0" err="1"/>
              <a:t>Left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1946449"/>
            <a:ext cx="145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Solve</a:t>
            </a:r>
            <a:r>
              <a:rPr lang="nb-NO" sz="2400" dirty="0"/>
              <a:t> Rest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2408063" y="2408114"/>
            <a:ext cx="0" cy="311259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</p:cNvCxnSpPr>
          <p:nvPr/>
        </p:nvCxnSpPr>
        <p:spPr>
          <a:xfrm>
            <a:off x="3645421" y="1946449"/>
            <a:ext cx="0" cy="772924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</p:cNvCxnSpPr>
          <p:nvPr/>
        </p:nvCxnSpPr>
        <p:spPr>
          <a:xfrm flipH="1">
            <a:off x="5153984" y="2408114"/>
            <a:ext cx="1" cy="311259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10651" y="4122657"/>
            <a:ext cx="232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>
                <a:solidFill>
                  <a:srgbClr val="C00000"/>
                </a:solidFill>
              </a:rPr>
              <a:t>|W| </a:t>
            </a:r>
            <a:r>
              <a:rPr lang="nb-NO" sz="2400" dirty="0" err="1"/>
              <a:t>iterations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endParaRPr lang="nb-NO" sz="2400" baseline="30000" dirty="0">
              <a:solidFill>
                <a:srgbClr val="C00000"/>
              </a:solidFill>
            </a:endParaRPr>
          </a:p>
          <a:p>
            <a:pPr algn="ctr"/>
            <a:r>
              <a:rPr lang="nb-NO" sz="2400" dirty="0"/>
              <a:t>DFVS-</a:t>
            </a:r>
            <a:r>
              <a:rPr lang="nb-NO" sz="2400" dirty="0" err="1"/>
              <a:t>Compress</a:t>
            </a:r>
            <a:endParaRPr lang="nb-NO" sz="2400" dirty="0"/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flipV="1">
            <a:off x="7371546" y="3314601"/>
            <a:ext cx="0" cy="808056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3552697" y="1525592"/>
            <a:ext cx="538278" cy="411629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3347864" y="4077072"/>
            <a:ext cx="97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77430" y="5023629"/>
                <a:ext cx="28857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O(4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5</a:t>
                </a:r>
                <a:r>
                  <a:rPr lang="nb-NO" sz="2800" dirty="0">
                    <a:solidFill>
                      <a:srgbClr val="C00000"/>
                    </a:solidFill>
                  </a:rPr>
                  <a:t>(n + m))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430" y="5023629"/>
                <a:ext cx="288572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383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9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9" grpId="0" animBg="1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88145" y="263550"/>
            <a:ext cx="10260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rgbClr val="C00000"/>
                </a:solidFill>
              </a:rPr>
              <a:t>G – W*</a:t>
            </a:r>
            <a:r>
              <a:rPr lang="nb-NO" sz="3200" dirty="0"/>
              <a:t> has at most </a:t>
            </a:r>
            <a:r>
              <a:rPr lang="nb-NO" sz="3200" dirty="0">
                <a:solidFill>
                  <a:srgbClr val="C00000"/>
                </a:solidFill>
              </a:rPr>
              <a:t>m/2</a:t>
            </a:r>
            <a:r>
              <a:rPr lang="nb-NO" sz="3200" dirty="0"/>
              <a:t> </a:t>
            </a:r>
            <a:r>
              <a:rPr lang="nb-NO" sz="3200" dirty="0" err="1"/>
              <a:t>edges</a:t>
            </a:r>
            <a:r>
              <a:rPr lang="nb-NO" sz="3200" dirty="0"/>
              <a:t> in </a:t>
            </a:r>
            <a:r>
              <a:rPr lang="nb-NO" sz="3200" dirty="0" err="1"/>
              <a:t>its</a:t>
            </a:r>
            <a:r>
              <a:rPr lang="nb-NO" sz="3200" dirty="0"/>
              <a:t> </a:t>
            </a:r>
          </a:p>
          <a:p>
            <a:pPr algn="ctr"/>
            <a:r>
              <a:rPr lang="nb-NO" sz="3200" dirty="0" err="1"/>
              <a:t>unique</a:t>
            </a:r>
            <a:r>
              <a:rPr lang="nb-NO" sz="3200" dirty="0"/>
              <a:t> non-trivial </a:t>
            </a:r>
            <a:r>
              <a:rPr lang="nb-NO" sz="3200" dirty="0" err="1"/>
              <a:t>strong</a:t>
            </a:r>
            <a:r>
              <a:rPr lang="nb-NO" sz="3200" dirty="0"/>
              <a:t> </a:t>
            </a:r>
            <a:r>
              <a:rPr lang="nb-NO" sz="3200" dirty="0" err="1"/>
              <a:t>component</a:t>
            </a:r>
            <a:r>
              <a:rPr lang="nb-NO" sz="32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0824" y="476672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b)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696" y="1959223"/>
            <a:ext cx="2648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err="1"/>
              <a:t>Solve</a:t>
            </a:r>
            <a:r>
              <a:rPr lang="nb-NO" sz="2400" dirty="0"/>
              <a:t> DFVS </a:t>
            </a:r>
            <a:r>
              <a:rPr lang="nb-NO" sz="2400" dirty="0" err="1"/>
              <a:t>on</a:t>
            </a:r>
            <a:r>
              <a:rPr lang="nb-NO" sz="2400" dirty="0"/>
              <a:t> </a:t>
            </a:r>
            <a:r>
              <a:rPr lang="nb-NO" sz="2400" dirty="0" err="1"/>
              <a:t>main</a:t>
            </a:r>
            <a:endParaRPr lang="nb-NO" sz="2400" dirty="0"/>
          </a:p>
          <a:p>
            <a:pPr algn="ctr"/>
            <a:r>
              <a:rPr lang="nb-NO" sz="2400" dirty="0" err="1"/>
              <a:t>component</a:t>
            </a:r>
            <a:r>
              <a:rPr lang="nb-NO" sz="2400" dirty="0"/>
              <a:t> in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5028" y="2937718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T(m/2, k)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03412" y="3551833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</a:t>
            </a:r>
            <a:r>
              <a:rPr lang="nb-NO" sz="3200" baseline="-25000" dirty="0">
                <a:solidFill>
                  <a:srgbClr val="C00000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84178" y="3228667"/>
                <a:ext cx="25939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dirty="0">
                    <a:solidFill>
                      <a:srgbClr val="FF0000"/>
                    </a:solidFill>
                  </a:rPr>
                  <a:t>W = W</a:t>
                </a:r>
                <a:r>
                  <a:rPr lang="nb-NO" sz="3600" baseline="30000" dirty="0">
                    <a:solidFill>
                      <a:srgbClr val="FF0000"/>
                    </a:solidFill>
                  </a:rPr>
                  <a:t>*</a:t>
                </a:r>
                <a:r>
                  <a:rPr lang="nb-NO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3600" dirty="0">
                    <a:solidFill>
                      <a:srgbClr val="FF0000"/>
                    </a:solidFill>
                  </a:rPr>
                  <a:t> S</a:t>
                </a:r>
                <a:r>
                  <a:rPr lang="nb-NO" sz="3600" baseline="-25000" dirty="0">
                    <a:solidFill>
                      <a:srgbClr val="FF0000"/>
                    </a:solidFill>
                  </a:rPr>
                  <a:t>M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178" y="3228667"/>
                <a:ext cx="259398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94" t="-14151" r="-2588" b="-3490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79712" y="5733256"/>
            <a:ext cx="5511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Do </a:t>
            </a:r>
            <a:r>
              <a:rPr lang="nb-NO" sz="2800" dirty="0">
                <a:solidFill>
                  <a:srgbClr val="C00000"/>
                </a:solidFill>
              </a:rPr>
              <a:t>|W|</a:t>
            </a:r>
            <a:r>
              <a:rPr lang="nb-NO" sz="2800" dirty="0"/>
              <a:t> </a:t>
            </a:r>
            <a:r>
              <a:rPr lang="nb-NO" sz="2800" dirty="0" err="1"/>
              <a:t>iterations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DFVS-</a:t>
            </a:r>
            <a:r>
              <a:rPr lang="nb-NO" sz="2800" dirty="0" err="1"/>
              <a:t>compress</a:t>
            </a:r>
            <a:endParaRPr lang="nb-NO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5" y="404745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</a:rPr>
              <a:t>|W| = O(k)</a:t>
            </a:r>
          </a:p>
        </p:txBody>
      </p:sp>
    </p:spTree>
    <p:extLst>
      <p:ext uri="{BB962C8B-B14F-4D97-AF65-F5344CB8AC3E}">
        <p14:creationId xmlns:p14="http://schemas.microsoft.com/office/powerpoint/2010/main" val="39638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FPT in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487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When</a:t>
            </a:r>
            <a:r>
              <a:rPr lang="nb-NO" sz="2400" dirty="0"/>
              <a:t> </a:t>
            </a:r>
            <a:r>
              <a:rPr lang="nb-NO" sz="2400" dirty="0" err="1"/>
              <a:t>you</a:t>
            </a:r>
            <a:r>
              <a:rPr lang="nb-NO" sz="2400" dirty="0"/>
              <a:t> </a:t>
            </a:r>
            <a:r>
              <a:rPr lang="nb-NO" sz="2400" dirty="0" err="1"/>
              <a:t>care</a:t>
            </a:r>
            <a:r>
              <a:rPr lang="nb-NO" sz="2400" dirty="0"/>
              <a:t> </a:t>
            </a:r>
            <a:r>
              <a:rPr lang="nb-NO" sz="2400" dirty="0" err="1"/>
              <a:t>about</a:t>
            </a:r>
            <a:r>
              <a:rPr lang="nb-NO" sz="2400" dirty="0"/>
              <a:t> </a:t>
            </a:r>
            <a:r>
              <a:rPr lang="nb-NO" sz="2400" dirty="0" err="1">
                <a:solidFill>
                  <a:srgbClr val="0070C0"/>
                </a:solidFill>
              </a:rPr>
              <a:t>both</a:t>
            </a:r>
            <a:r>
              <a:rPr lang="nb-NO" sz="2400" dirty="0">
                <a:solidFill>
                  <a:srgbClr val="0070C0"/>
                </a:solidFill>
              </a:rPr>
              <a:t> </a:t>
            </a:r>
            <a:r>
              <a:rPr lang="nb-NO" sz="2400" dirty="0">
                <a:solidFill>
                  <a:srgbClr val="C00000"/>
                </a:solidFill>
              </a:rPr>
              <a:t>f(k)</a:t>
            </a:r>
            <a:r>
              <a:rPr lang="nb-NO" sz="2400" dirty="0"/>
              <a:t> and </a:t>
            </a:r>
            <a:r>
              <a:rPr lang="nb-NO" sz="2400" dirty="0" err="1">
                <a:solidFill>
                  <a:srgbClr val="C00000"/>
                </a:solidFill>
              </a:rPr>
              <a:t>n</a:t>
            </a:r>
            <a:r>
              <a:rPr lang="nb-NO" sz="2400" baseline="30000" dirty="0" err="1">
                <a:solidFill>
                  <a:srgbClr val="C00000"/>
                </a:solidFill>
              </a:rPr>
              <a:t>c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204864"/>
            <a:ext cx="677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one</a:t>
            </a:r>
            <a:r>
              <a:rPr lang="nb-NO" sz="2400" dirty="0"/>
              <a:t> </a:t>
            </a:r>
            <a:r>
              <a:rPr lang="nb-NO" sz="2400" dirty="0" err="1"/>
              <a:t>can</a:t>
            </a:r>
            <a:r>
              <a:rPr lang="nb-NO" sz="2400" dirty="0"/>
              <a:t> do </a:t>
            </a:r>
            <a:r>
              <a:rPr lang="nb-NO" sz="2400" dirty="0" err="1">
                <a:solidFill>
                  <a:srgbClr val="0070C0"/>
                </a:solidFill>
              </a:rPr>
              <a:t>interesting</a:t>
            </a:r>
            <a:r>
              <a:rPr lang="nb-NO" sz="2400" dirty="0">
                <a:solidFill>
                  <a:srgbClr val="0070C0"/>
                </a:solidFill>
              </a:rPr>
              <a:t> </a:t>
            </a:r>
            <a:r>
              <a:rPr lang="nb-NO" sz="2400" dirty="0" err="1">
                <a:solidFill>
                  <a:srgbClr val="0070C0"/>
                </a:solidFill>
              </a:rPr>
              <a:t>things</a:t>
            </a:r>
            <a:r>
              <a:rPr lang="nb-NO" sz="2400" dirty="0"/>
              <a:t> </a:t>
            </a:r>
            <a:r>
              <a:rPr lang="nb-NO" sz="2400" dirty="0" err="1"/>
              <a:t>even</a:t>
            </a:r>
            <a:r>
              <a:rPr lang="nb-NO" sz="2400" dirty="0"/>
              <a:t> for problems in </a:t>
            </a:r>
            <a:r>
              <a:rPr lang="nb-NO" sz="2400" dirty="0">
                <a:solidFill>
                  <a:srgbClr val="C00000"/>
                </a:solidFill>
              </a:rPr>
              <a:t>P</a:t>
            </a:r>
            <a:r>
              <a:rPr lang="nb-NO" sz="2400" dirty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193812"/>
            <a:ext cx="6905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err="1">
                <a:solidFill>
                  <a:srgbClr val="002060"/>
                </a:solidFill>
              </a:rPr>
              <a:t>Exercise</a:t>
            </a:r>
            <a:r>
              <a:rPr lang="nb-NO" sz="2800" b="1" dirty="0">
                <a:solidFill>
                  <a:srgbClr val="002060"/>
                </a:solidFill>
              </a:rPr>
              <a:t>:</a:t>
            </a:r>
            <a:r>
              <a:rPr lang="nb-NO" sz="2800" dirty="0"/>
              <a:t> Matching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size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k</a:t>
            </a:r>
            <a:r>
              <a:rPr lang="nb-NO" sz="2800" dirty="0"/>
              <a:t> in time </a:t>
            </a:r>
            <a:r>
              <a:rPr lang="nb-NO" sz="2800" dirty="0">
                <a:solidFill>
                  <a:srgbClr val="C00000"/>
                </a:solidFill>
              </a:rPr>
              <a:t>O(n + </a:t>
            </a:r>
            <a:r>
              <a:rPr lang="nb-NO" sz="2800" dirty="0" err="1">
                <a:solidFill>
                  <a:srgbClr val="C00000"/>
                </a:solidFill>
              </a:rPr>
              <a:t>k</a:t>
            </a:r>
            <a:r>
              <a:rPr lang="nb-NO" sz="2800" baseline="30000" dirty="0" err="1">
                <a:solidFill>
                  <a:srgbClr val="C00000"/>
                </a:solidFill>
              </a:rPr>
              <a:t>O</a:t>
            </a:r>
            <a:r>
              <a:rPr lang="nb-NO" sz="2800" baseline="30000" dirty="0">
                <a:solidFill>
                  <a:srgbClr val="C00000"/>
                </a:solidFill>
              </a:rPr>
              <a:t>(1)</a:t>
            </a:r>
            <a:r>
              <a:rPr lang="nb-NO" sz="28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9053" y="4365104"/>
            <a:ext cx="2452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New </a:t>
            </a:r>
            <a:r>
              <a:rPr lang="nb-NO" sz="2400" dirty="0" err="1"/>
              <a:t>field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study</a:t>
            </a:r>
            <a:endParaRPr lang="nb-NO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18305" y="4559762"/>
            <a:ext cx="3610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Some</a:t>
            </a:r>
            <a:r>
              <a:rPr lang="nb-NO" sz="2400" dirty="0"/>
              <a:t> </a:t>
            </a:r>
            <a:r>
              <a:rPr lang="nb-NO" sz="2400" dirty="0" err="1"/>
              <a:t>results</a:t>
            </a:r>
            <a:r>
              <a:rPr lang="nb-NO" sz="2400" dirty="0"/>
              <a:t>, not </a:t>
            </a:r>
            <a:r>
              <a:rPr lang="nb-NO" sz="2400" dirty="0" err="1"/>
              <a:t>too</a:t>
            </a:r>
            <a:r>
              <a:rPr lang="nb-NO" sz="2400" dirty="0"/>
              <a:t> </a:t>
            </a:r>
            <a:r>
              <a:rPr lang="nb-NO" sz="2400" dirty="0" err="1"/>
              <a:t>many</a:t>
            </a:r>
            <a:endParaRPr lang="nb-NO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5055567"/>
            <a:ext cx="5180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Lots </a:t>
            </a:r>
            <a:r>
              <a:rPr lang="nb-NO" sz="2400" dirty="0" err="1"/>
              <a:t>of</a:t>
            </a:r>
            <a:r>
              <a:rPr lang="nb-NO" sz="2400" dirty="0"/>
              <a:t> ties </a:t>
            </a:r>
            <a:r>
              <a:rPr lang="nb-NO" sz="2400" dirty="0" err="1"/>
              <a:t>with</a:t>
            </a:r>
            <a:r>
              <a:rPr lang="nb-NO" sz="2400" dirty="0"/>
              <a:t> fine-</a:t>
            </a:r>
            <a:r>
              <a:rPr lang="nb-NO" sz="2400" dirty="0" err="1"/>
              <a:t>grained</a:t>
            </a:r>
            <a:r>
              <a:rPr lang="nb-NO" sz="2400" dirty="0"/>
              <a:t> </a:t>
            </a:r>
            <a:r>
              <a:rPr lang="nb-NO" sz="2400" dirty="0" err="1"/>
              <a:t>complexity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75400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 </a:t>
            </a:r>
            <a:r>
              <a:rPr lang="nb-NO" dirty="0" err="1"/>
              <a:t>analysis</a:t>
            </a:r>
            <a:r>
              <a:rPr lang="nb-NO" dirty="0"/>
              <a:t>, case (b)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2719373"/>
                <a:ext cx="74606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T(m, k)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O(mk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nb-NO" sz="2800" dirty="0">
                    <a:solidFill>
                      <a:srgbClr val="C00000"/>
                    </a:solidFill>
                  </a:rPr>
                  <a:t>) + T(m/2, k) + O(k)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4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4</a:t>
                </a:r>
                <a:r>
                  <a:rPr lang="nb-NO" sz="2800" dirty="0">
                    <a:solidFill>
                      <a:srgbClr val="C00000"/>
                    </a:solidFill>
                  </a:rPr>
                  <a:t>(n + m)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719373"/>
                <a:ext cx="7460697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634" t="-10465" r="-735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68524" y="1946449"/>
            <a:ext cx="107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r>
              <a:rPr lang="nb-NO" sz="2400" baseline="30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1490290"/>
            <a:ext cx="1560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Solve</a:t>
            </a:r>
            <a:r>
              <a:rPr lang="nb-NO" sz="2400" dirty="0"/>
              <a:t> Main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2408063" y="2408114"/>
            <a:ext cx="0" cy="311259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</p:cNvCxnSpPr>
          <p:nvPr/>
        </p:nvCxnSpPr>
        <p:spPr>
          <a:xfrm>
            <a:off x="3767942" y="1951955"/>
            <a:ext cx="0" cy="767418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2080" y="4122657"/>
            <a:ext cx="232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>
                <a:solidFill>
                  <a:srgbClr val="C00000"/>
                </a:solidFill>
              </a:rPr>
              <a:t>|W| </a:t>
            </a:r>
            <a:r>
              <a:rPr lang="nb-NO" sz="2400" dirty="0" err="1"/>
              <a:t>iterations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endParaRPr lang="nb-NO" sz="2400" baseline="30000" dirty="0">
              <a:solidFill>
                <a:srgbClr val="C00000"/>
              </a:solidFill>
            </a:endParaRPr>
          </a:p>
          <a:p>
            <a:pPr algn="ctr"/>
            <a:r>
              <a:rPr lang="nb-NO" sz="2400" dirty="0"/>
              <a:t>DFVS-</a:t>
            </a:r>
            <a:r>
              <a:rPr lang="nb-NO" sz="2400" dirty="0" err="1"/>
              <a:t>Compress</a:t>
            </a:r>
            <a:endParaRPr lang="nb-NO" sz="2400" dirty="0"/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flipV="1">
            <a:off x="6452975" y="3314601"/>
            <a:ext cx="0" cy="808056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2886734" y="2191555"/>
            <a:ext cx="538278" cy="278437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2699792" y="4005064"/>
            <a:ext cx="97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77430" y="5023629"/>
                <a:ext cx="27767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O(4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5</a:t>
                </a:r>
                <a:r>
                  <a:rPr lang="nb-NO" sz="2800" dirty="0">
                    <a:solidFill>
                      <a:srgbClr val="C00000"/>
                    </a:solidFill>
                  </a:rPr>
                  <a:t>(n + m)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430" y="5023629"/>
                <a:ext cx="277672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516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37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/>
      <p:bldP spid="19" grpId="0" animBg="1"/>
      <p:bldP spid="20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nb-NO" sz="3600" dirty="0"/>
                  <a:t>c)</a:t>
                </a:r>
                <a:r>
                  <a:rPr lang="nb-NO" sz="3600" dirty="0">
                    <a:solidFill>
                      <a:srgbClr val="C00000"/>
                    </a:solidFill>
                  </a:rPr>
                  <a:t> G – W*</a:t>
                </a:r>
                <a:r>
                  <a:rPr lang="nb-NO" sz="3600" dirty="0"/>
                  <a:t> has DFVS </a:t>
                </a:r>
                <a:r>
                  <a:rPr lang="nb-NO" sz="3600" dirty="0" err="1"/>
                  <a:t>of</a:t>
                </a:r>
                <a:r>
                  <a:rPr lang="nb-NO" sz="3600" dirty="0"/>
                  <a:t> </a:t>
                </a:r>
                <a:r>
                  <a:rPr lang="nb-NO" sz="3600" dirty="0" err="1"/>
                  <a:t>size</a:t>
                </a:r>
                <a:r>
                  <a:rPr lang="nb-NO" sz="3600" dirty="0"/>
                  <a:t>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600" dirty="0">
                    <a:solidFill>
                      <a:srgbClr val="C00000"/>
                    </a:solidFill>
                  </a:rPr>
                  <a:t> k-1</a:t>
                </a:r>
                <a:endParaRPr lang="nb-NO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9386" y="1484784"/>
            <a:ext cx="27350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err="1"/>
              <a:t>Solve</a:t>
            </a:r>
            <a:r>
              <a:rPr lang="nb-NO" sz="2400" dirty="0"/>
              <a:t> DFVS </a:t>
            </a:r>
            <a:r>
              <a:rPr lang="nb-NO" sz="2400" dirty="0" err="1"/>
              <a:t>on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G-W</a:t>
            </a:r>
            <a:r>
              <a:rPr lang="nb-NO" sz="2400" baseline="30000" dirty="0">
                <a:solidFill>
                  <a:srgbClr val="C00000"/>
                </a:solidFill>
              </a:rPr>
              <a:t>* </a:t>
            </a:r>
          </a:p>
          <a:p>
            <a:pPr algn="ctr"/>
            <a:r>
              <a:rPr lang="nb-NO" sz="2400" dirty="0"/>
              <a:t>in time: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3255" y="2420888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T(m, k-1)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55902" y="3220145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</a:t>
            </a:r>
            <a:r>
              <a:rPr lang="nb-NO" sz="3200" baseline="-25000" dirty="0">
                <a:solidFill>
                  <a:srgbClr val="C00000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23651" y="2618170"/>
                <a:ext cx="25939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dirty="0">
                    <a:solidFill>
                      <a:srgbClr val="FF0000"/>
                    </a:solidFill>
                  </a:rPr>
                  <a:t>W = W</a:t>
                </a:r>
                <a:r>
                  <a:rPr lang="nb-NO" sz="3600" baseline="30000" dirty="0">
                    <a:solidFill>
                      <a:srgbClr val="FF0000"/>
                    </a:solidFill>
                  </a:rPr>
                  <a:t>*</a:t>
                </a:r>
                <a:r>
                  <a:rPr lang="nb-NO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3600" dirty="0">
                    <a:solidFill>
                      <a:srgbClr val="FF0000"/>
                    </a:solidFill>
                  </a:rPr>
                  <a:t> S</a:t>
                </a:r>
                <a:r>
                  <a:rPr lang="nb-NO" sz="3600" baseline="-25000" dirty="0">
                    <a:solidFill>
                      <a:srgbClr val="FF0000"/>
                    </a:solidFill>
                  </a:rPr>
                  <a:t>M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651" y="2618170"/>
                <a:ext cx="259398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7294" t="-14019" r="-2588" b="-3364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79712" y="5301208"/>
            <a:ext cx="5511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Do </a:t>
            </a:r>
            <a:r>
              <a:rPr lang="nb-NO" sz="2800" dirty="0">
                <a:solidFill>
                  <a:srgbClr val="C00000"/>
                </a:solidFill>
              </a:rPr>
              <a:t>|W|</a:t>
            </a:r>
            <a:r>
              <a:rPr lang="nb-NO" sz="2800" dirty="0"/>
              <a:t> </a:t>
            </a:r>
            <a:r>
              <a:rPr lang="nb-NO" sz="2800" dirty="0" err="1"/>
              <a:t>iterations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DFVS-</a:t>
            </a:r>
            <a:r>
              <a:rPr lang="nb-NO" sz="2800" dirty="0" err="1"/>
              <a:t>compress</a:t>
            </a:r>
            <a:endParaRPr lang="nb-NO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227425" y="3336508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</a:rPr>
              <a:t>|W| = O(k)</a:t>
            </a:r>
          </a:p>
        </p:txBody>
      </p:sp>
    </p:spTree>
    <p:extLst>
      <p:ext uri="{BB962C8B-B14F-4D97-AF65-F5344CB8AC3E}">
        <p14:creationId xmlns:p14="http://schemas.microsoft.com/office/powerpoint/2010/main" val="10590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5" grpId="0"/>
      <p:bldP spid="16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 </a:t>
            </a:r>
            <a:r>
              <a:rPr lang="nb-NO" dirty="0" err="1"/>
              <a:t>analysis</a:t>
            </a:r>
            <a:r>
              <a:rPr lang="nb-NO" dirty="0"/>
              <a:t>, case (c)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2761764"/>
                <a:ext cx="7431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T(m, k)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O(mk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nb-NO" sz="2800" dirty="0">
                    <a:solidFill>
                      <a:srgbClr val="C00000"/>
                    </a:solidFill>
                  </a:rPr>
                  <a:t>) + T(m, k-1) + O(k)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4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4</a:t>
                </a:r>
                <a:r>
                  <a:rPr lang="nb-NO" sz="2800" dirty="0">
                    <a:solidFill>
                      <a:srgbClr val="C00000"/>
                    </a:solidFill>
                  </a:rPr>
                  <a:t>(n + m)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1764"/>
                <a:ext cx="7431843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723" t="-10465" r="-656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084548" y="1988840"/>
            <a:ext cx="107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r>
              <a:rPr lang="nb-NO" sz="2400" baseline="30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9797" y="1532681"/>
            <a:ext cx="1560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Solve</a:t>
            </a:r>
            <a:r>
              <a:rPr lang="nb-NO" sz="2400" dirty="0"/>
              <a:t> Main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>
          <a:xfrm>
            <a:off x="2624087" y="2450505"/>
            <a:ext cx="0" cy="311259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</p:cNvCxnSpPr>
          <p:nvPr/>
        </p:nvCxnSpPr>
        <p:spPr>
          <a:xfrm>
            <a:off x="4079915" y="1994346"/>
            <a:ext cx="0" cy="767418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8104" y="4165048"/>
            <a:ext cx="232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>
                <a:solidFill>
                  <a:srgbClr val="C00000"/>
                </a:solidFill>
              </a:rPr>
              <a:t>|W| </a:t>
            </a:r>
            <a:r>
              <a:rPr lang="nb-NO" sz="2400" dirty="0" err="1"/>
              <a:t>iterations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endParaRPr lang="nb-NO" sz="2400" baseline="30000" dirty="0">
              <a:solidFill>
                <a:srgbClr val="C00000"/>
              </a:solidFill>
            </a:endParaRPr>
          </a:p>
          <a:p>
            <a:pPr algn="ctr"/>
            <a:r>
              <a:rPr lang="nb-NO" sz="2400" dirty="0"/>
              <a:t>DFVS-</a:t>
            </a:r>
            <a:r>
              <a:rPr lang="nb-NO" sz="2400" dirty="0" err="1"/>
              <a:t>Compress</a:t>
            </a:r>
            <a:endParaRPr lang="nb-NO" sz="2400" dirty="0"/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flipV="1">
            <a:off x="6668999" y="3356992"/>
            <a:ext cx="0" cy="808056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3102758" y="2233946"/>
            <a:ext cx="538278" cy="278437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2915816" y="4047455"/>
            <a:ext cx="97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Get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endParaRPr lang="nb-NO" sz="2400" baseline="30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93454" y="5066020"/>
                <a:ext cx="28857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O(4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k</a:t>
                </a:r>
                <a:r>
                  <a:rPr lang="nb-NO" sz="2800" dirty="0">
                    <a:solidFill>
                      <a:srgbClr val="C00000"/>
                    </a:solidFill>
                  </a:rPr>
                  <a:t>k!k</a:t>
                </a:r>
                <a:r>
                  <a:rPr lang="nb-NO" sz="2800" baseline="30000" dirty="0">
                    <a:solidFill>
                      <a:srgbClr val="C00000"/>
                    </a:solidFill>
                  </a:rPr>
                  <a:t>5</a:t>
                </a:r>
                <a:r>
                  <a:rPr lang="nb-NO" sz="2800" dirty="0">
                    <a:solidFill>
                      <a:srgbClr val="C00000"/>
                    </a:solidFill>
                  </a:rPr>
                  <a:t>(n + m))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454" y="5066020"/>
                <a:ext cx="288572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383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/>
      <p:bldP spid="19" grpId="0" animBg="1"/>
      <p:bldP spid="20" grpId="0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Proving</a:t>
            </a:r>
            <a:r>
              <a:rPr lang="nb-NO" dirty="0"/>
              <a:t> Main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537" y="1836113"/>
                <a:ext cx="85489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200" dirty="0"/>
                  <a:t>In </a:t>
                </a:r>
                <a:r>
                  <a:rPr lang="nb-NO" sz="3200" dirty="0">
                    <a:solidFill>
                      <a:srgbClr val="C00000"/>
                    </a:solidFill>
                  </a:rPr>
                  <a:t>O(k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nb-NO" sz="3200" dirty="0">
                    <a:solidFill>
                      <a:srgbClr val="C00000"/>
                    </a:solidFill>
                  </a:rPr>
                  <a:t>(</a:t>
                </a:r>
                <a:r>
                  <a:rPr lang="nb-NO" sz="3200" dirty="0" err="1">
                    <a:solidFill>
                      <a:srgbClr val="C00000"/>
                    </a:solidFill>
                  </a:rPr>
                  <a:t>n+m</a:t>
                </a:r>
                <a:r>
                  <a:rPr lang="nb-NO" sz="3200" dirty="0">
                    <a:solidFill>
                      <a:srgbClr val="C00000"/>
                    </a:solidFill>
                  </a:rPr>
                  <a:t>))</a:t>
                </a:r>
                <a:r>
                  <a:rPr lang="nb-NO" sz="3200" dirty="0"/>
                  <a:t> time output a </a:t>
                </a:r>
                <a:r>
                  <a:rPr lang="nb-NO" sz="3200" dirty="0" err="1"/>
                  <a:t>set</a:t>
                </a:r>
                <a:r>
                  <a:rPr lang="nb-NO" sz="3200" dirty="0"/>
                  <a:t> </a:t>
                </a:r>
                <a:r>
                  <a:rPr lang="nb-NO" sz="3200" dirty="0">
                    <a:solidFill>
                      <a:srgbClr val="C00000"/>
                    </a:solidFill>
                  </a:rPr>
                  <a:t>W</a:t>
                </a:r>
                <a:r>
                  <a:rPr lang="nb-NO" sz="3200" baseline="30000" dirty="0">
                    <a:solidFill>
                      <a:srgbClr val="C00000"/>
                    </a:solidFill>
                  </a:rPr>
                  <a:t>*</a:t>
                </a:r>
                <a:r>
                  <a:rPr lang="nb-NO" sz="3200" dirty="0"/>
                  <a:t> </a:t>
                </a:r>
                <a:r>
                  <a:rPr lang="nb-NO" sz="3200" dirty="0" err="1"/>
                  <a:t>of</a:t>
                </a:r>
                <a:r>
                  <a:rPr lang="nb-NO" sz="3200" dirty="0"/>
                  <a:t> </a:t>
                </a:r>
                <a:r>
                  <a:rPr lang="nb-NO" sz="3200" dirty="0" err="1"/>
                  <a:t>size</a:t>
                </a:r>
                <a:r>
                  <a:rPr lang="nb-NO" sz="3200" dirty="0"/>
                  <a:t>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>
                    <a:solidFill>
                      <a:srgbClr val="C00000"/>
                    </a:solidFill>
                  </a:rPr>
                  <a:t> 2k+2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37" y="1836113"/>
                <a:ext cx="8548943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782" t="-12500" r="-855" b="-343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0995" y="2420888"/>
            <a:ext cx="4901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>
                <a:solidFill>
                  <a:srgbClr val="0070C0"/>
                </a:solidFill>
              </a:rPr>
              <a:t>such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that</a:t>
            </a:r>
            <a:r>
              <a:rPr lang="nb-NO" sz="2000" dirty="0">
                <a:solidFill>
                  <a:srgbClr val="0070C0"/>
                </a:solidFill>
              </a:rPr>
              <a:t> at </a:t>
            </a:r>
            <a:r>
              <a:rPr lang="nb-NO" sz="2000" dirty="0" err="1">
                <a:solidFill>
                  <a:srgbClr val="0070C0"/>
                </a:solidFill>
              </a:rPr>
              <a:t>least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one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of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the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err="1">
                <a:solidFill>
                  <a:srgbClr val="0070C0"/>
                </a:solidFill>
              </a:rPr>
              <a:t>following</a:t>
            </a:r>
            <a:r>
              <a:rPr lang="nb-NO" sz="2000" dirty="0">
                <a:solidFill>
                  <a:srgbClr val="0070C0"/>
                </a:solidFill>
              </a:rPr>
              <a:t> is true: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927" y="3068960"/>
            <a:ext cx="694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a) </a:t>
            </a:r>
            <a:r>
              <a:rPr lang="nb-NO" sz="2400" dirty="0">
                <a:solidFill>
                  <a:srgbClr val="C00000"/>
                </a:solidFill>
              </a:rPr>
              <a:t>G – W*</a:t>
            </a:r>
            <a:r>
              <a:rPr lang="nb-NO" sz="2400" dirty="0"/>
              <a:t> has at </a:t>
            </a:r>
            <a:r>
              <a:rPr lang="nb-NO" sz="2400" dirty="0" err="1"/>
              <a:t>least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2</a:t>
            </a:r>
            <a:r>
              <a:rPr lang="nb-NO" sz="2400" dirty="0"/>
              <a:t> non-trivial </a:t>
            </a:r>
            <a:r>
              <a:rPr lang="nb-NO" sz="2400" dirty="0" err="1"/>
              <a:t>strong</a:t>
            </a:r>
            <a:r>
              <a:rPr lang="nb-NO" sz="2400" dirty="0"/>
              <a:t> </a:t>
            </a:r>
            <a:r>
              <a:rPr lang="nb-NO" sz="2400" dirty="0" err="1"/>
              <a:t>components</a:t>
            </a:r>
            <a:endParaRPr lang="nb-NO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9927" y="3750131"/>
            <a:ext cx="7214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b)</a:t>
            </a:r>
            <a:r>
              <a:rPr lang="nb-NO" sz="2400" dirty="0">
                <a:solidFill>
                  <a:srgbClr val="C00000"/>
                </a:solidFill>
              </a:rPr>
              <a:t> G – W*</a:t>
            </a:r>
            <a:r>
              <a:rPr lang="nb-NO" sz="2400" dirty="0"/>
              <a:t> has at most </a:t>
            </a:r>
            <a:r>
              <a:rPr lang="nb-NO" sz="2400" dirty="0">
                <a:solidFill>
                  <a:srgbClr val="C00000"/>
                </a:solidFill>
              </a:rPr>
              <a:t>m/2</a:t>
            </a:r>
            <a:r>
              <a:rPr lang="nb-NO" sz="2400" dirty="0"/>
              <a:t> </a:t>
            </a:r>
            <a:r>
              <a:rPr lang="nb-NO" sz="2400" dirty="0" err="1"/>
              <a:t>edges</a:t>
            </a:r>
            <a:r>
              <a:rPr lang="nb-NO" sz="2400" dirty="0"/>
              <a:t> in </a:t>
            </a:r>
            <a:r>
              <a:rPr lang="nb-NO" sz="2400" dirty="0" err="1"/>
              <a:t>its</a:t>
            </a:r>
            <a:r>
              <a:rPr lang="nb-NO" sz="2400" dirty="0"/>
              <a:t> </a:t>
            </a:r>
            <a:r>
              <a:rPr lang="nb-NO" sz="2400" dirty="0" err="1"/>
              <a:t>unique</a:t>
            </a:r>
            <a:r>
              <a:rPr lang="nb-NO" sz="2400" dirty="0"/>
              <a:t> non-trivial</a:t>
            </a:r>
          </a:p>
          <a:p>
            <a:r>
              <a:rPr lang="nb-NO" sz="2400" dirty="0"/>
              <a:t>     </a:t>
            </a:r>
            <a:r>
              <a:rPr lang="nb-NO" sz="2400" dirty="0" err="1"/>
              <a:t>strong</a:t>
            </a:r>
            <a:r>
              <a:rPr lang="nb-NO" sz="2400" dirty="0"/>
              <a:t> </a:t>
            </a:r>
            <a:r>
              <a:rPr lang="nb-NO" sz="2400" dirty="0" err="1"/>
              <a:t>component</a:t>
            </a:r>
            <a:r>
              <a:rPr lang="nb-NO" sz="24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797" y="4767535"/>
            <a:ext cx="5219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c)</a:t>
            </a:r>
            <a:r>
              <a:rPr lang="nb-NO" sz="2400" dirty="0">
                <a:solidFill>
                  <a:srgbClr val="C00000"/>
                </a:solidFill>
              </a:rPr>
              <a:t> G – W*</a:t>
            </a:r>
            <a:r>
              <a:rPr lang="nb-NO" sz="2400" dirty="0"/>
              <a:t> has a DFVS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size</a:t>
            </a:r>
            <a:r>
              <a:rPr lang="nb-NO" sz="2400" dirty="0"/>
              <a:t> at most </a:t>
            </a:r>
            <a:r>
              <a:rPr lang="nb-NO" sz="2400" dirty="0">
                <a:solidFill>
                  <a:srgbClr val="C00000"/>
                </a:solidFill>
              </a:rPr>
              <a:t>k-1</a:t>
            </a:r>
            <a:r>
              <a:rPr lang="nb-NO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7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755576" y="3082391"/>
            <a:ext cx="1699382" cy="1085147"/>
          </a:xfrm>
          <a:custGeom>
            <a:avLst/>
            <a:gdLst>
              <a:gd name="connsiteX0" fmla="*/ 286508 w 1699382"/>
              <a:gd name="connsiteY0" fmla="*/ 0 h 1085147"/>
              <a:gd name="connsiteX1" fmla="*/ 450410 w 1699382"/>
              <a:gd name="connsiteY1" fmla="*/ 276046 h 1085147"/>
              <a:gd name="connsiteX2" fmla="*/ 1836 w 1699382"/>
              <a:gd name="connsiteY2" fmla="*/ 646981 h 1085147"/>
              <a:gd name="connsiteX3" fmla="*/ 346893 w 1699382"/>
              <a:gd name="connsiteY3" fmla="*/ 1078302 h 1085147"/>
              <a:gd name="connsiteX4" fmla="*/ 1554591 w 1699382"/>
              <a:gd name="connsiteY4" fmla="*/ 854015 h 1085147"/>
              <a:gd name="connsiteX5" fmla="*/ 1632229 w 1699382"/>
              <a:gd name="connsiteY5" fmla="*/ 120770 h 108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9382" h="1085147">
                <a:moveTo>
                  <a:pt x="286508" y="0"/>
                </a:moveTo>
                <a:cubicBezTo>
                  <a:pt x="392181" y="84108"/>
                  <a:pt x="497855" y="168216"/>
                  <a:pt x="450410" y="276046"/>
                </a:cubicBezTo>
                <a:cubicBezTo>
                  <a:pt x="402965" y="383876"/>
                  <a:pt x="19089" y="513272"/>
                  <a:pt x="1836" y="646981"/>
                </a:cubicBezTo>
                <a:cubicBezTo>
                  <a:pt x="-15417" y="780690"/>
                  <a:pt x="88100" y="1043796"/>
                  <a:pt x="346893" y="1078302"/>
                </a:cubicBezTo>
                <a:cubicBezTo>
                  <a:pt x="605686" y="1112808"/>
                  <a:pt x="1340368" y="1013604"/>
                  <a:pt x="1554591" y="854015"/>
                </a:cubicBezTo>
                <a:cubicBezTo>
                  <a:pt x="1768814" y="694426"/>
                  <a:pt x="1700521" y="407598"/>
                  <a:pt x="1632229" y="120770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Starting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proof</a:t>
            </a:r>
            <a:endParaRPr lang="nb-NO" dirty="0"/>
          </a:p>
        </p:txBody>
      </p:sp>
      <p:grpSp>
        <p:nvGrpSpPr>
          <p:cNvPr id="9" name="Group 8"/>
          <p:cNvGrpSpPr/>
          <p:nvPr/>
        </p:nvGrpSpPr>
        <p:grpSpPr>
          <a:xfrm>
            <a:off x="789824" y="2659559"/>
            <a:ext cx="1800200" cy="504056"/>
            <a:chOff x="1619672" y="2492896"/>
            <a:chExt cx="1800200" cy="504056"/>
          </a:xfrm>
        </p:grpSpPr>
        <p:sp>
          <p:nvSpPr>
            <p:cNvPr id="4" name="Oval 3"/>
            <p:cNvSpPr/>
            <p:nvPr/>
          </p:nvSpPr>
          <p:spPr>
            <a:xfrm>
              <a:off x="1619672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u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915816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v</a:t>
              </a:r>
            </a:p>
          </p:txBody>
        </p:sp>
        <p:cxnSp>
          <p:nvCxnSpPr>
            <p:cNvPr id="7" name="Straight Arrow Connector 6"/>
            <p:cNvCxnSpPr>
              <a:stCxn id="4" idx="6"/>
              <a:endCxn id="5" idx="2"/>
            </p:cNvCxnSpPr>
            <p:nvPr/>
          </p:nvCxnSpPr>
          <p:spPr>
            <a:xfrm>
              <a:off x="2123728" y="2744924"/>
              <a:ext cx="792088" cy="0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>
            <a:off x="1907704" y="3624964"/>
            <a:ext cx="144016" cy="90680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3392" y="4459759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35896" y="1988840"/>
                <a:ext cx="45778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dirty="0"/>
                  <a:t>Assume </a:t>
                </a:r>
                <a:r>
                  <a:rPr lang="nb-NO" sz="2400" dirty="0" err="1"/>
                  <a:t>exists</a:t>
                </a:r>
                <a:r>
                  <a:rPr lang="nb-NO" sz="2400" dirty="0"/>
                  <a:t> </a:t>
                </a:r>
                <a:r>
                  <a:rPr lang="nb-NO" sz="2400" dirty="0" err="1"/>
                  <a:t>solution</a:t>
                </a:r>
                <a:r>
                  <a:rPr lang="nb-NO" sz="2400" dirty="0"/>
                  <a:t> </a:t>
                </a:r>
                <a:r>
                  <a:rPr lang="nb-NO" sz="2400" dirty="0">
                    <a:solidFill>
                      <a:srgbClr val="C00000"/>
                    </a:solidFill>
                  </a:rPr>
                  <a:t>S</a:t>
                </a:r>
                <a:r>
                  <a:rPr lang="nb-NO" sz="2400" dirty="0"/>
                  <a:t> </a:t>
                </a:r>
                <a:r>
                  <a:rPr lang="nb-NO" sz="2400" dirty="0" err="1"/>
                  <a:t>of</a:t>
                </a:r>
                <a:r>
                  <a:rPr lang="nb-NO" sz="2400" dirty="0"/>
                  <a:t> </a:t>
                </a:r>
                <a:r>
                  <a:rPr lang="nb-NO" sz="2400" dirty="0" err="1"/>
                  <a:t>size</a:t>
                </a:r>
                <a:r>
                  <a:rPr lang="nb-NO" sz="2400" dirty="0"/>
                  <a:t>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400" dirty="0">
                    <a:solidFill>
                      <a:srgbClr val="C00000"/>
                    </a:solidFill>
                  </a:rPr>
                  <a:t> k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988840"/>
                <a:ext cx="457785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997" t="-10526" r="-1332" b="-2894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39552" y="1959223"/>
            <a:ext cx="2402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Put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{u, w}</a:t>
            </a:r>
            <a:r>
              <a:rPr lang="nb-NO" sz="2400" dirty="0"/>
              <a:t> </a:t>
            </a:r>
            <a:r>
              <a:rPr lang="nb-NO" sz="2400" dirty="0" err="1"/>
              <a:t>into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W</a:t>
            </a:r>
            <a:r>
              <a:rPr lang="nb-NO" sz="2400" baseline="30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3888" y="2708920"/>
            <a:ext cx="4561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Either</a:t>
            </a:r>
            <a:r>
              <a:rPr lang="nb-NO" sz="2800" dirty="0"/>
              <a:t>: </a:t>
            </a:r>
            <a:r>
              <a:rPr lang="nb-NO" sz="2800" dirty="0">
                <a:solidFill>
                  <a:srgbClr val="C00000"/>
                </a:solidFill>
              </a:rPr>
              <a:t>S</a:t>
            </a:r>
            <a:r>
              <a:rPr lang="nb-NO" sz="2800" dirty="0"/>
              <a:t> </a:t>
            </a:r>
            <a:r>
              <a:rPr lang="nb-NO" sz="2800" dirty="0" err="1"/>
              <a:t>contains</a:t>
            </a:r>
            <a:r>
              <a:rPr lang="nb-NO" sz="2800" dirty="0"/>
              <a:t> </a:t>
            </a:r>
            <a:r>
              <a:rPr lang="nb-NO" sz="2800" dirty="0" err="1"/>
              <a:t>one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{</a:t>
            </a:r>
            <a:r>
              <a:rPr lang="nb-NO" sz="2800" dirty="0" err="1">
                <a:solidFill>
                  <a:srgbClr val="C00000"/>
                </a:solidFill>
              </a:rPr>
              <a:t>u,w</a:t>
            </a:r>
            <a:r>
              <a:rPr lang="nb-NO" sz="2800" dirty="0">
                <a:solidFill>
                  <a:srgbClr val="C00000"/>
                </a:solidFill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5976" y="3284984"/>
            <a:ext cx="17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ym typeface="Wingdings" panose="05000000000000000000" pitchFamily="2" charset="2"/>
              </a:rPr>
              <a:t> Case </a:t>
            </a:r>
            <a:r>
              <a:rPr lang="nb-NO" sz="2800" dirty="0">
                <a:solidFill>
                  <a:srgbClr val="C00000"/>
                </a:solidFill>
                <a:sym typeface="Wingdings" panose="05000000000000000000" pitchFamily="2" charset="2"/>
              </a:rPr>
              <a:t>(c)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9861" y="4221088"/>
            <a:ext cx="4664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Or: </a:t>
            </a:r>
            <a:r>
              <a:rPr lang="nb-NO" sz="3600" dirty="0">
                <a:solidFill>
                  <a:srgbClr val="C00000"/>
                </a:solidFill>
              </a:rPr>
              <a:t>S</a:t>
            </a:r>
            <a:r>
              <a:rPr lang="nb-NO" sz="3600" dirty="0"/>
              <a:t> separates </a:t>
            </a:r>
            <a:r>
              <a:rPr lang="nb-NO" sz="3600" dirty="0">
                <a:solidFill>
                  <a:srgbClr val="C00000"/>
                </a:solidFill>
              </a:rPr>
              <a:t>v</a:t>
            </a:r>
            <a:r>
              <a:rPr lang="nb-NO" sz="3600" dirty="0"/>
              <a:t> from </a:t>
            </a:r>
            <a:r>
              <a:rPr lang="nb-NO" sz="3600" dirty="0">
                <a:solidFill>
                  <a:srgbClr val="C00000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6248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nb-NO" dirty="0"/>
              <a:t>Separator </a:t>
            </a:r>
            <a:r>
              <a:rPr lang="nb-NO" dirty="0" err="1"/>
              <a:t>Sequence</a:t>
            </a:r>
            <a:endParaRPr lang="nb-NO" dirty="0"/>
          </a:p>
        </p:txBody>
      </p:sp>
      <p:sp>
        <p:nvSpPr>
          <p:cNvPr id="4" name="Rounded Rectangle 3"/>
          <p:cNvSpPr/>
          <p:nvPr/>
        </p:nvSpPr>
        <p:spPr>
          <a:xfrm>
            <a:off x="1979712" y="1844824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4"/>
          <p:cNvSpPr/>
          <p:nvPr/>
        </p:nvSpPr>
        <p:spPr>
          <a:xfrm>
            <a:off x="2915816" y="1844824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3851920" y="1844824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6"/>
          <p:cNvSpPr/>
          <p:nvPr/>
        </p:nvSpPr>
        <p:spPr>
          <a:xfrm>
            <a:off x="4788024" y="1844824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7"/>
          <p:cNvSpPr/>
          <p:nvPr/>
        </p:nvSpPr>
        <p:spPr>
          <a:xfrm>
            <a:off x="6444208" y="1844824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755576" y="249289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</a:t>
            </a:r>
          </a:p>
        </p:txBody>
      </p:sp>
      <p:sp>
        <p:nvSpPr>
          <p:cNvPr id="11" name="Freeform 10"/>
          <p:cNvSpPr/>
          <p:nvPr/>
        </p:nvSpPr>
        <p:spPr>
          <a:xfrm>
            <a:off x="1119995" y="1645254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Oval 11"/>
          <p:cNvSpPr/>
          <p:nvPr/>
        </p:nvSpPr>
        <p:spPr>
          <a:xfrm>
            <a:off x="7596336" y="249289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</a:t>
            </a:r>
          </a:p>
        </p:txBody>
      </p:sp>
      <p:sp>
        <p:nvSpPr>
          <p:cNvPr id="14" name="Freeform 13"/>
          <p:cNvSpPr/>
          <p:nvPr/>
        </p:nvSpPr>
        <p:spPr>
          <a:xfrm>
            <a:off x="2323111" y="1732691"/>
            <a:ext cx="590163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reeform 14"/>
          <p:cNvSpPr/>
          <p:nvPr/>
        </p:nvSpPr>
        <p:spPr>
          <a:xfrm>
            <a:off x="4197861" y="1682982"/>
            <a:ext cx="590163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Freeform 15"/>
          <p:cNvSpPr/>
          <p:nvPr/>
        </p:nvSpPr>
        <p:spPr>
          <a:xfrm rot="10800000">
            <a:off x="3275857" y="1700808"/>
            <a:ext cx="590163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Freeform 17"/>
          <p:cNvSpPr/>
          <p:nvPr/>
        </p:nvSpPr>
        <p:spPr>
          <a:xfrm rot="10800000">
            <a:off x="6948263" y="1682982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xtBox 18"/>
          <p:cNvSpPr txBox="1"/>
          <p:nvPr/>
        </p:nvSpPr>
        <p:spPr>
          <a:xfrm>
            <a:off x="5436096" y="3068960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36950" y="1052736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Z</a:t>
            </a:r>
            <a:r>
              <a:rPr lang="nb-NO" sz="2800" baseline="-250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43808" y="1052736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Z</a:t>
            </a:r>
            <a:r>
              <a:rPr lang="nb-NO" sz="2800" baseline="-25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79912" y="1052736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Z</a:t>
            </a:r>
            <a:r>
              <a:rPr lang="nb-NO" sz="2800" baseline="-25000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2200" y="1052736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Z</a:t>
            </a:r>
            <a:r>
              <a:rPr lang="nb-NO" sz="2800" baseline="-25000" dirty="0" err="1"/>
              <a:t>t</a:t>
            </a:r>
            <a:endParaRPr lang="nb-NO" sz="2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3475" y="4129916"/>
                <a:ext cx="61802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Z</a:t>
                </a:r>
                <a:r>
                  <a:rPr lang="nb-NO" sz="2800" baseline="-25000" dirty="0" err="1">
                    <a:solidFill>
                      <a:schemeClr val="accent2">
                        <a:lumMod val="75000"/>
                      </a:schemeClr>
                    </a:solidFill>
                  </a:rPr>
                  <a:t>i</a:t>
                </a:r>
                <a:r>
                  <a:rPr lang="nb-NO" sz="2800" dirty="0" err="1"/>
                  <a:t>’s</a:t>
                </a:r>
                <a:r>
                  <a:rPr lang="nb-NO" sz="2800" dirty="0"/>
                  <a:t> </a:t>
                </a:r>
                <a:r>
                  <a:rPr lang="nb-NO" sz="2800" dirty="0" err="1"/>
                  <a:t>are</a:t>
                </a:r>
                <a:r>
                  <a:rPr lang="nb-NO" sz="2800" dirty="0"/>
                  <a:t> minimal 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u-v</a:t>
                </a:r>
                <a:r>
                  <a:rPr lang="nb-NO" sz="2800" dirty="0"/>
                  <a:t> separators </a:t>
                </a:r>
                <a:r>
                  <a:rPr lang="nb-NO" sz="2800" dirty="0" err="1"/>
                  <a:t>of</a:t>
                </a:r>
                <a:r>
                  <a:rPr lang="nb-NO" sz="2800" dirty="0"/>
                  <a:t> </a:t>
                </a:r>
                <a:r>
                  <a:rPr lang="nb-NO" sz="2800" dirty="0" err="1"/>
                  <a:t>size</a:t>
                </a:r>
                <a:r>
                  <a:rPr lang="nb-NO" sz="2800" dirty="0"/>
                  <a:t>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k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75" y="4129916"/>
                <a:ext cx="6180218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071" t="-10465" r="-986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31005" y="4725144"/>
            <a:ext cx="365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>
                <a:solidFill>
                  <a:srgbClr val="C00000"/>
                </a:solidFill>
              </a:rPr>
              <a:t>Z</a:t>
            </a:r>
            <a:r>
              <a:rPr lang="nb-NO" sz="2800" baseline="-25000" dirty="0" err="1">
                <a:solidFill>
                  <a:srgbClr val="C00000"/>
                </a:solidFill>
              </a:rPr>
              <a:t>i</a:t>
            </a:r>
            <a:r>
              <a:rPr lang="nb-NO" sz="2800" dirty="0" err="1"/>
              <a:t>’s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/>
              <a:t>Pairwise</a:t>
            </a:r>
            <a:r>
              <a:rPr lang="nb-NO" sz="2800" dirty="0"/>
              <a:t> </a:t>
            </a:r>
            <a:r>
              <a:rPr lang="nb-NO" sz="2800" dirty="0" err="1"/>
              <a:t>disjoint</a:t>
            </a:r>
            <a:endParaRPr lang="nb-NO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9777" y="5272752"/>
                <a:ext cx="30267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R(u, </a:t>
                </a:r>
                <a:r>
                  <a:rPr lang="nb-NO" sz="2800" dirty="0" err="1">
                    <a:solidFill>
                      <a:schemeClr val="accent2">
                        <a:lumMod val="75000"/>
                      </a:schemeClr>
                    </a:solidFill>
                  </a:rPr>
                  <a:t>Z</a:t>
                </a:r>
                <a:r>
                  <a:rPr lang="nb-NO" sz="2800" baseline="-25000" dirty="0" err="1">
                    <a:solidFill>
                      <a:schemeClr val="accent2">
                        <a:lumMod val="75000"/>
                      </a:schemeClr>
                    </a:solidFill>
                  </a:rPr>
                  <a:t>i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⊆</m:t>
                    </m:r>
                  </m:oMath>
                </a14:m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R(u, Z</a:t>
                </a:r>
                <a:r>
                  <a:rPr lang="nb-NO" sz="28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i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+1)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777" y="5272752"/>
                <a:ext cx="3026791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234" t="-10465" r="-1210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972973" y="5282044"/>
            <a:ext cx="1390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(</a:t>
            </a:r>
            <a:r>
              <a:rPr lang="nb-NO" sz="2800" dirty="0" err="1"/>
              <a:t>nested</a:t>
            </a:r>
            <a:r>
              <a:rPr lang="nb-NO" sz="28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31005" y="5858108"/>
                <a:ext cx="7961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/>
                  <a:t>No </a:t>
                </a:r>
                <a:r>
                  <a:rPr lang="nb-NO" sz="2800" dirty="0" err="1">
                    <a:solidFill>
                      <a:schemeClr val="accent2">
                        <a:lumMod val="75000"/>
                      </a:schemeClr>
                    </a:solidFill>
                  </a:rPr>
                  <a:t>Z</a:t>
                </a:r>
                <a:r>
                  <a:rPr lang="nb-NO" sz="2800" baseline="-25000" dirty="0" err="1">
                    <a:solidFill>
                      <a:schemeClr val="accent2">
                        <a:lumMod val="75000"/>
                      </a:schemeClr>
                    </a:solidFill>
                  </a:rPr>
                  <a:t>i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– Z</a:t>
                </a:r>
                <a:r>
                  <a:rPr lang="nb-NO" sz="28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i+1 </a:t>
                </a:r>
                <a:r>
                  <a:rPr lang="nb-NO" sz="2800" dirty="0"/>
                  <a:t>separator </a:t>
                </a:r>
                <a:r>
                  <a:rPr lang="nb-NO" sz="2800" dirty="0" err="1"/>
                  <a:t>of</a:t>
                </a:r>
                <a:r>
                  <a:rPr lang="nb-NO" sz="2800" dirty="0"/>
                  <a:t> </a:t>
                </a:r>
                <a:r>
                  <a:rPr lang="nb-NO" sz="2800" dirty="0" err="1"/>
                  <a:t>size</a:t>
                </a:r>
                <a:r>
                  <a:rPr lang="nb-NO" sz="2800" dirty="0"/>
                  <a:t>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k</a:t>
                </a:r>
                <a:r>
                  <a:rPr lang="nb-NO" sz="2800" dirty="0"/>
                  <a:t> </a:t>
                </a:r>
                <a:r>
                  <a:rPr lang="nb-NO" sz="2800" dirty="0" err="1"/>
                  <a:t>disjoint</a:t>
                </a:r>
                <a:r>
                  <a:rPr lang="nb-NO" sz="2800" dirty="0"/>
                  <a:t> from 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Z</a:t>
                </a:r>
                <a:r>
                  <a:rPr lang="nb-NO" sz="2800" baseline="-25000" dirty="0" err="1">
                    <a:solidFill>
                      <a:schemeClr val="accent2">
                        <a:lumMod val="75000"/>
                      </a:schemeClr>
                    </a:solidFill>
                  </a:rPr>
                  <a:t>i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Z</a:t>
                </a:r>
                <a:r>
                  <a:rPr lang="nb-NO" sz="28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i+1</a:t>
                </a:r>
                <a:r>
                  <a:rPr lang="nb-NO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05" y="5858108"/>
                <a:ext cx="796147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608" t="-10465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00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Separator </a:t>
            </a:r>
            <a:r>
              <a:rPr lang="nb-NO" dirty="0" err="1"/>
              <a:t>Sequence</a:t>
            </a:r>
            <a:r>
              <a:rPr lang="nb-NO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79712" y="254845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4"/>
          <p:cNvSpPr/>
          <p:nvPr/>
        </p:nvSpPr>
        <p:spPr>
          <a:xfrm>
            <a:off x="3419872" y="254845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4932177" y="2548450"/>
            <a:ext cx="442877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7"/>
          <p:cNvSpPr/>
          <p:nvPr/>
        </p:nvSpPr>
        <p:spPr>
          <a:xfrm>
            <a:off x="6444208" y="254845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755576" y="319652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</a:t>
            </a:r>
          </a:p>
        </p:txBody>
      </p:sp>
      <p:sp>
        <p:nvSpPr>
          <p:cNvPr id="10" name="Freeform 9"/>
          <p:cNvSpPr/>
          <p:nvPr/>
        </p:nvSpPr>
        <p:spPr>
          <a:xfrm>
            <a:off x="1119995" y="2348880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7596336" y="319652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</a:t>
            </a:r>
          </a:p>
        </p:txBody>
      </p:sp>
      <p:sp>
        <p:nvSpPr>
          <p:cNvPr id="14" name="Freeform 13"/>
          <p:cNvSpPr/>
          <p:nvPr/>
        </p:nvSpPr>
        <p:spPr>
          <a:xfrm rot="10800000">
            <a:off x="3779912" y="2404433"/>
            <a:ext cx="1224135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reeform 14"/>
          <p:cNvSpPr/>
          <p:nvPr/>
        </p:nvSpPr>
        <p:spPr>
          <a:xfrm rot="10800000">
            <a:off x="6948263" y="2386608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xtBox 15"/>
          <p:cNvSpPr txBox="1"/>
          <p:nvPr/>
        </p:nvSpPr>
        <p:spPr>
          <a:xfrm>
            <a:off x="5436096" y="377258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318374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6548" y="3226012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i</a:t>
            </a:r>
            <a:endParaRPr lang="nb-NO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96172" y="3215686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i+1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1648" y="3248495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t</a:t>
            </a:r>
            <a:endParaRPr lang="nb-NO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377258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2" name="Right Brace 21"/>
          <p:cNvSpPr/>
          <p:nvPr/>
        </p:nvSpPr>
        <p:spPr>
          <a:xfrm rot="16200000">
            <a:off x="2645159" y="205875"/>
            <a:ext cx="360040" cy="40699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ight Brace 22"/>
          <p:cNvSpPr/>
          <p:nvPr/>
        </p:nvSpPr>
        <p:spPr>
          <a:xfrm rot="16200000">
            <a:off x="6533520" y="92602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23728" y="154750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547500"/>
                <a:ext cx="141705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2575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07273" y="154750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273" y="1547500"/>
                <a:ext cx="141705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586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1119995" y="414908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76145" y="3451647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81160" y="314096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07904" y="3944810"/>
            <a:ext cx="1258088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36096" y="414908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6136" y="3451647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39752" y="5445224"/>
                <a:ext cx="4152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dirty="0">
                    <a:solidFill>
                      <a:srgbClr val="C00000"/>
                    </a:solidFill>
                  </a:rPr>
                  <a:t>W* = {</a:t>
                </a:r>
                <a:r>
                  <a:rPr lang="nb-NO" sz="3600" dirty="0" err="1">
                    <a:solidFill>
                      <a:srgbClr val="C00000"/>
                    </a:solidFill>
                  </a:rPr>
                  <a:t>u,v</a:t>
                </a:r>
                <a:r>
                  <a:rPr lang="nb-NO" sz="3600" dirty="0">
                    <a:solidFill>
                      <a:srgbClr val="C00000"/>
                    </a:solidFill>
                  </a:rPr>
                  <a:t>}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3600" dirty="0">
                    <a:solidFill>
                      <a:srgbClr val="C00000"/>
                    </a:solidFill>
                  </a:rPr>
                  <a:t> </a:t>
                </a:r>
                <a:r>
                  <a:rPr lang="nb-NO" sz="3600" dirty="0" err="1">
                    <a:solidFill>
                      <a:srgbClr val="C00000"/>
                    </a:solidFill>
                  </a:rPr>
                  <a:t>Z</a:t>
                </a:r>
                <a:r>
                  <a:rPr lang="nb-NO" sz="3600" baseline="-25000" dirty="0" err="1">
                    <a:solidFill>
                      <a:srgbClr val="C00000"/>
                    </a:solidFill>
                  </a:rPr>
                  <a:t>i</a:t>
                </a:r>
                <a:r>
                  <a:rPr lang="nb-NO" sz="36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6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3600" dirty="0">
                    <a:solidFill>
                      <a:srgbClr val="C00000"/>
                    </a:solidFill>
                  </a:rPr>
                  <a:t> Z</a:t>
                </a:r>
                <a:r>
                  <a:rPr lang="nb-NO" sz="3600" baseline="-25000" dirty="0">
                    <a:solidFill>
                      <a:srgbClr val="C00000"/>
                    </a:solidFill>
                  </a:rPr>
                  <a:t>i+1</a:t>
                </a:r>
                <a:r>
                  <a:rPr lang="nb-NO" sz="360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445224"/>
                <a:ext cx="4152099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4552" t="-14151" b="-3490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ight Brace 35"/>
          <p:cNvSpPr/>
          <p:nvPr/>
        </p:nvSpPr>
        <p:spPr>
          <a:xfrm rot="5400000">
            <a:off x="1890399" y="344306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03648" y="5013176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013176"/>
                <a:ext cx="141705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95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22" grpId="0" animBg="1"/>
      <p:bldP spid="23" grpId="0" animBg="1"/>
      <p:bldP spid="24" grpId="0"/>
      <p:bldP spid="25" grpId="0"/>
      <p:bldP spid="28" grpId="0"/>
      <p:bldP spid="30" grpId="0"/>
      <p:bldP spid="34" grpId="0"/>
      <p:bldP spid="35" grpId="0"/>
      <p:bldP spid="36" grpId="0" animBg="1"/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4"/>
          <p:cNvSpPr/>
          <p:nvPr/>
        </p:nvSpPr>
        <p:spPr>
          <a:xfrm>
            <a:off x="3419872" y="1189590"/>
            <a:ext cx="360040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4932177" y="1189590"/>
            <a:ext cx="442877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7"/>
          <p:cNvSpPr/>
          <p:nvPr/>
        </p:nvSpPr>
        <p:spPr>
          <a:xfrm>
            <a:off x="6444208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75557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</a:t>
            </a:r>
          </a:p>
        </p:txBody>
      </p:sp>
      <p:sp>
        <p:nvSpPr>
          <p:cNvPr id="10" name="Freeform 9"/>
          <p:cNvSpPr/>
          <p:nvPr/>
        </p:nvSpPr>
        <p:spPr>
          <a:xfrm>
            <a:off x="1119995" y="990020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759633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</a:t>
            </a:r>
          </a:p>
        </p:txBody>
      </p:sp>
      <p:sp>
        <p:nvSpPr>
          <p:cNvPr id="14" name="Freeform 13"/>
          <p:cNvSpPr/>
          <p:nvPr/>
        </p:nvSpPr>
        <p:spPr>
          <a:xfrm rot="10800000">
            <a:off x="3779912" y="1045573"/>
            <a:ext cx="1224135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reeform 14"/>
          <p:cNvSpPr/>
          <p:nvPr/>
        </p:nvSpPr>
        <p:spPr>
          <a:xfrm rot="10800000">
            <a:off x="6948263" y="1027748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xtBox 15"/>
          <p:cNvSpPr txBox="1"/>
          <p:nvPr/>
        </p:nvSpPr>
        <p:spPr>
          <a:xfrm>
            <a:off x="543609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182488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6548" y="1867152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i</a:t>
            </a:r>
            <a:endParaRPr lang="nb-NO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96172" y="1856826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i+1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1648" y="1889635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t</a:t>
            </a:r>
            <a:endParaRPr lang="nb-NO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2" name="Right Brace 21"/>
          <p:cNvSpPr/>
          <p:nvPr/>
        </p:nvSpPr>
        <p:spPr>
          <a:xfrm rot="16200000">
            <a:off x="2645159" y="-1152985"/>
            <a:ext cx="360040" cy="40699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ight Brace 22"/>
          <p:cNvSpPr/>
          <p:nvPr/>
        </p:nvSpPr>
        <p:spPr>
          <a:xfrm rot="16200000">
            <a:off x="6533520" y="-43283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58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1119995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76145" y="2092787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81160" y="178210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07904" y="2585950"/>
            <a:ext cx="1258088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36096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6136" y="2092787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7855" y="3356992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chemeClr val="accent6">
                    <a:lumMod val="75000"/>
                  </a:schemeClr>
                </a:solidFill>
              </a:rPr>
              <a:t>W*</a:t>
            </a:r>
          </a:p>
        </p:txBody>
      </p:sp>
      <p:sp>
        <p:nvSpPr>
          <p:cNvPr id="36" name="Right Brace 35"/>
          <p:cNvSpPr/>
          <p:nvPr/>
        </p:nvSpPr>
        <p:spPr>
          <a:xfrm rot="5400000">
            <a:off x="1890399" y="208420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90247" y="4365104"/>
            <a:ext cx="4889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If </a:t>
            </a:r>
            <a:r>
              <a:rPr lang="nb-NO" sz="2400" dirty="0">
                <a:solidFill>
                  <a:srgbClr val="C00000"/>
                </a:solidFill>
              </a:rPr>
              <a:t>W* </a:t>
            </a:r>
            <a:r>
              <a:rPr lang="nb-NO" sz="2400" dirty="0" err="1"/>
              <a:t>intersects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S</a:t>
            </a:r>
            <a:r>
              <a:rPr lang="nb-NO" sz="2400" dirty="0"/>
              <a:t> </a:t>
            </a:r>
            <a:r>
              <a:rPr lang="nb-NO" sz="2400" dirty="0" err="1"/>
              <a:t>then</a:t>
            </a:r>
            <a:r>
              <a:rPr lang="nb-NO" sz="2400" dirty="0"/>
              <a:t> done (case (c))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29822" y="5157192"/>
            <a:ext cx="4886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>
                <a:solidFill>
                  <a:srgbClr val="002060"/>
                </a:solidFill>
              </a:rPr>
              <a:t>Observation</a:t>
            </a:r>
            <a:r>
              <a:rPr lang="nb-NO" sz="2400" b="1" dirty="0">
                <a:solidFill>
                  <a:srgbClr val="002060"/>
                </a:solidFill>
              </a:rPr>
              <a:t>: </a:t>
            </a:r>
            <a:r>
              <a:rPr lang="nb-NO" sz="2400" dirty="0" err="1"/>
              <a:t>Strong</a:t>
            </a:r>
            <a:r>
              <a:rPr lang="nb-NO" sz="2400" dirty="0"/>
              <a:t> </a:t>
            </a:r>
            <a:r>
              <a:rPr lang="nb-NO" sz="2400" dirty="0" err="1"/>
              <a:t>components</a:t>
            </a:r>
            <a:r>
              <a:rPr lang="nb-NO" sz="2400" dirty="0"/>
              <a:t> </a:t>
            </a:r>
            <a:br>
              <a:rPr lang="nb-NO" sz="2400" dirty="0"/>
            </a:b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G – W* </a:t>
            </a:r>
            <a:r>
              <a:rPr lang="nb-NO" sz="2400" dirty="0"/>
              <a:t>live </a:t>
            </a:r>
            <a:r>
              <a:rPr lang="nb-NO" sz="2400" dirty="0" err="1"/>
              <a:t>entirely</a:t>
            </a:r>
            <a:r>
              <a:rPr lang="nb-NO" sz="2400" dirty="0"/>
              <a:t> </a:t>
            </a:r>
            <a:r>
              <a:rPr lang="nb-NO" sz="2400" dirty="0" err="1"/>
              <a:t>inside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A</a:t>
            </a:r>
            <a:r>
              <a:rPr lang="nb-NO" sz="2400" dirty="0"/>
              <a:t>, </a:t>
            </a:r>
            <a:r>
              <a:rPr lang="nb-NO" sz="2400" dirty="0">
                <a:solidFill>
                  <a:srgbClr val="C00000"/>
                </a:solidFill>
              </a:rPr>
              <a:t>B</a:t>
            </a:r>
            <a:r>
              <a:rPr lang="nb-NO" sz="2400" dirty="0"/>
              <a:t> or </a:t>
            </a:r>
            <a:r>
              <a:rPr lang="nb-NO" sz="2400" dirty="0">
                <a:solidFill>
                  <a:srgbClr val="C00000"/>
                </a:solidFill>
              </a:rPr>
              <a:t>C</a:t>
            </a:r>
            <a:endParaRPr lang="nb-NO" sz="2400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7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4"/>
          <p:cNvSpPr/>
          <p:nvPr/>
        </p:nvSpPr>
        <p:spPr>
          <a:xfrm>
            <a:off x="3419872" y="1189590"/>
            <a:ext cx="360040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4932177" y="1189590"/>
            <a:ext cx="442877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7"/>
          <p:cNvSpPr/>
          <p:nvPr/>
        </p:nvSpPr>
        <p:spPr>
          <a:xfrm>
            <a:off x="6444208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75557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</a:t>
            </a:r>
          </a:p>
        </p:txBody>
      </p:sp>
      <p:sp>
        <p:nvSpPr>
          <p:cNvPr id="10" name="Freeform 9"/>
          <p:cNvSpPr/>
          <p:nvPr/>
        </p:nvSpPr>
        <p:spPr>
          <a:xfrm>
            <a:off x="1119995" y="990020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759633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</a:t>
            </a:r>
          </a:p>
        </p:txBody>
      </p:sp>
      <p:sp>
        <p:nvSpPr>
          <p:cNvPr id="14" name="Freeform 13"/>
          <p:cNvSpPr/>
          <p:nvPr/>
        </p:nvSpPr>
        <p:spPr>
          <a:xfrm rot="10800000">
            <a:off x="3779912" y="1045573"/>
            <a:ext cx="1224135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reeform 14"/>
          <p:cNvSpPr/>
          <p:nvPr/>
        </p:nvSpPr>
        <p:spPr>
          <a:xfrm rot="10800000">
            <a:off x="6948263" y="1027748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xtBox 15"/>
          <p:cNvSpPr txBox="1"/>
          <p:nvPr/>
        </p:nvSpPr>
        <p:spPr>
          <a:xfrm>
            <a:off x="543609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182488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6548" y="1867152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i</a:t>
            </a:r>
            <a:endParaRPr lang="nb-NO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96172" y="1856826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i+1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1648" y="1889635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t</a:t>
            </a:r>
            <a:endParaRPr lang="nb-NO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2" name="Right Brace 21"/>
          <p:cNvSpPr/>
          <p:nvPr/>
        </p:nvSpPr>
        <p:spPr>
          <a:xfrm rot="16200000">
            <a:off x="2645159" y="-1152985"/>
            <a:ext cx="360040" cy="40699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ight Brace 22"/>
          <p:cNvSpPr/>
          <p:nvPr/>
        </p:nvSpPr>
        <p:spPr>
          <a:xfrm rot="16200000">
            <a:off x="6533520" y="-43283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58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1119995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76145" y="2092787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81160" y="178210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07904" y="2585950"/>
            <a:ext cx="1258088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36096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6136" y="2092787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7855" y="3356992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chemeClr val="accent6">
                    <a:lumMod val="75000"/>
                  </a:schemeClr>
                </a:solidFill>
              </a:rPr>
              <a:t>W*</a:t>
            </a:r>
          </a:p>
        </p:txBody>
      </p:sp>
      <p:sp>
        <p:nvSpPr>
          <p:cNvPr id="36" name="Right Brace 35"/>
          <p:cNvSpPr/>
          <p:nvPr/>
        </p:nvSpPr>
        <p:spPr>
          <a:xfrm rot="5400000">
            <a:off x="1890399" y="208420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4725144"/>
                <a:ext cx="20249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/>
                  <a:t>Case i) </a:t>
                </a:r>
                <a:r>
                  <a:rPr lang="nb-NO" sz="2800" dirty="0">
                    <a:solidFill>
                      <a:srgbClr val="C00000"/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A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725144"/>
                <a:ext cx="2024913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6024" t="-10465" r="-5422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514020" y="1338205"/>
            <a:ext cx="1721516" cy="1075521"/>
            <a:chOff x="1514020" y="1338205"/>
            <a:chExt cx="1721516" cy="1075521"/>
          </a:xfrm>
        </p:grpSpPr>
        <p:sp>
          <p:nvSpPr>
            <p:cNvPr id="3" name="Freeform 2"/>
            <p:cNvSpPr/>
            <p:nvPr/>
          </p:nvSpPr>
          <p:spPr>
            <a:xfrm>
              <a:off x="1514020" y="1338205"/>
              <a:ext cx="1721516" cy="1075521"/>
            </a:xfrm>
            <a:custGeom>
              <a:avLst/>
              <a:gdLst>
                <a:gd name="connsiteX0" fmla="*/ 1505225 w 1721516"/>
                <a:gd name="connsiteY0" fmla="*/ 361199 h 589351"/>
                <a:gd name="connsiteX1" fmla="*/ 1634622 w 1721516"/>
                <a:gd name="connsiteY1" fmla="*/ 16142 h 589351"/>
                <a:gd name="connsiteX2" fmla="*/ 124999 w 1721516"/>
                <a:gd name="connsiteY2" fmla="*/ 111033 h 589351"/>
                <a:gd name="connsiteX3" fmla="*/ 194010 w 1721516"/>
                <a:gd name="connsiteY3" fmla="*/ 585486 h 589351"/>
                <a:gd name="connsiteX4" fmla="*/ 1065278 w 1721516"/>
                <a:gd name="connsiteY4" fmla="*/ 343946 h 589351"/>
                <a:gd name="connsiteX5" fmla="*/ 1229180 w 1721516"/>
                <a:gd name="connsiteY5" fmla="*/ 499221 h 589351"/>
                <a:gd name="connsiteX6" fmla="*/ 1505225 w 1721516"/>
                <a:gd name="connsiteY6" fmla="*/ 361199 h 58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1516" h="589351">
                  <a:moveTo>
                    <a:pt x="1505225" y="361199"/>
                  </a:moveTo>
                  <a:cubicBezTo>
                    <a:pt x="1572799" y="280686"/>
                    <a:pt x="1864660" y="57836"/>
                    <a:pt x="1634622" y="16142"/>
                  </a:cubicBezTo>
                  <a:cubicBezTo>
                    <a:pt x="1404584" y="-25552"/>
                    <a:pt x="365101" y="16142"/>
                    <a:pt x="124999" y="111033"/>
                  </a:cubicBezTo>
                  <a:cubicBezTo>
                    <a:pt x="-115103" y="205924"/>
                    <a:pt x="37297" y="546667"/>
                    <a:pt x="194010" y="585486"/>
                  </a:cubicBezTo>
                  <a:cubicBezTo>
                    <a:pt x="350723" y="624305"/>
                    <a:pt x="892750" y="358323"/>
                    <a:pt x="1065278" y="343946"/>
                  </a:cubicBezTo>
                  <a:cubicBezTo>
                    <a:pt x="1237806" y="329568"/>
                    <a:pt x="1155855" y="494908"/>
                    <a:pt x="1229180" y="499221"/>
                  </a:cubicBezTo>
                  <a:cubicBezTo>
                    <a:pt x="1302504" y="503534"/>
                    <a:pt x="1437651" y="441712"/>
                    <a:pt x="1505225" y="36119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79712" y="1412776"/>
              <a:ext cx="3962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3600" dirty="0">
                  <a:solidFill>
                    <a:schemeClr val="bg1"/>
                  </a:solidFill>
                </a:rPr>
                <a:t>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23928" y="4129916"/>
                <a:ext cx="25622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>
                    <a:solidFill>
                      <a:srgbClr val="C00000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C </a:t>
                </a:r>
                <a:r>
                  <a:rPr lang="nb-NO" sz="2800" dirty="0" err="1"/>
                  <a:t>are</a:t>
                </a:r>
                <a:r>
                  <a:rPr lang="nb-NO" sz="2800" dirty="0"/>
                  <a:t> </a:t>
                </a:r>
                <a:r>
                  <a:rPr lang="nb-NO" sz="2800" dirty="0" err="1"/>
                  <a:t>acyclic</a:t>
                </a:r>
                <a:endParaRPr lang="nb-NO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29916"/>
                <a:ext cx="256224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5000" t="-10465" r="-3810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419872" y="4725144"/>
            <a:ext cx="35428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800" dirty="0"/>
              <a:t>All </a:t>
            </a:r>
            <a:r>
              <a:rPr lang="nb-NO" sz="2800" dirty="0" err="1"/>
              <a:t>strong</a:t>
            </a:r>
            <a:r>
              <a:rPr lang="nb-NO" sz="2800" dirty="0"/>
              <a:t> </a:t>
            </a:r>
            <a:r>
              <a:rPr lang="nb-NO" sz="2800" dirty="0" err="1"/>
              <a:t>components</a:t>
            </a:r>
            <a:r>
              <a:rPr lang="nb-NO" sz="2800" dirty="0"/>
              <a:t> </a:t>
            </a:r>
            <a:br>
              <a:rPr lang="nb-NO" sz="2800" dirty="0"/>
            </a:b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G-W</a:t>
            </a:r>
            <a:r>
              <a:rPr lang="nb-NO" sz="2800" baseline="30000" dirty="0">
                <a:solidFill>
                  <a:srgbClr val="C00000"/>
                </a:solidFill>
              </a:rPr>
              <a:t>*</a:t>
            </a:r>
            <a:r>
              <a:rPr lang="nb-NO" sz="2800" dirty="0"/>
              <a:t> live </a:t>
            </a:r>
            <a:r>
              <a:rPr lang="nb-NO" sz="2800" dirty="0" err="1"/>
              <a:t>inside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5976" y="5733256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Done! (b)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3568" y="5157192"/>
                <a:ext cx="21034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/>
                  <a:t>Case i’) </a:t>
                </a:r>
                <a:r>
                  <a:rPr lang="nb-NO" sz="2800" dirty="0">
                    <a:solidFill>
                      <a:srgbClr val="C00000"/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C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157192"/>
                <a:ext cx="2103461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5797" t="-10465" r="-4928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971600" y="5733256"/>
            <a:ext cx="1615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>
                <a:solidFill>
                  <a:srgbClr val="0070C0"/>
                </a:solidFill>
              </a:rPr>
              <a:t>Symmetric</a:t>
            </a:r>
            <a:r>
              <a:rPr lang="nb-NO" sz="2400" dirty="0">
                <a:solidFill>
                  <a:srgbClr val="0070C0"/>
                </a:solidFill>
              </a:rPr>
              <a:t>!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637224" y="1243380"/>
            <a:ext cx="1721516" cy="1075521"/>
            <a:chOff x="1514020" y="1338205"/>
            <a:chExt cx="1721516" cy="1075521"/>
          </a:xfrm>
        </p:grpSpPr>
        <p:sp>
          <p:nvSpPr>
            <p:cNvPr id="42" name="Freeform 41"/>
            <p:cNvSpPr/>
            <p:nvPr/>
          </p:nvSpPr>
          <p:spPr>
            <a:xfrm>
              <a:off x="1514020" y="1338205"/>
              <a:ext cx="1721516" cy="1075521"/>
            </a:xfrm>
            <a:custGeom>
              <a:avLst/>
              <a:gdLst>
                <a:gd name="connsiteX0" fmla="*/ 1505225 w 1721516"/>
                <a:gd name="connsiteY0" fmla="*/ 361199 h 589351"/>
                <a:gd name="connsiteX1" fmla="*/ 1634622 w 1721516"/>
                <a:gd name="connsiteY1" fmla="*/ 16142 h 589351"/>
                <a:gd name="connsiteX2" fmla="*/ 124999 w 1721516"/>
                <a:gd name="connsiteY2" fmla="*/ 111033 h 589351"/>
                <a:gd name="connsiteX3" fmla="*/ 194010 w 1721516"/>
                <a:gd name="connsiteY3" fmla="*/ 585486 h 589351"/>
                <a:gd name="connsiteX4" fmla="*/ 1065278 w 1721516"/>
                <a:gd name="connsiteY4" fmla="*/ 343946 h 589351"/>
                <a:gd name="connsiteX5" fmla="*/ 1229180 w 1721516"/>
                <a:gd name="connsiteY5" fmla="*/ 499221 h 589351"/>
                <a:gd name="connsiteX6" fmla="*/ 1505225 w 1721516"/>
                <a:gd name="connsiteY6" fmla="*/ 361199 h 58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1516" h="589351">
                  <a:moveTo>
                    <a:pt x="1505225" y="361199"/>
                  </a:moveTo>
                  <a:cubicBezTo>
                    <a:pt x="1572799" y="280686"/>
                    <a:pt x="1864660" y="57836"/>
                    <a:pt x="1634622" y="16142"/>
                  </a:cubicBezTo>
                  <a:cubicBezTo>
                    <a:pt x="1404584" y="-25552"/>
                    <a:pt x="365101" y="16142"/>
                    <a:pt x="124999" y="111033"/>
                  </a:cubicBezTo>
                  <a:cubicBezTo>
                    <a:pt x="-115103" y="205924"/>
                    <a:pt x="37297" y="546667"/>
                    <a:pt x="194010" y="585486"/>
                  </a:cubicBezTo>
                  <a:cubicBezTo>
                    <a:pt x="350723" y="624305"/>
                    <a:pt x="892750" y="358323"/>
                    <a:pt x="1065278" y="343946"/>
                  </a:cubicBezTo>
                  <a:cubicBezTo>
                    <a:pt x="1237806" y="329568"/>
                    <a:pt x="1155855" y="494908"/>
                    <a:pt x="1229180" y="499221"/>
                  </a:cubicBezTo>
                  <a:cubicBezTo>
                    <a:pt x="1302504" y="503534"/>
                    <a:pt x="1437651" y="441712"/>
                    <a:pt x="1505225" y="36119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79712" y="1412776"/>
              <a:ext cx="3962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3600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24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39" grpId="0"/>
      <p:bldP spid="29" grpId="0"/>
      <p:bldP spid="40" grpId="0"/>
      <p:bldP spid="3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4"/>
          <p:cNvSpPr/>
          <p:nvPr/>
        </p:nvSpPr>
        <p:spPr>
          <a:xfrm>
            <a:off x="3419872" y="1189590"/>
            <a:ext cx="360040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4932177" y="1189590"/>
            <a:ext cx="442877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7"/>
          <p:cNvSpPr/>
          <p:nvPr/>
        </p:nvSpPr>
        <p:spPr>
          <a:xfrm>
            <a:off x="6444208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75557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</a:t>
            </a:r>
          </a:p>
        </p:txBody>
      </p:sp>
      <p:sp>
        <p:nvSpPr>
          <p:cNvPr id="10" name="Freeform 9"/>
          <p:cNvSpPr/>
          <p:nvPr/>
        </p:nvSpPr>
        <p:spPr>
          <a:xfrm>
            <a:off x="1119995" y="990020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759633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</a:t>
            </a:r>
          </a:p>
        </p:txBody>
      </p:sp>
      <p:sp>
        <p:nvSpPr>
          <p:cNvPr id="14" name="Freeform 13"/>
          <p:cNvSpPr/>
          <p:nvPr/>
        </p:nvSpPr>
        <p:spPr>
          <a:xfrm rot="10800000">
            <a:off x="3779912" y="1045573"/>
            <a:ext cx="1224135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5" name="Freeform 14"/>
          <p:cNvSpPr/>
          <p:nvPr/>
        </p:nvSpPr>
        <p:spPr>
          <a:xfrm rot="10800000">
            <a:off x="6948263" y="1027748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xtBox 15"/>
          <p:cNvSpPr txBox="1"/>
          <p:nvPr/>
        </p:nvSpPr>
        <p:spPr>
          <a:xfrm>
            <a:off x="543609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182488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6548" y="1867152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i</a:t>
            </a:r>
            <a:endParaRPr lang="nb-NO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96172" y="1856826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i+1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1648" y="1889635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t</a:t>
            </a:r>
            <a:endParaRPr lang="nb-NO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2" name="Right Brace 21"/>
          <p:cNvSpPr/>
          <p:nvPr/>
        </p:nvSpPr>
        <p:spPr>
          <a:xfrm rot="16200000">
            <a:off x="2645159" y="-1152985"/>
            <a:ext cx="360040" cy="40699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ight Brace 22"/>
          <p:cNvSpPr/>
          <p:nvPr/>
        </p:nvSpPr>
        <p:spPr>
          <a:xfrm rot="16200000">
            <a:off x="6533520" y="-43283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58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1119995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76145" y="2092787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81160" y="178210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07904" y="2585950"/>
            <a:ext cx="1258088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36096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6136" y="2092787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7855" y="3356992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chemeClr val="accent6">
                    <a:lumMod val="75000"/>
                  </a:schemeClr>
                </a:solidFill>
              </a:rPr>
              <a:t>W*</a:t>
            </a:r>
          </a:p>
        </p:txBody>
      </p:sp>
      <p:sp>
        <p:nvSpPr>
          <p:cNvPr id="36" name="Right Brace 35"/>
          <p:cNvSpPr/>
          <p:nvPr/>
        </p:nvSpPr>
        <p:spPr>
          <a:xfrm rot="5400000">
            <a:off x="1890399" y="208420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4725144"/>
                <a:ext cx="23022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/>
                  <a:t>Case ☠) </a:t>
                </a:r>
                <a:r>
                  <a:rPr lang="nb-NO" sz="2800" dirty="0">
                    <a:solidFill>
                      <a:srgbClr val="C00000"/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⊆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B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725144"/>
                <a:ext cx="2302233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291" t="-16279" r="-3968" b="-3372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102916" y="1317951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" name="Freeform 6"/>
          <p:cNvSpPr/>
          <p:nvPr/>
        </p:nvSpPr>
        <p:spPr>
          <a:xfrm>
            <a:off x="3870691" y="1077975"/>
            <a:ext cx="960693" cy="804975"/>
          </a:xfrm>
          <a:custGeom>
            <a:avLst/>
            <a:gdLst>
              <a:gd name="connsiteX0" fmla="*/ 942849 w 960693"/>
              <a:gd name="connsiteY0" fmla="*/ 509285 h 804975"/>
              <a:gd name="connsiteX1" fmla="*/ 873837 w 960693"/>
              <a:gd name="connsiteY1" fmla="*/ 34833 h 804975"/>
              <a:gd name="connsiteX2" fmla="*/ 200977 w 960693"/>
              <a:gd name="connsiteY2" fmla="*/ 60712 h 804975"/>
              <a:gd name="connsiteX3" fmla="*/ 11196 w 960693"/>
              <a:gd name="connsiteY3" fmla="*/ 259119 h 804975"/>
              <a:gd name="connsiteX4" fmla="*/ 106086 w 960693"/>
              <a:gd name="connsiteY4" fmla="*/ 742199 h 804975"/>
              <a:gd name="connsiteX5" fmla="*/ 787573 w 960693"/>
              <a:gd name="connsiteY5" fmla="*/ 776704 h 804975"/>
              <a:gd name="connsiteX6" fmla="*/ 942849 w 960693"/>
              <a:gd name="connsiteY6" fmla="*/ 509285 h 8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693" h="804975">
                <a:moveTo>
                  <a:pt x="942849" y="509285"/>
                </a:moveTo>
                <a:cubicBezTo>
                  <a:pt x="957226" y="385640"/>
                  <a:pt x="997482" y="109595"/>
                  <a:pt x="873837" y="34833"/>
                </a:cubicBezTo>
                <a:cubicBezTo>
                  <a:pt x="750192" y="-39929"/>
                  <a:pt x="344750" y="23331"/>
                  <a:pt x="200977" y="60712"/>
                </a:cubicBezTo>
                <a:cubicBezTo>
                  <a:pt x="57203" y="98093"/>
                  <a:pt x="27011" y="145538"/>
                  <a:pt x="11196" y="259119"/>
                </a:cubicBezTo>
                <a:cubicBezTo>
                  <a:pt x="-4619" y="372700"/>
                  <a:pt x="-23310" y="655935"/>
                  <a:pt x="106086" y="742199"/>
                </a:cubicBezTo>
                <a:cubicBezTo>
                  <a:pt x="235482" y="828463"/>
                  <a:pt x="648112" y="811210"/>
                  <a:pt x="787573" y="776704"/>
                </a:cubicBezTo>
                <a:cubicBezTo>
                  <a:pt x="927034" y="742198"/>
                  <a:pt x="928472" y="632930"/>
                  <a:pt x="942849" y="50928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8" name="TextBox 37"/>
          <p:cNvSpPr txBox="1"/>
          <p:nvPr/>
        </p:nvSpPr>
        <p:spPr>
          <a:xfrm>
            <a:off x="4139952" y="1124744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44008" y="4725144"/>
            <a:ext cx="2550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err="1"/>
              <a:t>Can’t</a:t>
            </a:r>
            <a:r>
              <a:rPr lang="nb-NO" sz="3200" dirty="0"/>
              <a:t> </a:t>
            </a:r>
            <a:r>
              <a:rPr lang="nb-NO" sz="3200" dirty="0" err="1"/>
              <a:t>happen</a:t>
            </a:r>
            <a:r>
              <a:rPr lang="nb-NO" sz="3200" dirty="0"/>
              <a:t>!</a:t>
            </a:r>
          </a:p>
        </p:txBody>
      </p:sp>
      <p:sp>
        <p:nvSpPr>
          <p:cNvPr id="45" name="Freeform 44"/>
          <p:cNvSpPr/>
          <p:nvPr/>
        </p:nvSpPr>
        <p:spPr>
          <a:xfrm>
            <a:off x="3615225" y="2024943"/>
            <a:ext cx="1630392" cy="595358"/>
          </a:xfrm>
          <a:custGeom>
            <a:avLst/>
            <a:gdLst>
              <a:gd name="connsiteX0" fmla="*/ 0 w 1630392"/>
              <a:gd name="connsiteY0" fmla="*/ 0 h 595358"/>
              <a:gd name="connsiteX1" fmla="*/ 603849 w 1630392"/>
              <a:gd name="connsiteY1" fmla="*/ 595223 h 595358"/>
              <a:gd name="connsiteX2" fmla="*/ 1630392 w 1630392"/>
              <a:gd name="connsiteY2" fmla="*/ 43132 h 59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392" h="595358">
                <a:moveTo>
                  <a:pt x="0" y="0"/>
                </a:moveTo>
                <a:cubicBezTo>
                  <a:pt x="166058" y="294017"/>
                  <a:pt x="332117" y="588034"/>
                  <a:pt x="603849" y="595223"/>
                </a:cubicBezTo>
                <a:cubicBezTo>
                  <a:pt x="875581" y="602412"/>
                  <a:pt x="1252986" y="322772"/>
                  <a:pt x="1630392" y="43132"/>
                </a:cubicBezTo>
              </a:path>
            </a:pathLst>
          </a:custGeom>
          <a:noFill/>
          <a:ln w="1270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Freeform 46"/>
          <p:cNvSpPr/>
          <p:nvPr/>
        </p:nvSpPr>
        <p:spPr>
          <a:xfrm>
            <a:off x="1337094" y="1425898"/>
            <a:ext cx="2191110" cy="566804"/>
          </a:xfrm>
          <a:custGeom>
            <a:avLst/>
            <a:gdLst>
              <a:gd name="connsiteX0" fmla="*/ 0 w 2191110"/>
              <a:gd name="connsiteY0" fmla="*/ 566804 h 566804"/>
              <a:gd name="connsiteX1" fmla="*/ 897148 w 2191110"/>
              <a:gd name="connsiteY1" fmla="*/ 75098 h 566804"/>
              <a:gd name="connsiteX2" fmla="*/ 1561381 w 2191110"/>
              <a:gd name="connsiteY2" fmla="*/ 40593 h 566804"/>
              <a:gd name="connsiteX3" fmla="*/ 2191110 w 2191110"/>
              <a:gd name="connsiteY3" fmla="*/ 454660 h 56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1110" h="566804">
                <a:moveTo>
                  <a:pt x="0" y="566804"/>
                </a:moveTo>
                <a:cubicBezTo>
                  <a:pt x="318459" y="364802"/>
                  <a:pt x="636918" y="162800"/>
                  <a:pt x="897148" y="75098"/>
                </a:cubicBezTo>
                <a:cubicBezTo>
                  <a:pt x="1157378" y="-12604"/>
                  <a:pt x="1345721" y="-22667"/>
                  <a:pt x="1561381" y="40593"/>
                </a:cubicBezTo>
                <a:cubicBezTo>
                  <a:pt x="1777041" y="103853"/>
                  <a:pt x="1984075" y="279256"/>
                  <a:pt x="2191110" y="454660"/>
                </a:cubicBezTo>
              </a:path>
            </a:pathLst>
          </a:custGeom>
          <a:noFill/>
          <a:ln w="762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Freeform 47"/>
          <p:cNvSpPr/>
          <p:nvPr/>
        </p:nvSpPr>
        <p:spPr>
          <a:xfrm>
            <a:off x="5313872" y="1660068"/>
            <a:ext cx="2277373" cy="375766"/>
          </a:xfrm>
          <a:custGeom>
            <a:avLst/>
            <a:gdLst>
              <a:gd name="connsiteX0" fmla="*/ 0 w 2277373"/>
              <a:gd name="connsiteY0" fmla="*/ 375766 h 375766"/>
              <a:gd name="connsiteX1" fmla="*/ 724619 w 2277373"/>
              <a:gd name="connsiteY1" fmla="*/ 13457 h 375766"/>
              <a:gd name="connsiteX2" fmla="*/ 1837426 w 2277373"/>
              <a:gd name="connsiteY2" fmla="*/ 91094 h 375766"/>
              <a:gd name="connsiteX3" fmla="*/ 2277373 w 2277373"/>
              <a:gd name="connsiteY3" fmla="*/ 220490 h 37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373" h="375766">
                <a:moveTo>
                  <a:pt x="0" y="375766"/>
                </a:moveTo>
                <a:cubicBezTo>
                  <a:pt x="209190" y="218334"/>
                  <a:pt x="418381" y="60902"/>
                  <a:pt x="724619" y="13457"/>
                </a:cubicBezTo>
                <a:cubicBezTo>
                  <a:pt x="1030857" y="-33988"/>
                  <a:pt x="1578634" y="56588"/>
                  <a:pt x="1837426" y="91094"/>
                </a:cubicBezTo>
                <a:cubicBezTo>
                  <a:pt x="2096218" y="125599"/>
                  <a:pt x="2186795" y="173044"/>
                  <a:pt x="2277373" y="220490"/>
                </a:cubicBezTo>
              </a:path>
            </a:pathLst>
          </a:custGeom>
          <a:noFill/>
          <a:ln w="762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68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38" grpId="0"/>
      <p:bldP spid="44" grpId="0"/>
      <p:bldP spid="45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Directed</a:t>
            </a:r>
            <a:r>
              <a:rPr lang="nb-NO" dirty="0"/>
              <a:t> Feedback </a:t>
            </a:r>
            <a:r>
              <a:rPr lang="nb-NO" dirty="0" err="1"/>
              <a:t>Vertex</a:t>
            </a:r>
            <a:r>
              <a:rPr lang="nb-NO" dirty="0"/>
              <a:t>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solidFill>
                  <a:srgbClr val="002060"/>
                </a:solidFill>
              </a:rPr>
              <a:t>Input: </a:t>
            </a:r>
            <a:r>
              <a:rPr lang="nb-NO" dirty="0" err="1"/>
              <a:t>Digraph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G</a:t>
            </a:r>
            <a:r>
              <a:rPr lang="nb-NO" dirty="0"/>
              <a:t>, </a:t>
            </a:r>
            <a:r>
              <a:rPr lang="nb-NO" dirty="0" err="1"/>
              <a:t>integer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k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b="1" dirty="0" err="1">
                <a:solidFill>
                  <a:srgbClr val="002060"/>
                </a:solidFill>
              </a:rPr>
              <a:t>Question</a:t>
            </a:r>
            <a:r>
              <a:rPr lang="nb-NO" b="1" dirty="0">
                <a:solidFill>
                  <a:srgbClr val="002060"/>
                </a:solidFill>
              </a:rPr>
              <a:t>:</a:t>
            </a:r>
            <a:r>
              <a:rPr lang="nb-NO" dirty="0"/>
              <a:t> Is </a:t>
            </a:r>
            <a:r>
              <a:rPr lang="nb-NO" dirty="0" err="1"/>
              <a:t>there</a:t>
            </a:r>
            <a:r>
              <a:rPr lang="nb-NO" dirty="0"/>
              <a:t> a </a:t>
            </a:r>
            <a:r>
              <a:rPr lang="nb-NO" dirty="0" err="1"/>
              <a:t>vertex</a:t>
            </a:r>
            <a:r>
              <a:rPr lang="nb-NO" dirty="0"/>
              <a:t> </a:t>
            </a:r>
            <a:r>
              <a:rPr lang="nb-NO" dirty="0" err="1"/>
              <a:t>set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size</a:t>
            </a:r>
            <a:r>
              <a:rPr lang="nb-NO" dirty="0"/>
              <a:t> at most </a:t>
            </a:r>
            <a:r>
              <a:rPr lang="nb-NO" dirty="0">
                <a:solidFill>
                  <a:srgbClr val="C00000"/>
                </a:solidFill>
              </a:rPr>
              <a:t>k</a:t>
            </a:r>
            <a:r>
              <a:rPr lang="nb-NO" dirty="0"/>
              <a:t> 	</a:t>
            </a:r>
            <a:r>
              <a:rPr lang="nb-NO" dirty="0" err="1"/>
              <a:t>such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G – S</a:t>
            </a:r>
            <a:r>
              <a:rPr lang="nb-NO" dirty="0"/>
              <a:t> is </a:t>
            </a:r>
            <a:r>
              <a:rPr lang="nb-NO" dirty="0" err="1"/>
              <a:t>acyclic</a:t>
            </a:r>
            <a:r>
              <a:rPr lang="nb-NO" dirty="0"/>
              <a:t> (a DAG)?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3861048"/>
            <a:ext cx="3849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Naive </a:t>
            </a:r>
            <a:r>
              <a:rPr lang="nb-NO" sz="2800" dirty="0" err="1"/>
              <a:t>algorithm</a:t>
            </a:r>
            <a:r>
              <a:rPr lang="nb-NO" sz="2800" dirty="0"/>
              <a:t>: </a:t>
            </a:r>
            <a:r>
              <a:rPr lang="nb-NO" sz="2800" dirty="0" err="1">
                <a:solidFill>
                  <a:srgbClr val="C00000"/>
                </a:solidFill>
              </a:rPr>
              <a:t>n</a:t>
            </a:r>
            <a:r>
              <a:rPr lang="nb-NO" sz="2800" baseline="30000" dirty="0" err="1">
                <a:solidFill>
                  <a:srgbClr val="C00000"/>
                </a:solidFill>
              </a:rPr>
              <a:t>k</a:t>
            </a:r>
            <a:r>
              <a:rPr lang="nb-NO" sz="2800" dirty="0">
                <a:solidFill>
                  <a:srgbClr val="C00000"/>
                </a:solidFill>
              </a:rPr>
              <a:t>(</a:t>
            </a:r>
            <a:r>
              <a:rPr lang="nb-NO" sz="2800" dirty="0" err="1">
                <a:solidFill>
                  <a:srgbClr val="C00000"/>
                </a:solidFill>
              </a:rPr>
              <a:t>n+m</a:t>
            </a:r>
            <a:r>
              <a:rPr lang="nb-NO" sz="28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705980"/>
            <a:ext cx="521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Long </a:t>
            </a:r>
            <a:r>
              <a:rPr lang="nb-NO" sz="2800" dirty="0" err="1"/>
              <a:t>standing</a:t>
            </a:r>
            <a:r>
              <a:rPr lang="nb-NO" sz="2800" dirty="0"/>
              <a:t> </a:t>
            </a:r>
            <a:r>
              <a:rPr lang="nb-NO" sz="2800" dirty="0" err="1"/>
              <a:t>open</a:t>
            </a:r>
            <a:r>
              <a:rPr lang="nb-NO" sz="2800" dirty="0"/>
              <a:t> problem: </a:t>
            </a:r>
            <a:r>
              <a:rPr lang="nb-NO" sz="2800" dirty="0">
                <a:solidFill>
                  <a:srgbClr val="C00000"/>
                </a:solidFill>
              </a:rPr>
              <a:t>FPT</a:t>
            </a:r>
            <a:r>
              <a:rPr lang="nb-NO" sz="2800" dirty="0"/>
              <a:t>?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9677" y="5524490"/>
            <a:ext cx="81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olidFill>
                  <a:srgbClr val="C00000"/>
                </a:solidFill>
              </a:rPr>
              <a:t>YES</a:t>
            </a:r>
            <a:r>
              <a:rPr lang="nb-NO" sz="2800" dirty="0"/>
              <a:t>!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9335" y="5517232"/>
            <a:ext cx="5873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Chen, Liu, Lu, </a:t>
            </a:r>
            <a:r>
              <a:rPr lang="nb-NO" sz="2800" dirty="0" err="1"/>
              <a:t>O’Sullivan</a:t>
            </a:r>
            <a:r>
              <a:rPr lang="nb-NO" sz="2800" dirty="0"/>
              <a:t>, </a:t>
            </a:r>
            <a:r>
              <a:rPr lang="nb-NO" sz="2800" dirty="0" err="1"/>
              <a:t>Razgon</a:t>
            </a:r>
            <a:r>
              <a:rPr lang="nb-NO" sz="2800" dirty="0"/>
              <a:t>, 2008:</a:t>
            </a:r>
          </a:p>
        </p:txBody>
      </p:sp>
    </p:spTree>
    <p:extLst>
      <p:ext uri="{BB962C8B-B14F-4D97-AF65-F5344CB8AC3E}">
        <p14:creationId xmlns:p14="http://schemas.microsoft.com/office/powerpoint/2010/main" val="27640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4"/>
          <p:cNvSpPr/>
          <p:nvPr/>
        </p:nvSpPr>
        <p:spPr>
          <a:xfrm>
            <a:off x="3419872" y="1189590"/>
            <a:ext cx="360040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4932177" y="1189590"/>
            <a:ext cx="442877" cy="18722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7"/>
          <p:cNvSpPr/>
          <p:nvPr/>
        </p:nvSpPr>
        <p:spPr>
          <a:xfrm>
            <a:off x="6444208" y="1189590"/>
            <a:ext cx="360040" cy="18722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Oval 8"/>
          <p:cNvSpPr/>
          <p:nvPr/>
        </p:nvSpPr>
        <p:spPr>
          <a:xfrm>
            <a:off x="75557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</a:t>
            </a:r>
          </a:p>
        </p:txBody>
      </p:sp>
      <p:sp>
        <p:nvSpPr>
          <p:cNvPr id="10" name="Freeform 9"/>
          <p:cNvSpPr/>
          <p:nvPr/>
        </p:nvSpPr>
        <p:spPr>
          <a:xfrm>
            <a:off x="1119995" y="990020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Oval 10"/>
          <p:cNvSpPr/>
          <p:nvPr/>
        </p:nvSpPr>
        <p:spPr>
          <a:xfrm>
            <a:off x="7596336" y="1837662"/>
            <a:ext cx="504056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</a:t>
            </a:r>
          </a:p>
        </p:txBody>
      </p:sp>
      <p:sp>
        <p:nvSpPr>
          <p:cNvPr id="14" name="Freeform 13"/>
          <p:cNvSpPr/>
          <p:nvPr/>
        </p:nvSpPr>
        <p:spPr>
          <a:xfrm rot="10800000">
            <a:off x="3779912" y="1045573"/>
            <a:ext cx="1224135" cy="2173455"/>
          </a:xfrm>
          <a:custGeom>
            <a:avLst/>
            <a:gdLst>
              <a:gd name="connsiteX0" fmla="*/ 503720 w 590163"/>
              <a:gd name="connsiteY0" fmla="*/ 282530 h 2173455"/>
              <a:gd name="connsiteX1" fmla="*/ 503720 w 590163"/>
              <a:gd name="connsiteY1" fmla="*/ 213519 h 2173455"/>
              <a:gd name="connsiteX2" fmla="*/ 564105 w 590163"/>
              <a:gd name="connsiteY2" fmla="*/ 23737 h 2173455"/>
              <a:gd name="connsiteX3" fmla="*/ 20641 w 590163"/>
              <a:gd name="connsiteY3" fmla="*/ 15111 h 2173455"/>
              <a:gd name="connsiteX4" fmla="*/ 115531 w 590163"/>
              <a:gd name="connsiteY4" fmla="*/ 135881 h 2173455"/>
              <a:gd name="connsiteX5" fmla="*/ 132784 w 590163"/>
              <a:gd name="connsiteY5" fmla="*/ 394673 h 2173455"/>
              <a:gd name="connsiteX6" fmla="*/ 106905 w 590163"/>
              <a:gd name="connsiteY6" fmla="*/ 2025066 h 2173455"/>
              <a:gd name="connsiteX7" fmla="*/ 520973 w 590163"/>
              <a:gd name="connsiteY7" fmla="*/ 1981934 h 2173455"/>
              <a:gd name="connsiteX8" fmla="*/ 486467 w 590163"/>
              <a:gd name="connsiteY8" fmla="*/ 998522 h 2173455"/>
              <a:gd name="connsiteX9" fmla="*/ 503720 w 590163"/>
              <a:gd name="connsiteY9" fmla="*/ 282530 h 21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0163" h="2173455">
                <a:moveTo>
                  <a:pt x="503720" y="282530"/>
                </a:moveTo>
                <a:cubicBezTo>
                  <a:pt x="506595" y="151696"/>
                  <a:pt x="493656" y="256651"/>
                  <a:pt x="503720" y="213519"/>
                </a:cubicBezTo>
                <a:cubicBezTo>
                  <a:pt x="513784" y="170387"/>
                  <a:pt x="644618" y="56805"/>
                  <a:pt x="564105" y="23737"/>
                </a:cubicBezTo>
                <a:cubicBezTo>
                  <a:pt x="483592" y="-9331"/>
                  <a:pt x="95403" y="-3580"/>
                  <a:pt x="20641" y="15111"/>
                </a:cubicBezTo>
                <a:cubicBezTo>
                  <a:pt x="-54121" y="33802"/>
                  <a:pt x="96841" y="72621"/>
                  <a:pt x="115531" y="135881"/>
                </a:cubicBezTo>
                <a:cubicBezTo>
                  <a:pt x="134221" y="199141"/>
                  <a:pt x="134222" y="79809"/>
                  <a:pt x="132784" y="394673"/>
                </a:cubicBezTo>
                <a:cubicBezTo>
                  <a:pt x="131346" y="709537"/>
                  <a:pt x="42207" y="1760523"/>
                  <a:pt x="106905" y="2025066"/>
                </a:cubicBezTo>
                <a:cubicBezTo>
                  <a:pt x="171603" y="2289609"/>
                  <a:pt x="457713" y="2153025"/>
                  <a:pt x="520973" y="1981934"/>
                </a:cubicBezTo>
                <a:cubicBezTo>
                  <a:pt x="584233" y="1810843"/>
                  <a:pt x="489342" y="1276005"/>
                  <a:pt x="486467" y="998522"/>
                </a:cubicBezTo>
                <a:cubicBezTo>
                  <a:pt x="483592" y="721039"/>
                  <a:pt x="500845" y="413364"/>
                  <a:pt x="503720" y="28253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5" name="Freeform 14"/>
          <p:cNvSpPr/>
          <p:nvPr/>
        </p:nvSpPr>
        <p:spPr>
          <a:xfrm rot="10800000">
            <a:off x="6948263" y="1027748"/>
            <a:ext cx="802033" cy="2154375"/>
          </a:xfrm>
          <a:custGeom>
            <a:avLst/>
            <a:gdLst>
              <a:gd name="connsiteX0" fmla="*/ 41938 w 802033"/>
              <a:gd name="connsiteY0" fmla="*/ 697771 h 2154375"/>
              <a:gd name="connsiteX1" fmla="*/ 447379 w 802033"/>
              <a:gd name="connsiteY1" fmla="*/ 171559 h 2154375"/>
              <a:gd name="connsiteX2" fmla="*/ 714798 w 802033"/>
              <a:gd name="connsiteY2" fmla="*/ 162933 h 2154375"/>
              <a:gd name="connsiteX3" fmla="*/ 749304 w 802033"/>
              <a:gd name="connsiteY3" fmla="*/ 2112503 h 2154375"/>
              <a:gd name="connsiteX4" fmla="*/ 33312 w 802033"/>
              <a:gd name="connsiteY4" fmla="*/ 1482774 h 2154375"/>
              <a:gd name="connsiteX5" fmla="*/ 214466 w 802033"/>
              <a:gd name="connsiteY5" fmla="*/ 1284367 h 2154375"/>
              <a:gd name="connsiteX6" fmla="*/ 223093 w 802033"/>
              <a:gd name="connsiteY6" fmla="*/ 939310 h 2154375"/>
              <a:gd name="connsiteX7" fmla="*/ 33312 w 802033"/>
              <a:gd name="connsiteY7" fmla="*/ 818540 h 2154375"/>
              <a:gd name="connsiteX8" fmla="*/ 41938 w 802033"/>
              <a:gd name="connsiteY8" fmla="*/ 697771 h 21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033" h="2154375">
                <a:moveTo>
                  <a:pt x="41938" y="697771"/>
                </a:moveTo>
                <a:cubicBezTo>
                  <a:pt x="110949" y="589941"/>
                  <a:pt x="335236" y="260699"/>
                  <a:pt x="447379" y="171559"/>
                </a:cubicBezTo>
                <a:cubicBezTo>
                  <a:pt x="559522" y="82419"/>
                  <a:pt x="664477" y="-160558"/>
                  <a:pt x="714798" y="162933"/>
                </a:cubicBezTo>
                <a:cubicBezTo>
                  <a:pt x="765119" y="486424"/>
                  <a:pt x="862885" y="1892530"/>
                  <a:pt x="749304" y="2112503"/>
                </a:cubicBezTo>
                <a:cubicBezTo>
                  <a:pt x="635723" y="2332476"/>
                  <a:pt x="122452" y="1620797"/>
                  <a:pt x="33312" y="1482774"/>
                </a:cubicBezTo>
                <a:cubicBezTo>
                  <a:pt x="-55828" y="1344751"/>
                  <a:pt x="182836" y="1374944"/>
                  <a:pt x="214466" y="1284367"/>
                </a:cubicBezTo>
                <a:cubicBezTo>
                  <a:pt x="246096" y="1193790"/>
                  <a:pt x="253285" y="1016948"/>
                  <a:pt x="223093" y="939310"/>
                </a:cubicBezTo>
                <a:cubicBezTo>
                  <a:pt x="192901" y="861672"/>
                  <a:pt x="63504" y="854483"/>
                  <a:pt x="33312" y="818540"/>
                </a:cubicBezTo>
                <a:cubicBezTo>
                  <a:pt x="3120" y="782597"/>
                  <a:pt x="-27073" y="805601"/>
                  <a:pt x="41938" y="69777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xtBox 15"/>
          <p:cNvSpPr txBox="1"/>
          <p:nvPr/>
        </p:nvSpPr>
        <p:spPr>
          <a:xfrm>
            <a:off x="543609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182488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6548" y="1867152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i</a:t>
            </a:r>
            <a:endParaRPr lang="nb-NO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96172" y="1856826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Z</a:t>
            </a:r>
            <a:r>
              <a:rPr lang="nb-NO" sz="2000" baseline="-25000" dirty="0"/>
              <a:t>i+1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1648" y="1889635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/>
              <a:t>Z</a:t>
            </a:r>
            <a:r>
              <a:rPr lang="nb-NO" sz="2000" baseline="-25000" dirty="0" err="1"/>
              <a:t>t</a:t>
            </a:r>
            <a:endParaRPr lang="nb-NO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5776" y="2413726"/>
            <a:ext cx="662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2" name="Right Brace 21"/>
          <p:cNvSpPr/>
          <p:nvPr/>
        </p:nvSpPr>
        <p:spPr>
          <a:xfrm rot="16200000">
            <a:off x="2645159" y="-1152985"/>
            <a:ext cx="360040" cy="40699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ight Brace 22"/>
          <p:cNvSpPr/>
          <p:nvPr/>
        </p:nvSpPr>
        <p:spPr>
          <a:xfrm rot="16200000">
            <a:off x="6533520" y="-43283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8640"/>
                <a:ext cx="141705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273" y="188640"/>
                <a:ext cx="141705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58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1119995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76145" y="2092787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81160" y="178210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07904" y="2585950"/>
            <a:ext cx="1258088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36096" y="2790220"/>
            <a:ext cx="2731925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6136" y="2092787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68021" y="1253247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chemeClr val="accent6">
                    <a:lumMod val="75000"/>
                  </a:schemeClr>
                </a:solidFill>
              </a:rPr>
              <a:t>W*</a:t>
            </a:r>
          </a:p>
        </p:txBody>
      </p:sp>
      <p:sp>
        <p:nvSpPr>
          <p:cNvPr id="36" name="Right Brace 35"/>
          <p:cNvSpPr/>
          <p:nvPr/>
        </p:nvSpPr>
        <p:spPr>
          <a:xfrm rot="5400000">
            <a:off x="1890399" y="2084205"/>
            <a:ext cx="360040" cy="262968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m/2</a:t>
                </a:r>
                <a:r>
                  <a:rPr lang="nb-NO" dirty="0"/>
                  <a:t> </a:t>
                </a:r>
                <a:r>
                  <a:rPr lang="nb-NO" dirty="0" err="1"/>
                  <a:t>edges</a:t>
                </a:r>
                <a:endParaRPr lang="nb-NO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654316"/>
                <a:ext cx="141705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575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51520" y="4725144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Case iii) 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02916" y="1317951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" name="Freeform 6"/>
          <p:cNvSpPr/>
          <p:nvPr/>
        </p:nvSpPr>
        <p:spPr>
          <a:xfrm>
            <a:off x="3870691" y="1077975"/>
            <a:ext cx="960693" cy="804975"/>
          </a:xfrm>
          <a:custGeom>
            <a:avLst/>
            <a:gdLst>
              <a:gd name="connsiteX0" fmla="*/ 942849 w 960693"/>
              <a:gd name="connsiteY0" fmla="*/ 509285 h 804975"/>
              <a:gd name="connsiteX1" fmla="*/ 873837 w 960693"/>
              <a:gd name="connsiteY1" fmla="*/ 34833 h 804975"/>
              <a:gd name="connsiteX2" fmla="*/ 200977 w 960693"/>
              <a:gd name="connsiteY2" fmla="*/ 60712 h 804975"/>
              <a:gd name="connsiteX3" fmla="*/ 11196 w 960693"/>
              <a:gd name="connsiteY3" fmla="*/ 259119 h 804975"/>
              <a:gd name="connsiteX4" fmla="*/ 106086 w 960693"/>
              <a:gd name="connsiteY4" fmla="*/ 742199 h 804975"/>
              <a:gd name="connsiteX5" fmla="*/ 787573 w 960693"/>
              <a:gd name="connsiteY5" fmla="*/ 776704 h 804975"/>
              <a:gd name="connsiteX6" fmla="*/ 942849 w 960693"/>
              <a:gd name="connsiteY6" fmla="*/ 509285 h 8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693" h="804975">
                <a:moveTo>
                  <a:pt x="942849" y="509285"/>
                </a:moveTo>
                <a:cubicBezTo>
                  <a:pt x="957226" y="385640"/>
                  <a:pt x="997482" y="109595"/>
                  <a:pt x="873837" y="34833"/>
                </a:cubicBezTo>
                <a:cubicBezTo>
                  <a:pt x="750192" y="-39929"/>
                  <a:pt x="344750" y="23331"/>
                  <a:pt x="200977" y="60712"/>
                </a:cubicBezTo>
                <a:cubicBezTo>
                  <a:pt x="57203" y="98093"/>
                  <a:pt x="27011" y="145538"/>
                  <a:pt x="11196" y="259119"/>
                </a:cubicBezTo>
                <a:cubicBezTo>
                  <a:pt x="-4619" y="372700"/>
                  <a:pt x="-23310" y="655935"/>
                  <a:pt x="106086" y="742199"/>
                </a:cubicBezTo>
                <a:cubicBezTo>
                  <a:pt x="235482" y="828463"/>
                  <a:pt x="648112" y="811210"/>
                  <a:pt x="787573" y="776704"/>
                </a:cubicBezTo>
                <a:cubicBezTo>
                  <a:pt x="927034" y="742198"/>
                  <a:pt x="928472" y="632930"/>
                  <a:pt x="942849" y="50928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8" name="TextBox 37"/>
          <p:cNvSpPr txBox="1"/>
          <p:nvPr/>
        </p:nvSpPr>
        <p:spPr>
          <a:xfrm>
            <a:off x="4139952" y="1124744"/>
            <a:ext cx="60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S</a:t>
            </a:r>
            <a:r>
              <a:rPr lang="nb-NO" sz="4000" baseline="-25000" dirty="0">
                <a:solidFill>
                  <a:schemeClr val="bg1"/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413100" y="4994012"/>
                <a:ext cx="17187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/>
                  <a:t> </a:t>
                </a:r>
                <a:r>
                  <a:rPr lang="nb-NO" sz="2800" dirty="0">
                    <a:solidFill>
                      <a:srgbClr val="C00000"/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B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≠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Ø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00" y="4994012"/>
                <a:ext cx="171874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837" t="-10465" r="-4965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403648" y="4561964"/>
                <a:ext cx="17187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800" dirty="0"/>
                  <a:t> </a:t>
                </a:r>
                <a:r>
                  <a:rPr lang="nb-NO" sz="2800" dirty="0">
                    <a:solidFill>
                      <a:srgbClr val="C00000"/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A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≠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Ø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561964"/>
                <a:ext cx="171874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482" t="-10465" r="-6028" b="-325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1514020" y="1338205"/>
            <a:ext cx="1721516" cy="1075521"/>
            <a:chOff x="1514020" y="1338205"/>
            <a:chExt cx="1721516" cy="1075521"/>
          </a:xfrm>
        </p:grpSpPr>
        <p:sp>
          <p:nvSpPr>
            <p:cNvPr id="42" name="Freeform 41"/>
            <p:cNvSpPr/>
            <p:nvPr/>
          </p:nvSpPr>
          <p:spPr>
            <a:xfrm>
              <a:off x="1514020" y="1338205"/>
              <a:ext cx="1721516" cy="1075521"/>
            </a:xfrm>
            <a:custGeom>
              <a:avLst/>
              <a:gdLst>
                <a:gd name="connsiteX0" fmla="*/ 1505225 w 1721516"/>
                <a:gd name="connsiteY0" fmla="*/ 361199 h 589351"/>
                <a:gd name="connsiteX1" fmla="*/ 1634622 w 1721516"/>
                <a:gd name="connsiteY1" fmla="*/ 16142 h 589351"/>
                <a:gd name="connsiteX2" fmla="*/ 124999 w 1721516"/>
                <a:gd name="connsiteY2" fmla="*/ 111033 h 589351"/>
                <a:gd name="connsiteX3" fmla="*/ 194010 w 1721516"/>
                <a:gd name="connsiteY3" fmla="*/ 585486 h 589351"/>
                <a:gd name="connsiteX4" fmla="*/ 1065278 w 1721516"/>
                <a:gd name="connsiteY4" fmla="*/ 343946 h 589351"/>
                <a:gd name="connsiteX5" fmla="*/ 1229180 w 1721516"/>
                <a:gd name="connsiteY5" fmla="*/ 499221 h 589351"/>
                <a:gd name="connsiteX6" fmla="*/ 1505225 w 1721516"/>
                <a:gd name="connsiteY6" fmla="*/ 361199 h 58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1516" h="589351">
                  <a:moveTo>
                    <a:pt x="1505225" y="361199"/>
                  </a:moveTo>
                  <a:cubicBezTo>
                    <a:pt x="1572799" y="280686"/>
                    <a:pt x="1864660" y="57836"/>
                    <a:pt x="1634622" y="16142"/>
                  </a:cubicBezTo>
                  <a:cubicBezTo>
                    <a:pt x="1404584" y="-25552"/>
                    <a:pt x="365101" y="16142"/>
                    <a:pt x="124999" y="111033"/>
                  </a:cubicBezTo>
                  <a:cubicBezTo>
                    <a:pt x="-115103" y="205924"/>
                    <a:pt x="37297" y="546667"/>
                    <a:pt x="194010" y="585486"/>
                  </a:cubicBezTo>
                  <a:cubicBezTo>
                    <a:pt x="350723" y="624305"/>
                    <a:pt x="892750" y="358323"/>
                    <a:pt x="1065278" y="343946"/>
                  </a:cubicBezTo>
                  <a:cubicBezTo>
                    <a:pt x="1237806" y="329568"/>
                    <a:pt x="1155855" y="494908"/>
                    <a:pt x="1229180" y="499221"/>
                  </a:cubicBezTo>
                  <a:cubicBezTo>
                    <a:pt x="1302504" y="503534"/>
                    <a:pt x="1437651" y="441712"/>
                    <a:pt x="1505225" y="36119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79712" y="1412776"/>
              <a:ext cx="5707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3600" dirty="0">
                  <a:solidFill>
                    <a:schemeClr val="bg1"/>
                  </a:solidFill>
                </a:rPr>
                <a:t>S</a:t>
              </a:r>
              <a:r>
                <a:rPr lang="nb-NO" sz="3600" baseline="-25000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187015" y="3501008"/>
            <a:ext cx="4057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If </a:t>
            </a:r>
            <a:r>
              <a:rPr lang="nb-NO" sz="2400" dirty="0" err="1"/>
              <a:t>both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A</a:t>
            </a:r>
            <a:r>
              <a:rPr lang="nb-NO" sz="2400" dirty="0"/>
              <a:t> and </a:t>
            </a:r>
            <a:r>
              <a:rPr lang="nb-NO" sz="2400" dirty="0">
                <a:solidFill>
                  <a:srgbClr val="C00000"/>
                </a:solidFill>
              </a:rPr>
              <a:t>B</a:t>
            </a:r>
            <a:r>
              <a:rPr lang="nb-NO" sz="2400" dirty="0"/>
              <a:t> have non-trivial</a:t>
            </a:r>
          </a:p>
          <a:p>
            <a:r>
              <a:rPr lang="nb-NO" sz="2400" dirty="0" err="1"/>
              <a:t>strong</a:t>
            </a:r>
            <a:r>
              <a:rPr lang="nb-NO" sz="2400" dirty="0"/>
              <a:t> </a:t>
            </a:r>
            <a:r>
              <a:rPr lang="nb-NO" sz="2400" dirty="0" err="1"/>
              <a:t>components</a:t>
            </a:r>
            <a:r>
              <a:rPr lang="nb-NO" sz="2400" dirty="0"/>
              <a:t> in </a:t>
            </a:r>
            <a:r>
              <a:rPr lang="nb-NO" sz="2400" dirty="0">
                <a:solidFill>
                  <a:srgbClr val="C00000"/>
                </a:solidFill>
              </a:rPr>
              <a:t>G – W*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35881" y="4407495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ym typeface="Wingdings" panose="05000000000000000000" pitchFamily="2" charset="2"/>
              </a:rPr>
              <a:t> Done! (a)</a:t>
            </a:r>
            <a:endParaRPr lang="nb-NO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33612" y="5085184"/>
            <a:ext cx="4686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If </a:t>
            </a:r>
            <a:r>
              <a:rPr lang="nb-NO" sz="2400" dirty="0" err="1"/>
              <a:t>only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A</a:t>
            </a:r>
            <a:r>
              <a:rPr lang="nb-NO" sz="2400" dirty="0"/>
              <a:t> has non-trivial </a:t>
            </a:r>
            <a:r>
              <a:rPr lang="nb-NO" sz="2400" dirty="0" err="1"/>
              <a:t>components</a:t>
            </a:r>
            <a:endParaRPr lang="nb-NO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27418" y="5555647"/>
            <a:ext cx="3444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>
                <a:solidFill>
                  <a:srgbClr val="C00000"/>
                </a:solidFill>
              </a:rPr>
              <a:t>S – S</a:t>
            </a:r>
            <a:r>
              <a:rPr lang="nb-NO" sz="2400" baseline="-25000" dirty="0">
                <a:solidFill>
                  <a:srgbClr val="C00000"/>
                </a:solidFill>
              </a:rPr>
              <a:t>B</a:t>
            </a:r>
            <a:r>
              <a:rPr lang="nb-NO" sz="2400" dirty="0">
                <a:solidFill>
                  <a:srgbClr val="C00000"/>
                </a:solidFill>
              </a:rPr>
              <a:t> </a:t>
            </a:r>
            <a:r>
              <a:rPr lang="nb-NO" sz="2400" dirty="0"/>
              <a:t>is a DFVS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>
                <a:solidFill>
                  <a:srgbClr val="C00000"/>
                </a:solidFill>
              </a:rPr>
              <a:t>G – W*</a:t>
            </a:r>
            <a:r>
              <a:rPr lang="nb-NO" sz="2400" dirty="0"/>
              <a:t>,</a:t>
            </a:r>
            <a:br>
              <a:rPr lang="nb-NO" sz="2400" dirty="0"/>
            </a:br>
            <a:r>
              <a:rPr lang="nb-NO" sz="2400" dirty="0" err="1"/>
              <a:t>hence</a:t>
            </a:r>
            <a:r>
              <a:rPr lang="nb-NO" sz="2400" dirty="0"/>
              <a:t> Done! (c)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3528" y="5733256"/>
            <a:ext cx="4127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(All </a:t>
            </a:r>
            <a:r>
              <a:rPr lang="nb-NO" sz="2800" dirty="0" err="1">
                <a:solidFill>
                  <a:srgbClr val="0070C0"/>
                </a:solidFill>
              </a:rPr>
              <a:t>other</a:t>
            </a:r>
            <a:r>
              <a:rPr lang="nb-NO" sz="2800" dirty="0">
                <a:solidFill>
                  <a:srgbClr val="0070C0"/>
                </a:solidFill>
              </a:rPr>
              <a:t> cases </a:t>
            </a:r>
            <a:r>
              <a:rPr lang="nb-NO" sz="2800" dirty="0" err="1">
                <a:solidFill>
                  <a:srgbClr val="0070C0"/>
                </a:solidFill>
              </a:rPr>
              <a:t>symmetric</a:t>
            </a:r>
            <a:r>
              <a:rPr lang="nb-NO" sz="2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08297" y="6341258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Q.E.D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676456" y="6344654"/>
            <a:ext cx="333665" cy="3967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TextBox 49"/>
          <p:cNvSpPr txBox="1"/>
          <p:nvPr/>
        </p:nvSpPr>
        <p:spPr>
          <a:xfrm>
            <a:off x="3052624" y="4758909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and</a:t>
            </a:r>
            <a:endParaRPr lang="nb-NO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38" grpId="0"/>
      <p:bldP spid="39" grpId="0"/>
      <p:bldP spid="40" grpId="0"/>
      <p:bldP spid="3" grpId="0"/>
      <p:bldP spid="12" grpId="0"/>
      <p:bldP spid="13" grpId="0"/>
      <p:bldP spid="26" grpId="0"/>
      <p:bldP spid="29" grpId="0"/>
      <p:bldP spid="32" grpId="0"/>
      <p:bldP spid="49" grpId="0" animBg="1"/>
      <p:bldP spid="5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Conclusions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4931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Both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f(k)</a:t>
            </a:r>
            <a:r>
              <a:rPr lang="nb-NO" sz="2800" dirty="0"/>
              <a:t> and </a:t>
            </a:r>
            <a:r>
              <a:rPr lang="nb-NO" sz="2800" dirty="0" err="1">
                <a:solidFill>
                  <a:srgbClr val="C00000"/>
                </a:solidFill>
              </a:rPr>
              <a:t>n</a:t>
            </a:r>
            <a:r>
              <a:rPr lang="nb-NO" sz="2800" baseline="30000" dirty="0" err="1">
                <a:solidFill>
                  <a:srgbClr val="C00000"/>
                </a:solidFill>
              </a:rPr>
              <a:t>c</a:t>
            </a:r>
            <a:r>
              <a:rPr lang="nb-NO" sz="2800" baseline="300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>
                <a:solidFill>
                  <a:srgbClr val="FF0000"/>
                </a:solidFill>
              </a:rPr>
              <a:t>important</a:t>
            </a:r>
            <a:r>
              <a:rPr lang="nb-NO" sz="2800" dirty="0">
                <a:solidFill>
                  <a:srgbClr val="FF0000"/>
                </a:solidFill>
              </a:rPr>
              <a:t> </a:t>
            </a:r>
            <a:r>
              <a:rPr lang="nb-NO" sz="2800" dirty="0"/>
              <a:t>…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6059" y="2636912"/>
            <a:ext cx="4470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DFVS in time </a:t>
            </a:r>
            <a:r>
              <a:rPr lang="nb-NO" sz="2800" dirty="0">
                <a:solidFill>
                  <a:srgbClr val="C00000"/>
                </a:solidFill>
              </a:rPr>
              <a:t>O(4</a:t>
            </a:r>
            <a:r>
              <a:rPr lang="nb-NO" sz="2800" baseline="30000" dirty="0">
                <a:solidFill>
                  <a:srgbClr val="C00000"/>
                </a:solidFill>
              </a:rPr>
              <a:t>k</a:t>
            </a:r>
            <a:r>
              <a:rPr lang="nb-NO" sz="2800" dirty="0">
                <a:solidFill>
                  <a:srgbClr val="C00000"/>
                </a:solidFill>
              </a:rPr>
              <a:t>k!k</a:t>
            </a:r>
            <a:r>
              <a:rPr lang="nb-NO" sz="2800" baseline="30000" dirty="0">
                <a:solidFill>
                  <a:srgbClr val="C00000"/>
                </a:solidFill>
              </a:rPr>
              <a:t>5</a:t>
            </a:r>
            <a:r>
              <a:rPr lang="nb-NO" sz="2800" dirty="0">
                <a:solidFill>
                  <a:srgbClr val="C00000"/>
                </a:solidFill>
              </a:rPr>
              <a:t>(n + m))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481844"/>
            <a:ext cx="5442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Open: </a:t>
            </a:r>
            <a:r>
              <a:rPr lang="nb-NO" sz="2800" dirty="0">
                <a:solidFill>
                  <a:srgbClr val="C00000"/>
                </a:solidFill>
              </a:rPr>
              <a:t>2</a:t>
            </a:r>
            <a:r>
              <a:rPr lang="nb-NO" sz="2800" baseline="30000" dirty="0">
                <a:solidFill>
                  <a:srgbClr val="C00000"/>
                </a:solidFill>
              </a:rPr>
              <a:t>O(k)</a:t>
            </a:r>
            <a:r>
              <a:rPr lang="nb-NO" sz="2800" dirty="0" err="1">
                <a:solidFill>
                  <a:srgbClr val="C00000"/>
                </a:solidFill>
              </a:rPr>
              <a:t>n</a:t>
            </a:r>
            <a:r>
              <a:rPr lang="nb-NO" sz="2800" baseline="30000" dirty="0" err="1">
                <a:solidFill>
                  <a:srgbClr val="C00000"/>
                </a:solidFill>
              </a:rPr>
              <a:t>c</a:t>
            </a:r>
            <a:r>
              <a:rPr lang="nb-NO" sz="2800" dirty="0"/>
              <a:t>, </a:t>
            </a:r>
            <a:r>
              <a:rPr lang="nb-NO" sz="2800" dirty="0" err="1"/>
              <a:t>even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planar </a:t>
            </a:r>
            <a:r>
              <a:rPr lang="nb-NO" sz="2800" dirty="0" err="1"/>
              <a:t>graphs</a:t>
            </a:r>
            <a:endParaRPr lang="nb-NO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4856" y="4345940"/>
            <a:ext cx="716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Open: </a:t>
            </a:r>
            <a:r>
              <a:rPr lang="nb-NO" sz="2800" dirty="0">
                <a:solidFill>
                  <a:srgbClr val="C00000"/>
                </a:solidFill>
              </a:rPr>
              <a:t>polynomial </a:t>
            </a:r>
            <a:r>
              <a:rPr lang="nb-NO" sz="2800" dirty="0" err="1">
                <a:solidFill>
                  <a:srgbClr val="C00000"/>
                </a:solidFill>
              </a:rPr>
              <a:t>kernel</a:t>
            </a:r>
            <a:r>
              <a:rPr lang="nb-NO" sz="2800" dirty="0"/>
              <a:t>, </a:t>
            </a:r>
            <a:r>
              <a:rPr lang="nb-NO" sz="2800" dirty="0" err="1"/>
              <a:t>even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planar </a:t>
            </a:r>
            <a:r>
              <a:rPr lang="nb-NO" sz="2800" dirty="0" err="1"/>
              <a:t>graphs</a:t>
            </a:r>
            <a:endParaRPr lang="nb-NO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79664"/>
            <a:ext cx="629999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0862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Natural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ups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616940" y="1743199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[Chen et al]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3962" y="1632282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O(</a:t>
            </a:r>
            <a:r>
              <a:rPr lang="nb-NO" sz="3600" dirty="0">
                <a:solidFill>
                  <a:srgbClr val="FF0000"/>
                </a:solidFill>
              </a:rPr>
              <a:t>k!4</a:t>
            </a:r>
            <a:r>
              <a:rPr lang="nb-NO" sz="3600" baseline="30000" dirty="0">
                <a:solidFill>
                  <a:srgbClr val="FF0000"/>
                </a:solidFill>
              </a:rPr>
              <a:t>k</a:t>
            </a:r>
            <a:r>
              <a:rPr lang="nb-NO" sz="3600" dirty="0">
                <a:solidFill>
                  <a:srgbClr val="FF0000"/>
                </a:solidFill>
              </a:rPr>
              <a:t>k</a:t>
            </a:r>
            <a:r>
              <a:rPr lang="nb-NO" sz="3600" baseline="30000" dirty="0">
                <a:solidFill>
                  <a:srgbClr val="FF0000"/>
                </a:solidFill>
              </a:rPr>
              <a:t>4</a:t>
            </a:r>
            <a:r>
              <a:rPr lang="nb-NO" sz="3600" dirty="0">
                <a:solidFill>
                  <a:srgbClr val="7030A0"/>
                </a:solidFill>
              </a:rPr>
              <a:t>nm</a:t>
            </a:r>
            <a:r>
              <a:rPr lang="nb-NO" sz="36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2928426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FF0000"/>
                </a:solidFill>
              </a:rPr>
              <a:t>2</a:t>
            </a:r>
            <a:r>
              <a:rPr lang="nb-NO" sz="3600" baseline="30000" dirty="0">
                <a:solidFill>
                  <a:srgbClr val="FF0000"/>
                </a:solidFill>
              </a:rPr>
              <a:t>O(k)</a:t>
            </a:r>
            <a:r>
              <a:rPr lang="nb-NO" sz="3600" dirty="0" err="1">
                <a:solidFill>
                  <a:srgbClr val="7030A0"/>
                </a:solidFill>
              </a:rPr>
              <a:t>n</a:t>
            </a:r>
            <a:r>
              <a:rPr lang="nb-NO" sz="3600" baseline="30000" dirty="0" err="1">
                <a:solidFill>
                  <a:srgbClr val="7030A0"/>
                </a:solidFill>
              </a:rPr>
              <a:t>c</a:t>
            </a:r>
            <a:endParaRPr lang="nb-NO" sz="3600" baseline="30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0785" y="2928426"/>
            <a:ext cx="193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FF0000"/>
                </a:solidFill>
              </a:rPr>
              <a:t>f(k)</a:t>
            </a:r>
            <a:r>
              <a:rPr lang="nb-NO" sz="3600" dirty="0">
                <a:solidFill>
                  <a:srgbClr val="7030A0"/>
                </a:solidFill>
              </a:rPr>
              <a:t>(</a:t>
            </a:r>
            <a:r>
              <a:rPr lang="nb-NO" sz="3600" dirty="0" err="1">
                <a:solidFill>
                  <a:srgbClr val="7030A0"/>
                </a:solidFill>
              </a:rPr>
              <a:t>n+m</a:t>
            </a:r>
            <a:r>
              <a:rPr lang="nb-NO" sz="3600" dirty="0">
                <a:solidFill>
                  <a:srgbClr val="7030A0"/>
                </a:solidFill>
              </a:rPr>
              <a:t>)</a:t>
            </a:r>
            <a:endParaRPr lang="nb-NO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4510861"/>
            <a:ext cx="206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FF0000"/>
                </a:solidFill>
              </a:rPr>
              <a:t>2</a:t>
            </a:r>
            <a:r>
              <a:rPr lang="nb-NO" sz="3600" baseline="30000" dirty="0">
                <a:solidFill>
                  <a:srgbClr val="FF0000"/>
                </a:solidFill>
              </a:rPr>
              <a:t>O(k)</a:t>
            </a:r>
            <a:r>
              <a:rPr lang="nb-NO" sz="3600" dirty="0">
                <a:solidFill>
                  <a:srgbClr val="7030A0"/>
                </a:solidFill>
              </a:rPr>
              <a:t>(</a:t>
            </a:r>
            <a:r>
              <a:rPr lang="nb-NO" sz="3600" dirty="0" err="1">
                <a:solidFill>
                  <a:srgbClr val="7030A0"/>
                </a:solidFill>
              </a:rPr>
              <a:t>n+m</a:t>
            </a:r>
            <a:r>
              <a:rPr lang="nb-NO" sz="3600" dirty="0">
                <a:solidFill>
                  <a:srgbClr val="7030A0"/>
                </a:solidFill>
              </a:rPr>
              <a:t>)</a:t>
            </a:r>
            <a:endParaRPr lang="nb-NO" sz="3600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163842" y="2278612"/>
            <a:ext cx="1080120" cy="649813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31078" y="3574757"/>
            <a:ext cx="1012884" cy="108012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414455" y="3718774"/>
            <a:ext cx="1143101" cy="936103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4048" y="2278613"/>
            <a:ext cx="1224136" cy="649813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2590" y="3502749"/>
            <a:ext cx="15087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 err="1">
                <a:solidFill>
                  <a:srgbClr val="7030A0"/>
                </a:solidFill>
              </a:rPr>
              <a:t>Exercise</a:t>
            </a:r>
            <a:r>
              <a:rPr lang="nb-NO" sz="2000" b="1" dirty="0">
                <a:solidFill>
                  <a:srgbClr val="7030A0"/>
                </a:solidFill>
              </a:rPr>
              <a:t>:</a:t>
            </a:r>
            <a:endParaRPr lang="nb-NO" b="1" dirty="0">
              <a:solidFill>
                <a:srgbClr val="7030A0"/>
              </a:solidFill>
            </a:endParaRPr>
          </a:p>
          <a:p>
            <a:pPr algn="ctr"/>
            <a:r>
              <a:rPr lang="nb-NO" dirty="0">
                <a:solidFill>
                  <a:srgbClr val="FF0000"/>
                </a:solidFill>
              </a:rPr>
              <a:t>Best </a:t>
            </a:r>
            <a:r>
              <a:rPr lang="nb-NO" dirty="0" err="1">
                <a:solidFill>
                  <a:srgbClr val="FF0000"/>
                </a:solidFill>
              </a:rPr>
              <a:t>possible</a:t>
            </a:r>
            <a:endParaRPr lang="nb-NO" dirty="0">
              <a:solidFill>
                <a:srgbClr val="FF0000"/>
              </a:solidFill>
            </a:endParaRPr>
          </a:p>
          <a:p>
            <a:pPr algn="ctr"/>
            <a:r>
              <a:rPr lang="nb-NO" dirty="0" err="1">
                <a:solidFill>
                  <a:srgbClr val="FF0000"/>
                </a:solidFill>
              </a:rPr>
              <a:t>Assuming</a:t>
            </a:r>
            <a:r>
              <a:rPr lang="nb-NO" dirty="0">
                <a:solidFill>
                  <a:srgbClr val="FF0000"/>
                </a:solidFill>
              </a:rPr>
              <a:t> ETH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57564" y="4293096"/>
            <a:ext cx="1406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b="1" dirty="0">
                <a:solidFill>
                  <a:srgbClr val="002060"/>
                </a:solidFill>
              </a:rPr>
              <a:t>K=0 [DFS]</a:t>
            </a:r>
            <a:endParaRPr lang="nb-NO" sz="2000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8184" y="3913892"/>
            <a:ext cx="2783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rgbClr val="C00000"/>
                </a:solidFill>
              </a:rPr>
              <a:t>Linear for </a:t>
            </a:r>
            <a:r>
              <a:rPr lang="nb-NO" sz="2800" b="1" dirty="0" err="1">
                <a:solidFill>
                  <a:srgbClr val="C00000"/>
                </a:solidFill>
              </a:rPr>
              <a:t>fixed</a:t>
            </a:r>
            <a:r>
              <a:rPr lang="nb-NO" sz="2800" b="1" dirty="0">
                <a:solidFill>
                  <a:srgbClr val="C00000"/>
                </a:solidFill>
              </a:rPr>
              <a:t> k: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40152" y="4633972"/>
            <a:ext cx="3058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b="1" dirty="0">
                <a:solidFill>
                  <a:srgbClr val="002060"/>
                </a:solidFill>
              </a:rPr>
              <a:t>K=1 [</a:t>
            </a:r>
            <a:r>
              <a:rPr lang="nb-NO" sz="2400" b="1" dirty="0" err="1">
                <a:solidFill>
                  <a:srgbClr val="002060"/>
                </a:solidFill>
              </a:rPr>
              <a:t>Garey</a:t>
            </a:r>
            <a:r>
              <a:rPr lang="nb-NO" sz="2400" b="1" dirty="0">
                <a:solidFill>
                  <a:srgbClr val="002060"/>
                </a:solidFill>
              </a:rPr>
              <a:t>, </a:t>
            </a:r>
            <a:r>
              <a:rPr lang="nb-NO" sz="2400" b="1" dirty="0" err="1">
                <a:solidFill>
                  <a:srgbClr val="002060"/>
                </a:solidFill>
              </a:rPr>
              <a:t>Tarjan</a:t>
            </a:r>
            <a:r>
              <a:rPr lang="nb-NO" sz="2400" b="1" dirty="0">
                <a:solidFill>
                  <a:srgbClr val="002060"/>
                </a:solidFill>
              </a:rPr>
              <a:t>, 78]</a:t>
            </a:r>
            <a:endParaRPr lang="nb-NO" sz="2000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0152" y="5055567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K=2</a:t>
            </a:r>
          </a:p>
        </p:txBody>
      </p:sp>
      <p:grpSp>
        <p:nvGrpSpPr>
          <p:cNvPr id="31" name="Group 30"/>
          <p:cNvGrpSpPr/>
          <p:nvPr/>
        </p:nvGrpSpPr>
        <p:grpSpPr>
          <a:xfrm rot="21091302">
            <a:off x="7044998" y="5007967"/>
            <a:ext cx="1440160" cy="1418965"/>
            <a:chOff x="7020272" y="5322403"/>
            <a:chExt cx="1440160" cy="1418965"/>
          </a:xfrm>
        </p:grpSpPr>
        <p:sp>
          <p:nvSpPr>
            <p:cNvPr id="28" name="Wave 27"/>
            <p:cNvSpPr/>
            <p:nvPr/>
          </p:nvSpPr>
          <p:spPr>
            <a:xfrm>
              <a:off x="7020272" y="5322403"/>
              <a:ext cx="1440160" cy="821705"/>
            </a:xfrm>
            <a:prstGeom prst="wav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Daniel </a:t>
              </a:r>
              <a:r>
                <a:rPr lang="nb-NO" dirty="0" err="1"/>
                <a:t>was</a:t>
              </a:r>
              <a:r>
                <a:rPr lang="nb-NO" dirty="0"/>
                <a:t> </a:t>
              </a:r>
              <a:r>
                <a:rPr lang="nb-NO" dirty="0" err="1"/>
                <a:t>here</a:t>
              </a:r>
              <a:endParaRPr lang="nb-NO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020272" y="5445224"/>
              <a:ext cx="0" cy="1296144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608017" y="2996952"/>
            <a:ext cx="298831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O(</a:t>
            </a:r>
            <a:r>
              <a:rPr lang="nb-NO" sz="3600" dirty="0">
                <a:solidFill>
                  <a:srgbClr val="FF0000"/>
                </a:solidFill>
              </a:rPr>
              <a:t>k!4</a:t>
            </a:r>
            <a:r>
              <a:rPr lang="nb-NO" sz="3600" baseline="30000" dirty="0">
                <a:solidFill>
                  <a:srgbClr val="FF0000"/>
                </a:solidFill>
              </a:rPr>
              <a:t>k</a:t>
            </a:r>
            <a:r>
              <a:rPr lang="nb-NO" sz="3600" dirty="0">
                <a:solidFill>
                  <a:srgbClr val="FF0000"/>
                </a:solidFill>
              </a:rPr>
              <a:t>k</a:t>
            </a:r>
            <a:r>
              <a:rPr lang="nb-NO" sz="3600" baseline="30000" dirty="0">
                <a:solidFill>
                  <a:srgbClr val="FF0000"/>
                </a:solidFill>
              </a:rPr>
              <a:t>5</a:t>
            </a:r>
            <a:r>
              <a:rPr lang="nb-NO" sz="3600" dirty="0">
                <a:solidFill>
                  <a:srgbClr val="7030A0"/>
                </a:solidFill>
              </a:rPr>
              <a:t>(</a:t>
            </a:r>
            <a:r>
              <a:rPr lang="nb-NO" sz="3600" dirty="0" err="1">
                <a:solidFill>
                  <a:srgbClr val="7030A0"/>
                </a:solidFill>
              </a:rPr>
              <a:t>n+m</a:t>
            </a:r>
            <a:r>
              <a:rPr lang="nb-NO" sz="3600" dirty="0">
                <a:solidFill>
                  <a:srgbClr val="7030A0"/>
                </a:solidFill>
              </a:rPr>
              <a:t>)</a:t>
            </a:r>
            <a:r>
              <a:rPr lang="nb-NO" sz="36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026" name="TextBox 1025"/>
          <p:cNvSpPr txBox="1"/>
          <p:nvPr/>
        </p:nvSpPr>
        <p:spPr>
          <a:xfrm>
            <a:off x="6604556" y="1772816"/>
            <a:ext cx="1839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>
                <a:solidFill>
                  <a:srgbClr val="002060"/>
                </a:solidFill>
              </a:rPr>
              <a:t>[L, </a:t>
            </a:r>
            <a:r>
              <a:rPr lang="nb-NO" sz="2000" b="1" dirty="0" err="1">
                <a:solidFill>
                  <a:srgbClr val="002060"/>
                </a:solidFill>
              </a:rPr>
              <a:t>Ramanujan</a:t>
            </a:r>
            <a:r>
              <a:rPr lang="nb-NO" sz="2000" b="1" dirty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nb-NO" sz="2000" b="1" dirty="0" err="1">
                <a:solidFill>
                  <a:srgbClr val="002060"/>
                </a:solidFill>
              </a:rPr>
              <a:t>Saurabh</a:t>
            </a:r>
            <a:r>
              <a:rPr lang="nb-NO" sz="2000" b="1" dirty="0">
                <a:solidFill>
                  <a:srgbClr val="002060"/>
                </a:solidFill>
              </a:rPr>
              <a:t>, 2018]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866724" y="2480702"/>
            <a:ext cx="486140" cy="447723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31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3" grpId="0"/>
      <p:bldP spid="24" grpId="0"/>
      <p:bldP spid="25" grpId="0"/>
      <p:bldP spid="26" grpId="0"/>
      <p:bldP spid="27" grpId="0"/>
      <p:bldP spid="34" grpId="0" animBg="1"/>
      <p:bldP spid="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nb-NO" dirty="0"/>
              <a:t>This talk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7938" y="2420888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O(</a:t>
            </a:r>
            <a:r>
              <a:rPr lang="nb-NO" sz="3600" dirty="0">
                <a:solidFill>
                  <a:srgbClr val="FF0000"/>
                </a:solidFill>
              </a:rPr>
              <a:t>k!4</a:t>
            </a:r>
            <a:r>
              <a:rPr lang="nb-NO" sz="3600" baseline="30000" dirty="0">
                <a:solidFill>
                  <a:srgbClr val="FF0000"/>
                </a:solidFill>
              </a:rPr>
              <a:t>k</a:t>
            </a:r>
            <a:r>
              <a:rPr lang="nb-NO" sz="3600" dirty="0">
                <a:solidFill>
                  <a:srgbClr val="FF0000"/>
                </a:solidFill>
              </a:rPr>
              <a:t>k</a:t>
            </a:r>
            <a:r>
              <a:rPr lang="nb-NO" sz="3600" baseline="30000" dirty="0">
                <a:solidFill>
                  <a:srgbClr val="FF0000"/>
                </a:solidFill>
              </a:rPr>
              <a:t>4</a:t>
            </a:r>
            <a:r>
              <a:rPr lang="nb-NO" sz="3600" dirty="0">
                <a:solidFill>
                  <a:srgbClr val="7030A0"/>
                </a:solidFill>
              </a:rPr>
              <a:t>nm</a:t>
            </a:r>
            <a:r>
              <a:rPr lang="nb-NO" sz="36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809" y="4042076"/>
            <a:ext cx="298831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O(</a:t>
            </a:r>
            <a:r>
              <a:rPr lang="nb-NO" sz="3600" dirty="0">
                <a:solidFill>
                  <a:srgbClr val="FF0000"/>
                </a:solidFill>
              </a:rPr>
              <a:t>k!4</a:t>
            </a:r>
            <a:r>
              <a:rPr lang="nb-NO" sz="3600" baseline="30000" dirty="0">
                <a:solidFill>
                  <a:srgbClr val="FF0000"/>
                </a:solidFill>
              </a:rPr>
              <a:t>k</a:t>
            </a:r>
            <a:r>
              <a:rPr lang="nb-NO" sz="3600" dirty="0">
                <a:solidFill>
                  <a:srgbClr val="FF0000"/>
                </a:solidFill>
              </a:rPr>
              <a:t>k</a:t>
            </a:r>
            <a:r>
              <a:rPr lang="nb-NO" sz="3600" baseline="30000" dirty="0">
                <a:solidFill>
                  <a:srgbClr val="FF0000"/>
                </a:solidFill>
              </a:rPr>
              <a:t>5</a:t>
            </a:r>
            <a:r>
              <a:rPr lang="nb-NO" sz="3600" dirty="0">
                <a:solidFill>
                  <a:srgbClr val="7030A0"/>
                </a:solidFill>
              </a:rPr>
              <a:t>(</a:t>
            </a:r>
            <a:r>
              <a:rPr lang="nb-NO" sz="3600" dirty="0" err="1">
                <a:solidFill>
                  <a:srgbClr val="7030A0"/>
                </a:solidFill>
              </a:rPr>
              <a:t>n+m</a:t>
            </a:r>
            <a:r>
              <a:rPr lang="nb-NO" sz="3600" dirty="0">
                <a:solidFill>
                  <a:srgbClr val="7030A0"/>
                </a:solidFill>
              </a:rPr>
              <a:t>)</a:t>
            </a:r>
            <a:r>
              <a:rPr lang="nb-NO" sz="36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256" y="4017258"/>
            <a:ext cx="1839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>
                <a:solidFill>
                  <a:srgbClr val="002060"/>
                </a:solidFill>
              </a:rPr>
              <a:t>[L, </a:t>
            </a:r>
            <a:r>
              <a:rPr lang="nb-NO" sz="2000" b="1" dirty="0" err="1">
                <a:solidFill>
                  <a:srgbClr val="002060"/>
                </a:solidFill>
              </a:rPr>
              <a:t>Ramanujan</a:t>
            </a:r>
            <a:r>
              <a:rPr lang="nb-NO" sz="2000" b="1" dirty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nb-NO" sz="2000" b="1" dirty="0" err="1">
                <a:solidFill>
                  <a:srgbClr val="002060"/>
                </a:solidFill>
              </a:rPr>
              <a:t>Saurabh</a:t>
            </a:r>
            <a:r>
              <a:rPr lang="nb-NO" sz="2000" b="1" dirty="0">
                <a:solidFill>
                  <a:srgbClr val="002060"/>
                </a:solidFill>
              </a:rPr>
              <a:t>, 2018]</a:t>
            </a: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5868144" y="4371201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0916" y="2531805"/>
            <a:ext cx="165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[Chen et al]</a:t>
            </a:r>
          </a:p>
        </p:txBody>
      </p:sp>
      <p:sp>
        <p:nvSpPr>
          <p:cNvPr id="19" name="TextBox 18"/>
          <p:cNvSpPr txBox="1"/>
          <p:nvPr/>
        </p:nvSpPr>
        <p:spPr>
          <a:xfrm rot="1982998">
            <a:off x="4996969" y="2044152"/>
            <a:ext cx="2353145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dirty="0"/>
              <a:t>Iterative </a:t>
            </a:r>
            <a:r>
              <a:rPr lang="nb-NO" dirty="0" err="1"/>
              <a:t>Compression</a:t>
            </a:r>
            <a:endParaRPr lang="nb-NO" dirty="0"/>
          </a:p>
          <a:p>
            <a:pPr algn="ctr"/>
            <a:r>
              <a:rPr lang="nb-NO" dirty="0"/>
              <a:t>+ </a:t>
            </a:r>
            <a:r>
              <a:rPr lang="nb-NO" dirty="0" err="1"/>
              <a:t>Important</a:t>
            </a:r>
            <a:r>
              <a:rPr lang="nb-NO" dirty="0"/>
              <a:t> Separators</a:t>
            </a:r>
          </a:p>
          <a:p>
            <a:pPr algn="ctr"/>
            <a:endParaRPr lang="nb-NO" dirty="0"/>
          </a:p>
        </p:txBody>
      </p:sp>
      <p:sp>
        <p:nvSpPr>
          <p:cNvPr id="20" name="TextBox 19"/>
          <p:cNvSpPr txBox="1"/>
          <p:nvPr/>
        </p:nvSpPr>
        <p:spPr>
          <a:xfrm rot="19661233">
            <a:off x="1603562" y="3744514"/>
            <a:ext cx="1629164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dirty="0"/>
              <a:t>  </a:t>
            </a:r>
            <a:r>
              <a:rPr lang="nb-NO" dirty="0" err="1"/>
              <a:t>Recursive</a:t>
            </a:r>
            <a:r>
              <a:rPr lang="nb-NO" dirty="0"/>
              <a:t>   </a:t>
            </a:r>
            <a:br>
              <a:rPr lang="nb-NO" dirty="0"/>
            </a:br>
            <a:r>
              <a:rPr lang="nb-NO" dirty="0"/>
              <a:t>  </a:t>
            </a:r>
            <a:r>
              <a:rPr lang="nb-NO" dirty="0" err="1"/>
              <a:t>Compression</a:t>
            </a:r>
            <a:r>
              <a:rPr lang="nb-NO" dirty="0"/>
              <a:t>  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9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  <p:bldP spid="13" grpId="0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Compression</a:t>
            </a:r>
            <a:r>
              <a:rPr lang="nb-NO" dirty="0"/>
              <a:t> 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76264"/>
                <a:ext cx="8229600" cy="28369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Input: </a:t>
                </a:r>
                <a:r>
                  <a:rPr lang="nb-NO" dirty="0" err="1">
                    <a:sym typeface="Wingdings" panose="05000000000000000000" pitchFamily="2" charset="2"/>
                  </a:rPr>
                  <a:t>Diraph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, </a:t>
                </a:r>
                <a:r>
                  <a:rPr lang="nb-NO" dirty="0" err="1">
                    <a:sym typeface="Wingdings" panose="05000000000000000000" pitchFamily="2" charset="2"/>
                  </a:rPr>
                  <a:t>integer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r>
                  <a:rPr lang="nb-NO" dirty="0">
                    <a:sym typeface="Wingdings" panose="05000000000000000000" pitchFamily="2" charset="2"/>
                  </a:rPr>
                  <a:t>, feedback </a:t>
                </a:r>
                <a:r>
                  <a:rPr lang="nb-NO" dirty="0" err="1">
                    <a:sym typeface="Wingdings" panose="05000000000000000000" pitchFamily="2" charset="2"/>
                  </a:rPr>
                  <a:t>vertex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set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nb-NO" dirty="0">
                    <a:sym typeface="Wingdings" panose="05000000000000000000" pitchFamily="2" charset="2"/>
                  </a:rPr>
                  <a:t> 	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size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  <a:sym typeface="Wingdings" panose="05000000000000000000" pitchFamily="2" charset="2"/>
                      </a:rPr>
                      <m:t>≤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k+1</a:t>
                </a:r>
                <a:r>
                  <a:rPr lang="nb-NO" dirty="0">
                    <a:sym typeface="Wingdings" panose="05000000000000000000" pitchFamily="2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nb-NO" b="1" dirty="0" err="1">
                    <a:solidFill>
                      <a:srgbClr val="002060"/>
                    </a:solidFill>
                    <a:sym typeface="Wingdings" panose="05000000000000000000" pitchFamily="2" charset="2"/>
                  </a:rPr>
                  <a:t>Question</a:t>
                </a: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: </a:t>
                </a:r>
                <a:r>
                  <a:rPr lang="nb-NO" dirty="0" err="1">
                    <a:sym typeface="Wingdings" panose="05000000000000000000" pitchFamily="2" charset="2"/>
                  </a:rPr>
                  <a:t>Does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G</a:t>
                </a:r>
                <a:r>
                  <a:rPr lang="nb-NO" dirty="0">
                    <a:sym typeface="Wingdings" panose="05000000000000000000" pitchFamily="2" charset="2"/>
                  </a:rPr>
                  <a:t> have a feedback </a:t>
                </a:r>
                <a:r>
                  <a:rPr lang="nb-NO" dirty="0" err="1">
                    <a:sym typeface="Wingdings" panose="05000000000000000000" pitchFamily="2" charset="2"/>
                  </a:rPr>
                  <a:t>vertex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set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nb-NO" dirty="0">
                    <a:sym typeface="Wingdings" panose="05000000000000000000" pitchFamily="2" charset="2"/>
                  </a:rPr>
                  <a:t> 	</a:t>
                </a:r>
                <a:r>
                  <a:rPr lang="nb-NO" dirty="0" err="1">
                    <a:sym typeface="Wingdings" panose="05000000000000000000" pitchFamily="2" charset="2"/>
                  </a:rPr>
                  <a:t>of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r>
                  <a:rPr lang="nb-NO" dirty="0" err="1">
                    <a:sym typeface="Wingdings" panose="05000000000000000000" pitchFamily="2" charset="2"/>
                  </a:rPr>
                  <a:t>size</a:t>
                </a:r>
                <a:r>
                  <a:rPr lang="nb-NO" dirty="0">
                    <a:sym typeface="Wingdings" panose="05000000000000000000" pitchFamily="2" charset="2"/>
                  </a:rPr>
                  <a:t> at most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r>
                  <a:rPr lang="nb-NO" dirty="0">
                    <a:sym typeface="Wingdings" panose="05000000000000000000" pitchFamily="2" charset="2"/>
                  </a:rPr>
                  <a:t>?</a:t>
                </a:r>
              </a:p>
              <a:p>
                <a:pPr marL="0" indent="0">
                  <a:buNone/>
                </a:pPr>
                <a:r>
                  <a:rPr lang="nb-NO" b="1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Parameter: </a:t>
                </a:r>
                <a:r>
                  <a:rPr lang="nb-NO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k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76264"/>
                <a:ext cx="8229600" cy="2836912"/>
              </a:xfrm>
              <a:blipFill rotWithShape="1">
                <a:blip r:embed="rId2"/>
                <a:stretch>
                  <a:fillRect l="-1852" t="-2796" r="-74" b="-322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49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Iterative </a:t>
            </a:r>
            <a:r>
              <a:rPr lang="nb-NO" dirty="0" err="1"/>
              <a:t>Compression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solidFill>
                  <a:srgbClr val="002060"/>
                </a:solidFill>
              </a:rPr>
              <a:t>Lemma: </a:t>
            </a:r>
            <a:r>
              <a:rPr lang="nb-NO" dirty="0"/>
              <a:t>If </a:t>
            </a:r>
            <a:r>
              <a:rPr lang="nb-NO" dirty="0" err="1"/>
              <a:t>there</a:t>
            </a:r>
            <a:r>
              <a:rPr lang="nb-NO" dirty="0"/>
              <a:t> </a:t>
            </a:r>
            <a:r>
              <a:rPr lang="nb-NO" dirty="0" err="1"/>
              <a:t>exists</a:t>
            </a:r>
            <a:r>
              <a:rPr lang="nb-NO" dirty="0"/>
              <a:t> a </a:t>
            </a:r>
            <a:r>
              <a:rPr lang="nb-NO" dirty="0">
                <a:solidFill>
                  <a:srgbClr val="C00000"/>
                </a:solidFill>
              </a:rPr>
              <a:t>O(f(k)</a:t>
            </a:r>
            <a:r>
              <a:rPr lang="nb-NO" dirty="0" err="1">
                <a:solidFill>
                  <a:srgbClr val="C00000"/>
                </a:solidFill>
              </a:rPr>
              <a:t>n</a:t>
            </a:r>
            <a:r>
              <a:rPr lang="nb-NO" baseline="30000" dirty="0" err="1">
                <a:solidFill>
                  <a:srgbClr val="C00000"/>
                </a:solidFill>
              </a:rPr>
              <a:t>c</a:t>
            </a:r>
            <a:r>
              <a:rPr lang="nb-NO" dirty="0">
                <a:solidFill>
                  <a:srgbClr val="C00000"/>
                </a:solidFill>
              </a:rPr>
              <a:t>) </a:t>
            </a:r>
            <a:r>
              <a:rPr lang="nb-NO" dirty="0"/>
              <a:t>time </a:t>
            </a:r>
            <a:r>
              <a:rPr lang="nb-NO" dirty="0" err="1"/>
              <a:t>algorithm</a:t>
            </a:r>
            <a:r>
              <a:rPr lang="nb-NO" dirty="0"/>
              <a:t> 	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>
                <a:solidFill>
                  <a:srgbClr val="0070C0"/>
                </a:solidFill>
              </a:rPr>
              <a:t>compression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rgbClr val="0070C0"/>
                </a:solidFill>
              </a:rPr>
              <a:t>version</a:t>
            </a:r>
            <a:r>
              <a:rPr lang="nb-NO" dirty="0"/>
              <a:t>,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there</a:t>
            </a:r>
            <a:r>
              <a:rPr lang="nb-NO" dirty="0"/>
              <a:t> 	</a:t>
            </a:r>
            <a:r>
              <a:rPr lang="nb-NO" dirty="0" err="1"/>
              <a:t>exists</a:t>
            </a:r>
            <a:r>
              <a:rPr lang="nb-NO" dirty="0"/>
              <a:t> a </a:t>
            </a:r>
            <a:r>
              <a:rPr lang="nb-NO" dirty="0">
                <a:solidFill>
                  <a:srgbClr val="C00000"/>
                </a:solidFill>
              </a:rPr>
              <a:t>O(f(k)n</a:t>
            </a:r>
            <a:r>
              <a:rPr lang="nb-NO" baseline="30000" dirty="0">
                <a:solidFill>
                  <a:srgbClr val="C00000"/>
                </a:solidFill>
              </a:rPr>
              <a:t>c+1</a:t>
            </a:r>
            <a:r>
              <a:rPr lang="nb-NO" dirty="0">
                <a:solidFill>
                  <a:srgbClr val="C00000"/>
                </a:solidFill>
              </a:rPr>
              <a:t>) </a:t>
            </a:r>
            <a:r>
              <a:rPr lang="nb-NO" dirty="0"/>
              <a:t>time </a:t>
            </a:r>
            <a:r>
              <a:rPr lang="nb-NO" dirty="0" err="1"/>
              <a:t>algorithm</a:t>
            </a:r>
            <a:r>
              <a:rPr lang="nb-NO" dirty="0"/>
              <a:t> for </a:t>
            </a:r>
            <a:r>
              <a:rPr lang="nb-NO" dirty="0">
                <a:solidFill>
                  <a:srgbClr val="7030A0"/>
                </a:solidFill>
              </a:rPr>
              <a:t>DFVS</a:t>
            </a:r>
            <a:r>
              <a:rPr lang="nb-NO" dirty="0"/>
              <a:t>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4523152"/>
            <a:ext cx="225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>
                <a:solidFill>
                  <a:srgbClr val="002060"/>
                </a:solidFill>
              </a:rPr>
              <a:t>Next</a:t>
            </a:r>
            <a:r>
              <a:rPr lang="nb-NO" dirty="0">
                <a:solidFill>
                  <a:srgbClr val="002060"/>
                </a:solidFill>
              </a:rPr>
              <a:t>: </a:t>
            </a:r>
            <a:r>
              <a:rPr lang="nb-NO" dirty="0" err="1">
                <a:solidFill>
                  <a:srgbClr val="002060"/>
                </a:solidFill>
              </a:rPr>
              <a:t>proof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of</a:t>
            </a:r>
            <a:r>
              <a:rPr lang="nb-NO" dirty="0">
                <a:solidFill>
                  <a:srgbClr val="002060"/>
                </a:solidFill>
              </a:rPr>
              <a:t> lemma</a:t>
            </a:r>
          </a:p>
        </p:txBody>
      </p:sp>
    </p:spTree>
    <p:extLst>
      <p:ext uri="{BB962C8B-B14F-4D97-AF65-F5344CB8AC3E}">
        <p14:creationId xmlns:p14="http://schemas.microsoft.com/office/powerpoint/2010/main" val="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Iterative </a:t>
            </a:r>
            <a:r>
              <a:rPr lang="nb-NO" dirty="0" err="1"/>
              <a:t>Compression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3284984"/>
                <a:ext cx="780418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2800" dirty="0"/>
                  <a:t>If </a:t>
                </a:r>
                <a:r>
                  <a:rPr lang="nb-NO" sz="2800" dirty="0">
                    <a:solidFill>
                      <a:srgbClr val="C00000"/>
                    </a:solidFill>
                  </a:rPr>
                  <a:t>G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nb-NO" sz="2800" dirty="0"/>
                  <a:t> </a:t>
                </a:r>
                <a:r>
                  <a:rPr lang="nb-NO" sz="2800" dirty="0" err="1"/>
                  <a:t>does</a:t>
                </a:r>
                <a:r>
                  <a:rPr lang="nb-NO" sz="2800" dirty="0"/>
                  <a:t> not have a feedback </a:t>
                </a:r>
                <a:r>
                  <a:rPr lang="nb-NO" sz="2800" dirty="0" err="1"/>
                  <a:t>vertex</a:t>
                </a:r>
                <a:r>
                  <a:rPr lang="nb-NO" sz="2800" dirty="0"/>
                  <a:t> </a:t>
                </a:r>
                <a:r>
                  <a:rPr lang="nb-NO" sz="2800" dirty="0" err="1"/>
                  <a:t>set</a:t>
                </a:r>
                <a:r>
                  <a:rPr lang="nb-NO" sz="2800" dirty="0"/>
                  <a:t> </a:t>
                </a:r>
                <a:r>
                  <a:rPr lang="nb-NO" sz="2800" dirty="0" err="1"/>
                  <a:t>of</a:t>
                </a:r>
                <a:r>
                  <a:rPr lang="nb-NO" sz="2800" dirty="0"/>
                  <a:t> </a:t>
                </a:r>
                <a:r>
                  <a:rPr lang="nb-NO" sz="2800" dirty="0" err="1"/>
                  <a:t>size</a:t>
                </a:r>
                <a:r>
                  <a:rPr lang="nb-NO" sz="2800" dirty="0"/>
                  <a:t>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k</a:t>
                </a:r>
                <a:r>
                  <a:rPr lang="nb-NO" sz="2800" dirty="0"/>
                  <a:t>, </a:t>
                </a:r>
                <a:br>
                  <a:rPr lang="nb-NO" sz="2800" dirty="0"/>
                </a:br>
                <a:r>
                  <a:rPr lang="nb-NO" sz="2800" dirty="0" err="1"/>
                  <a:t>then</a:t>
                </a:r>
                <a:r>
                  <a:rPr lang="nb-NO" sz="2800" dirty="0"/>
                  <a:t> </a:t>
                </a:r>
                <a:r>
                  <a:rPr lang="nb-NO" sz="2800" dirty="0" err="1"/>
                  <a:t>neither</a:t>
                </a:r>
                <a:r>
                  <a:rPr lang="nb-NO" sz="2800" dirty="0"/>
                  <a:t> </a:t>
                </a:r>
                <a:r>
                  <a:rPr lang="nb-NO" sz="2800" dirty="0" err="1"/>
                  <a:t>does</a:t>
                </a:r>
                <a:r>
                  <a:rPr lang="nb-NO" sz="2800" dirty="0"/>
                  <a:t> </a:t>
                </a:r>
                <a:r>
                  <a:rPr lang="nb-NO" sz="2800" dirty="0" err="1">
                    <a:solidFill>
                      <a:srgbClr val="C00000"/>
                    </a:solidFill>
                  </a:rPr>
                  <a:t>G</a:t>
                </a:r>
                <a:r>
                  <a:rPr lang="nb-NO" sz="2800" baseline="-25000" dirty="0" err="1">
                    <a:solidFill>
                      <a:srgbClr val="C00000"/>
                    </a:solidFill>
                  </a:rPr>
                  <a:t>n</a:t>
                </a:r>
                <a:r>
                  <a:rPr lang="nb-NO" sz="2800" dirty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84984"/>
                <a:ext cx="7804188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094" t="-5769" r="-1172" b="-1794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9278" y="4725144"/>
                <a:ext cx="691276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800" dirty="0"/>
                  <a:t>If </a:t>
                </a:r>
                <a:r>
                  <a:rPr lang="nb-NO" sz="2800" dirty="0">
                    <a:solidFill>
                      <a:srgbClr val="C00000"/>
                    </a:solidFill>
                  </a:rPr>
                  <a:t>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nb-NO" sz="2800" dirty="0"/>
                  <a:t> is a feedback </a:t>
                </a:r>
                <a:r>
                  <a:rPr lang="nb-NO" sz="2800" dirty="0" err="1"/>
                  <a:t>vertex</a:t>
                </a:r>
                <a:r>
                  <a:rPr lang="nb-NO" sz="2800" dirty="0"/>
                  <a:t> </a:t>
                </a:r>
                <a:r>
                  <a:rPr lang="nb-NO" sz="2800" dirty="0" err="1"/>
                  <a:t>set</a:t>
                </a:r>
                <a:r>
                  <a:rPr lang="nb-NO" sz="2800" dirty="0"/>
                  <a:t> </a:t>
                </a:r>
                <a:r>
                  <a:rPr lang="nb-NO" sz="2800" dirty="0" err="1"/>
                  <a:t>of</a:t>
                </a:r>
                <a:r>
                  <a:rPr lang="nb-NO" sz="2800" dirty="0"/>
                  <a:t> </a:t>
                </a:r>
                <a:r>
                  <a:rPr lang="nb-NO" sz="2800" dirty="0">
                    <a:solidFill>
                      <a:srgbClr val="C00000"/>
                    </a:solidFill>
                  </a:rPr>
                  <a:t>G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nb-NO" sz="2800" dirty="0"/>
                  <a:t>, </a:t>
                </a:r>
                <a:r>
                  <a:rPr lang="nb-NO" sz="2800" dirty="0" err="1"/>
                  <a:t>then</a:t>
                </a:r>
                <a:r>
                  <a:rPr lang="nb-NO" sz="2800" dirty="0"/>
                  <a:t> </a:t>
                </a:r>
                <a:br>
                  <a:rPr lang="nb-NO" sz="2800" dirty="0"/>
                </a:br>
                <a:r>
                  <a:rPr lang="nb-NO" sz="2800" dirty="0">
                    <a:solidFill>
                      <a:srgbClr val="C00000"/>
                    </a:solidFill>
                  </a:rPr>
                  <a:t>X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i+1</a:t>
                </a:r>
                <a:r>
                  <a:rPr lang="nb-NO" sz="2800" dirty="0">
                    <a:solidFill>
                      <a:srgbClr val="C00000"/>
                    </a:solidFill>
                  </a:rPr>
                  <a:t> = S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nb-NO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nb-NO" sz="2800" dirty="0">
                    <a:solidFill>
                      <a:srgbClr val="C00000"/>
                    </a:solidFill>
                  </a:rPr>
                  <a:t> v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i+1</a:t>
                </a:r>
                <a:r>
                  <a:rPr lang="nb-NO" sz="2800" dirty="0">
                    <a:solidFill>
                      <a:srgbClr val="C00000"/>
                    </a:solidFill>
                  </a:rPr>
                  <a:t> </a:t>
                </a:r>
                <a:r>
                  <a:rPr lang="nb-NO" sz="2800" dirty="0"/>
                  <a:t>is a feedback </a:t>
                </a:r>
                <a:r>
                  <a:rPr lang="nb-NO" sz="2800" dirty="0" err="1"/>
                  <a:t>vertex</a:t>
                </a:r>
                <a:r>
                  <a:rPr lang="nb-NO" sz="2800" dirty="0"/>
                  <a:t> </a:t>
                </a:r>
                <a:r>
                  <a:rPr lang="nb-NO" sz="2800" dirty="0" err="1"/>
                  <a:t>set</a:t>
                </a:r>
                <a:r>
                  <a:rPr lang="nb-NO" sz="2800" dirty="0"/>
                  <a:t> </a:t>
                </a:r>
                <a:r>
                  <a:rPr lang="nb-NO" sz="2800" dirty="0" err="1"/>
                  <a:t>of</a:t>
                </a:r>
                <a:r>
                  <a:rPr lang="nb-NO" sz="2800" dirty="0"/>
                  <a:t> </a:t>
                </a:r>
                <a:r>
                  <a:rPr lang="nb-NO" sz="2800" dirty="0">
                    <a:solidFill>
                      <a:srgbClr val="C00000"/>
                    </a:solidFill>
                  </a:rPr>
                  <a:t>G</a:t>
                </a:r>
                <a:r>
                  <a:rPr lang="nb-NO" sz="2800" baseline="-25000" dirty="0">
                    <a:solidFill>
                      <a:srgbClr val="C00000"/>
                    </a:solidFill>
                  </a:rPr>
                  <a:t>i+1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278" y="4725144"/>
                <a:ext cx="6912768" cy="954107"/>
              </a:xfrm>
              <a:prstGeom prst="rect">
                <a:avLst/>
              </a:prstGeom>
              <a:blipFill rotWithShape="1"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27584" y="2380819"/>
            <a:ext cx="3219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Define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V</a:t>
            </a:r>
            <a:r>
              <a:rPr lang="nb-NO" sz="2800" baseline="-25000" dirty="0">
                <a:solidFill>
                  <a:srgbClr val="C00000"/>
                </a:solidFill>
              </a:rPr>
              <a:t>i</a:t>
            </a:r>
            <a:r>
              <a:rPr lang="nb-NO" sz="2800" dirty="0">
                <a:solidFill>
                  <a:srgbClr val="C00000"/>
                </a:solidFill>
              </a:rPr>
              <a:t> = {v</a:t>
            </a:r>
            <a:r>
              <a:rPr lang="nb-NO" sz="2800" baseline="-25000" dirty="0">
                <a:solidFill>
                  <a:srgbClr val="C00000"/>
                </a:solidFill>
              </a:rPr>
              <a:t>1</a:t>
            </a:r>
            <a:r>
              <a:rPr lang="nb-NO" sz="2800" dirty="0">
                <a:solidFill>
                  <a:srgbClr val="C00000"/>
                </a:solidFill>
              </a:rPr>
              <a:t>, … , v</a:t>
            </a:r>
            <a:r>
              <a:rPr lang="nb-NO" sz="2800" baseline="-25000" dirty="0">
                <a:solidFill>
                  <a:srgbClr val="C00000"/>
                </a:solidFill>
              </a:rPr>
              <a:t>i</a:t>
            </a:r>
            <a:r>
              <a:rPr lang="nb-NO" sz="2800" dirty="0">
                <a:solidFill>
                  <a:srgbClr val="C00000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0110" y="2380819"/>
            <a:ext cx="2549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/>
              <a:t>Define</a:t>
            </a:r>
            <a:r>
              <a:rPr lang="nb-NO" sz="2800" dirty="0"/>
              <a:t> </a:t>
            </a:r>
            <a:r>
              <a:rPr lang="nb-NO" sz="2800" dirty="0">
                <a:solidFill>
                  <a:srgbClr val="C00000"/>
                </a:solidFill>
              </a:rPr>
              <a:t>G</a:t>
            </a:r>
            <a:r>
              <a:rPr lang="nb-NO" sz="2800" baseline="-25000" dirty="0">
                <a:solidFill>
                  <a:srgbClr val="C00000"/>
                </a:solidFill>
              </a:rPr>
              <a:t>i</a:t>
            </a:r>
            <a:r>
              <a:rPr lang="nb-NO" sz="2800" dirty="0">
                <a:solidFill>
                  <a:srgbClr val="C00000"/>
                </a:solidFill>
              </a:rPr>
              <a:t> = G[V</a:t>
            </a:r>
            <a:r>
              <a:rPr lang="nb-NO" sz="2800" baseline="-25000" dirty="0">
                <a:solidFill>
                  <a:srgbClr val="C00000"/>
                </a:solidFill>
              </a:rPr>
              <a:t>i</a:t>
            </a:r>
            <a:r>
              <a:rPr lang="nb-NO" sz="28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1720" y="1700808"/>
            <a:ext cx="500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Order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vertices</a:t>
            </a:r>
            <a:r>
              <a:rPr lang="nb-NO" sz="2800" dirty="0"/>
              <a:t> as </a:t>
            </a:r>
            <a:r>
              <a:rPr lang="nb-NO" sz="2800" dirty="0">
                <a:solidFill>
                  <a:srgbClr val="C00000"/>
                </a:solidFill>
              </a:rPr>
              <a:t>v</a:t>
            </a:r>
            <a:r>
              <a:rPr lang="nb-NO" sz="2800" baseline="-25000" dirty="0">
                <a:solidFill>
                  <a:srgbClr val="C00000"/>
                </a:solidFill>
              </a:rPr>
              <a:t>1</a:t>
            </a:r>
            <a:r>
              <a:rPr lang="nb-NO" sz="2800" dirty="0"/>
              <a:t>, </a:t>
            </a:r>
            <a:r>
              <a:rPr lang="nb-NO" sz="2800" dirty="0">
                <a:solidFill>
                  <a:srgbClr val="C00000"/>
                </a:solidFill>
              </a:rPr>
              <a:t>v</a:t>
            </a:r>
            <a:r>
              <a:rPr lang="nb-NO" sz="2800" baseline="-25000" dirty="0">
                <a:solidFill>
                  <a:srgbClr val="C00000"/>
                </a:solidFill>
              </a:rPr>
              <a:t>2</a:t>
            </a:r>
            <a:r>
              <a:rPr lang="nb-NO" sz="2800" dirty="0"/>
              <a:t> ….. </a:t>
            </a:r>
            <a:r>
              <a:rPr lang="nb-NO" sz="2800" dirty="0">
                <a:solidFill>
                  <a:srgbClr val="C00000"/>
                </a:solidFill>
              </a:rPr>
              <a:t>v</a:t>
            </a:r>
            <a:r>
              <a:rPr lang="nb-NO" sz="2800" baseline="-25000" dirty="0">
                <a:solidFill>
                  <a:srgbClr val="C00000"/>
                </a:solidFill>
              </a:rPr>
              <a:t>n</a:t>
            </a:r>
            <a:r>
              <a:rPr lang="nb-NO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34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1858</Words>
  <Application>Microsoft Office PowerPoint</Application>
  <PresentationFormat>On-screen Show (4:3)</PresentationFormat>
  <Paragraphs>429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Minding the polynomial factor (aka Directed Feedback Vertex Set in Linear Time)</vt:lpstr>
      <vt:lpstr>f(k) vs nc</vt:lpstr>
      <vt:lpstr>FPT in P</vt:lpstr>
      <vt:lpstr>Directed Feedback Vertex Set</vt:lpstr>
      <vt:lpstr>Natural follow ups</vt:lpstr>
      <vt:lpstr>This talk</vt:lpstr>
      <vt:lpstr>Compression Version</vt:lpstr>
      <vt:lpstr>Iterative Compression</vt:lpstr>
      <vt:lpstr>Iterative Compression</vt:lpstr>
      <vt:lpstr>Iterative Compression</vt:lpstr>
      <vt:lpstr>Solving the Compression Step</vt:lpstr>
      <vt:lpstr>Disjoint DFVS</vt:lpstr>
      <vt:lpstr>Avoid O(n) Overhead From IC?</vt:lpstr>
      <vt:lpstr>Disjoint DFVS</vt:lpstr>
      <vt:lpstr>Disjoint DFVS-T</vt:lpstr>
      <vt:lpstr>Solutions to Disjoint DFVS-T</vt:lpstr>
      <vt:lpstr>Solutions to Disjoint DFVS-T</vt:lpstr>
      <vt:lpstr>Splitting</vt:lpstr>
      <vt:lpstr>Guessing separators</vt:lpstr>
      <vt:lpstr>Disjoint DFVS-T Strategy</vt:lpstr>
      <vt:lpstr>Guessing S’ cleverly</vt:lpstr>
      <vt:lpstr>Important Separator</vt:lpstr>
      <vt:lpstr>Branching for DFVS-T</vt:lpstr>
      <vt:lpstr>«OLD» DFVS Wrap Up</vt:lpstr>
      <vt:lpstr>Avoid O(n) Overhead From IC?</vt:lpstr>
      <vt:lpstr>Main Lemma</vt:lpstr>
      <vt:lpstr>a) G – W* has at least 2 non-trivial strong components</vt:lpstr>
      <vt:lpstr>Time analysis, case (a)</vt:lpstr>
      <vt:lpstr>PowerPoint Presentation</vt:lpstr>
      <vt:lpstr>Time analysis, case (b)</vt:lpstr>
      <vt:lpstr>c) G – W* has DFVS of size ≤ k-1</vt:lpstr>
      <vt:lpstr>Time analysis, case (c)</vt:lpstr>
      <vt:lpstr>Proving Main Lemma</vt:lpstr>
      <vt:lpstr>Starting the proof</vt:lpstr>
      <vt:lpstr>Separator Sequence</vt:lpstr>
      <vt:lpstr>Separator Sequence 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43</cp:revision>
  <dcterms:created xsi:type="dcterms:W3CDTF">2017-12-05T07:57:49Z</dcterms:created>
  <dcterms:modified xsi:type="dcterms:W3CDTF">2017-12-05T23:06:32Z</dcterms:modified>
</cp:coreProperties>
</file>