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6" r:id="rId15"/>
    <p:sldId id="278" r:id="rId16"/>
    <p:sldId id="279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9" r:id="rId25"/>
    <p:sldId id="291" r:id="rId26"/>
    <p:sldId id="292" r:id="rId27"/>
    <p:sldId id="293" r:id="rId28"/>
    <p:sldId id="294" r:id="rId29"/>
    <p:sldId id="296" r:id="rId30"/>
    <p:sldId id="298" r:id="rId31"/>
    <p:sldId id="300" r:id="rId32"/>
    <p:sldId id="301" r:id="rId33"/>
    <p:sldId id="306" r:id="rId34"/>
    <p:sldId id="307" r:id="rId35"/>
    <p:sldId id="304" r:id="rId36"/>
    <p:sldId id="309" r:id="rId37"/>
    <p:sldId id="310" r:id="rId38"/>
    <p:sldId id="311" r:id="rId39"/>
    <p:sldId id="313" r:id="rId40"/>
    <p:sldId id="314" r:id="rId41"/>
    <p:sldId id="315" r:id="rId42"/>
    <p:sldId id="316" r:id="rId4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ADC5-CD3D-4B9E-8513-6E7546F8D890}" type="datetimeFigureOut">
              <a:rPr lang="nb-NO" smtClean="0"/>
              <a:t>03.12.2017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5408-DE21-498A-9155-8262EDD94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01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ADC5-CD3D-4B9E-8513-6E7546F8D890}" type="datetimeFigureOut">
              <a:rPr lang="nb-NO" smtClean="0"/>
              <a:t>03.12.2017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5408-DE21-498A-9155-8262EDD94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5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ADC5-CD3D-4B9E-8513-6E7546F8D890}" type="datetimeFigureOut">
              <a:rPr lang="nb-NO" smtClean="0"/>
              <a:t>03.12.2017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5408-DE21-498A-9155-8262EDD94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782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ADC5-CD3D-4B9E-8513-6E7546F8D890}" type="datetimeFigureOut">
              <a:rPr lang="nb-NO" smtClean="0"/>
              <a:t>03.12.2017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5408-DE21-498A-9155-8262EDD94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874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ADC5-CD3D-4B9E-8513-6E7546F8D890}" type="datetimeFigureOut">
              <a:rPr lang="nb-NO" smtClean="0"/>
              <a:t>03.12.2017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5408-DE21-498A-9155-8262EDD94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312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ADC5-CD3D-4B9E-8513-6E7546F8D890}" type="datetimeFigureOut">
              <a:rPr lang="nb-NO" smtClean="0"/>
              <a:t>03.12.2017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5408-DE21-498A-9155-8262EDD94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913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ADC5-CD3D-4B9E-8513-6E7546F8D890}" type="datetimeFigureOut">
              <a:rPr lang="nb-NO" smtClean="0"/>
              <a:t>03.12.2017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5408-DE21-498A-9155-8262EDD94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757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ADC5-CD3D-4B9E-8513-6E7546F8D890}" type="datetimeFigureOut">
              <a:rPr lang="nb-NO" smtClean="0"/>
              <a:t>03.12.2017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5408-DE21-498A-9155-8262EDD94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311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ADC5-CD3D-4B9E-8513-6E7546F8D890}" type="datetimeFigureOut">
              <a:rPr lang="nb-NO" smtClean="0"/>
              <a:t>03.12.2017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5408-DE21-498A-9155-8262EDD94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579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ADC5-CD3D-4B9E-8513-6E7546F8D890}" type="datetimeFigureOut">
              <a:rPr lang="nb-NO" smtClean="0"/>
              <a:t>03.12.2017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5408-DE21-498A-9155-8262EDD94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427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ADC5-CD3D-4B9E-8513-6E7546F8D890}" type="datetimeFigureOut">
              <a:rPr lang="nb-NO" smtClean="0"/>
              <a:t>03.12.2017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5408-DE21-498A-9155-8262EDD94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463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DADC5-CD3D-4B9E-8513-6E7546F8D890}" type="datetimeFigureOut">
              <a:rPr lang="nb-NO" smtClean="0"/>
              <a:t>03.12.2017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35408-DE21-498A-9155-8262EDD944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546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8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6.jpeg"/><Relationship Id="rId7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Parameterized</a:t>
            </a:r>
            <a:r>
              <a:rPr lang="nb-NO" dirty="0" smtClean="0"/>
              <a:t> </a:t>
            </a:r>
            <a:r>
              <a:rPr lang="nb-NO" dirty="0" err="1" smtClean="0"/>
              <a:t>Algorithms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(and </a:t>
            </a:r>
            <a:r>
              <a:rPr lang="nb-NO" dirty="0" err="1" smtClean="0"/>
              <a:t>Complexity</a:t>
            </a:r>
            <a:r>
              <a:rPr lang="nb-NO" dirty="0" smtClean="0"/>
              <a:t>)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Daniel </a:t>
            </a:r>
            <a:r>
              <a:rPr lang="nb-NO" dirty="0" err="1" smtClean="0"/>
              <a:t>Lokshtanov</a:t>
            </a:r>
            <a:r>
              <a:rPr lang="nb-NO" dirty="0" smtClean="0"/>
              <a:t>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05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Same problem, </a:t>
            </a:r>
            <a:r>
              <a:rPr lang="nb-NO" dirty="0" err="1" smtClean="0"/>
              <a:t>three</a:t>
            </a:r>
            <a:r>
              <a:rPr lang="nb-NO" dirty="0" smtClean="0"/>
              <a:t> </a:t>
            </a:r>
            <a:r>
              <a:rPr lang="nb-NO" dirty="0" err="1" smtClean="0"/>
              <a:t>algorithms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2708921"/>
            <a:ext cx="875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/>
              <a:t>n</a:t>
            </a:r>
            <a:r>
              <a:rPr lang="nb-NO" sz="3600" baseline="30000" dirty="0" smtClean="0"/>
              <a:t>k+2</a:t>
            </a:r>
            <a:endParaRPr lang="nb-NO" sz="36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2708921"/>
            <a:ext cx="1677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/>
              <a:t>2</a:t>
            </a:r>
            <a:r>
              <a:rPr lang="nb-NO" sz="3600" baseline="30000" dirty="0" smtClean="0"/>
              <a:t>k</a:t>
            </a:r>
            <a:r>
              <a:rPr lang="nb-NO" sz="3600" dirty="0" smtClean="0"/>
              <a:t>(</a:t>
            </a:r>
            <a:r>
              <a:rPr lang="nb-NO" sz="3600" dirty="0" err="1" smtClean="0"/>
              <a:t>n+m</a:t>
            </a:r>
            <a:r>
              <a:rPr lang="nb-NO" sz="3600" dirty="0" smtClean="0"/>
              <a:t>)</a:t>
            </a:r>
            <a:endParaRPr lang="nb-NO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436095" y="2708920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/>
              <a:t>n+m+2</a:t>
            </a:r>
            <a:r>
              <a:rPr lang="nb-NO" sz="3600" baseline="30000" dirty="0" smtClean="0"/>
              <a:t>k</a:t>
            </a:r>
            <a:r>
              <a:rPr lang="nb-NO" sz="3600" dirty="0" smtClean="0"/>
              <a:t>k</a:t>
            </a:r>
            <a:r>
              <a:rPr lang="nb-NO" sz="3600" baseline="30000" dirty="0" smtClean="0"/>
              <a:t>2</a:t>
            </a:r>
            <a:endParaRPr lang="nb-NO" sz="36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1640994"/>
            <a:ext cx="715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smtClean="0">
                <a:solidFill>
                  <a:srgbClr val="C00000"/>
                </a:solidFill>
              </a:rPr>
              <a:t>XP</a:t>
            </a:r>
            <a:endParaRPr lang="nb-NO" sz="4000" dirty="0">
              <a:solidFill>
                <a:srgbClr val="C0000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5003553" y="1508006"/>
            <a:ext cx="516837" cy="4189246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xtBox 8"/>
          <p:cNvSpPr txBox="1"/>
          <p:nvPr/>
        </p:nvSpPr>
        <p:spPr>
          <a:xfrm>
            <a:off x="3203848" y="4005064"/>
            <a:ext cx="440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Same polynomial for </a:t>
            </a:r>
            <a:r>
              <a:rPr lang="nb-NO" sz="2400" dirty="0" err="1" smtClean="0"/>
              <a:t>every</a:t>
            </a:r>
            <a:r>
              <a:rPr lang="nb-NO" sz="2400" dirty="0" smtClean="0"/>
              <a:t> </a:t>
            </a:r>
            <a:r>
              <a:rPr lang="nb-NO" sz="2400" dirty="0" err="1" smtClean="0"/>
              <a:t>fixed</a:t>
            </a:r>
            <a:r>
              <a:rPr lang="nb-NO" sz="2400" dirty="0" smtClean="0"/>
              <a:t> </a:t>
            </a:r>
            <a:r>
              <a:rPr lang="nb-NO" sz="2400" dirty="0" smtClean="0">
                <a:solidFill>
                  <a:srgbClr val="C00000"/>
                </a:solidFill>
              </a:rPr>
              <a:t>k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2666" y="5559623"/>
            <a:ext cx="342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/>
              <a:t>Fixed</a:t>
            </a:r>
            <a:r>
              <a:rPr lang="nb-NO" sz="2400" dirty="0" smtClean="0"/>
              <a:t> Parameter </a:t>
            </a:r>
            <a:r>
              <a:rPr lang="nb-NO" sz="2400" dirty="0" err="1" smtClean="0"/>
              <a:t>Tractable</a:t>
            </a:r>
            <a:endParaRPr lang="nb-NO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77246" y="4636293"/>
            <a:ext cx="1194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5400" dirty="0" smtClean="0">
                <a:solidFill>
                  <a:srgbClr val="C00000"/>
                </a:solidFill>
              </a:rPr>
              <a:t>FPT</a:t>
            </a:r>
            <a:endParaRPr lang="nb-NO" sz="5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5967" y="4767535"/>
            <a:ext cx="1298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smtClean="0">
                <a:solidFill>
                  <a:srgbClr val="C00000"/>
                </a:solidFill>
              </a:rPr>
              <a:t>f(k)</a:t>
            </a:r>
            <a:r>
              <a:rPr lang="nb-NO" sz="4000" dirty="0" err="1" smtClean="0">
                <a:solidFill>
                  <a:srgbClr val="C00000"/>
                </a:solidFill>
              </a:rPr>
              <a:t>n</a:t>
            </a:r>
            <a:r>
              <a:rPr lang="nb-NO" sz="4000" baseline="30000" dirty="0" err="1" smtClean="0">
                <a:solidFill>
                  <a:srgbClr val="C00000"/>
                </a:solidFill>
              </a:rPr>
              <a:t>c</a:t>
            </a:r>
            <a:endParaRPr lang="nb-NO" sz="4000" baseline="30000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>
            <a:off x="2484720" y="5121478"/>
            <a:ext cx="2081738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10868" y="1991742"/>
            <a:ext cx="224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Even </a:t>
            </a:r>
            <a:r>
              <a:rPr lang="nb-NO" dirty="0" err="1" smtClean="0">
                <a:solidFill>
                  <a:srgbClr val="FF0000"/>
                </a:solidFill>
              </a:rPr>
              <a:t>better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than</a:t>
            </a:r>
            <a:r>
              <a:rPr lang="nb-NO" dirty="0" smtClean="0">
                <a:solidFill>
                  <a:srgbClr val="FF0000"/>
                </a:solidFill>
              </a:rPr>
              <a:t> FPT?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3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f(k)</a:t>
            </a:r>
            <a:r>
              <a:rPr lang="nb-NO" dirty="0" err="1" smtClean="0">
                <a:solidFill>
                  <a:srgbClr val="C00000"/>
                </a:solidFill>
              </a:rPr>
              <a:t>n</a:t>
            </a:r>
            <a:r>
              <a:rPr lang="nb-NO" baseline="30000" dirty="0" err="1" smtClean="0">
                <a:solidFill>
                  <a:srgbClr val="C00000"/>
                </a:solidFill>
              </a:rPr>
              <a:t>c</a:t>
            </a:r>
            <a:r>
              <a:rPr lang="nb-NO" dirty="0" smtClean="0"/>
              <a:t>    </a:t>
            </a:r>
            <a:r>
              <a:rPr lang="nb-NO" sz="3200" dirty="0" err="1" smtClean="0"/>
              <a:t>vs</a:t>
            </a:r>
            <a:r>
              <a:rPr lang="nb-NO" dirty="0" smtClean="0"/>
              <a:t>    </a:t>
            </a:r>
            <a:r>
              <a:rPr lang="nb-NO" dirty="0" smtClean="0">
                <a:solidFill>
                  <a:srgbClr val="C00000"/>
                </a:solidFill>
              </a:rPr>
              <a:t>f(k) + </a:t>
            </a:r>
            <a:r>
              <a:rPr lang="nb-NO" dirty="0" err="1" smtClean="0">
                <a:solidFill>
                  <a:srgbClr val="C00000"/>
                </a:solidFill>
              </a:rPr>
              <a:t>n</a:t>
            </a:r>
            <a:r>
              <a:rPr lang="nb-NO" baseline="30000" dirty="0" err="1" smtClean="0">
                <a:solidFill>
                  <a:srgbClr val="C00000"/>
                </a:solidFill>
              </a:rPr>
              <a:t>c</a:t>
            </a:r>
            <a:endParaRPr lang="nb-NO" baseline="30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2132856"/>
            <a:ext cx="1784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smtClean="0"/>
              <a:t>f(k) + </a:t>
            </a:r>
            <a:r>
              <a:rPr lang="nb-NO" sz="4000" dirty="0" err="1" smtClean="0"/>
              <a:t>n</a:t>
            </a:r>
            <a:r>
              <a:rPr lang="nb-NO" sz="4000" baseline="30000" dirty="0" err="1" smtClean="0"/>
              <a:t>c</a:t>
            </a:r>
            <a:endParaRPr lang="nb-NO" sz="40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39952" y="2142799"/>
                <a:ext cx="68480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4000" b="0" i="1" smtClean="0">
                          <a:latin typeface="Cambria Math"/>
                        </a:rPr>
                        <m:t>≤</m:t>
                      </m:r>
                    </m:oMath>
                  </m:oMathPara>
                </a14:m>
                <a:endParaRPr lang="nb-NO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142799"/>
                <a:ext cx="684803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084168" y="2132856"/>
            <a:ext cx="1298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smtClean="0"/>
              <a:t>f(k)</a:t>
            </a:r>
            <a:r>
              <a:rPr lang="nb-NO" sz="4000" dirty="0" err="1" smtClean="0"/>
              <a:t>n</a:t>
            </a:r>
            <a:r>
              <a:rPr lang="nb-NO" sz="4000" baseline="30000" dirty="0" err="1" smtClean="0"/>
              <a:t>c</a:t>
            </a:r>
            <a:endParaRPr lang="nb-NO" sz="40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6219591" y="4365104"/>
            <a:ext cx="1298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smtClean="0"/>
              <a:t>f(k)</a:t>
            </a:r>
            <a:r>
              <a:rPr lang="nb-NO" sz="4000" dirty="0" err="1" smtClean="0"/>
              <a:t>n</a:t>
            </a:r>
            <a:r>
              <a:rPr lang="nb-NO" sz="4000" baseline="30000" dirty="0" err="1" smtClean="0"/>
              <a:t>c</a:t>
            </a:r>
            <a:endParaRPr lang="nb-NO" sz="40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39952" y="4377298"/>
                <a:ext cx="68480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4000" b="0" i="1" smtClean="0">
                          <a:latin typeface="Cambria Math"/>
                        </a:rPr>
                        <m:t>≥</m:t>
                      </m:r>
                    </m:oMath>
                  </m:oMathPara>
                </a14:m>
                <a:endParaRPr lang="nb-NO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377298"/>
                <a:ext cx="684803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87624" y="4377298"/>
            <a:ext cx="2130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smtClean="0"/>
              <a:t>f(k)</a:t>
            </a:r>
            <a:r>
              <a:rPr lang="nb-NO" sz="4000" baseline="30000" dirty="0" smtClean="0"/>
              <a:t>2</a:t>
            </a:r>
            <a:r>
              <a:rPr lang="nb-NO" sz="4000" dirty="0" smtClean="0"/>
              <a:t> + n</a:t>
            </a:r>
            <a:r>
              <a:rPr lang="nb-NO" sz="4000" baseline="30000" dirty="0" smtClean="0"/>
              <a:t>2c</a:t>
            </a:r>
            <a:endParaRPr lang="nb-NO" sz="4000" baseline="30000" dirty="0"/>
          </a:p>
        </p:txBody>
      </p:sp>
    </p:spTree>
    <p:extLst>
      <p:ext uri="{BB962C8B-B14F-4D97-AF65-F5344CB8AC3E}">
        <p14:creationId xmlns:p14="http://schemas.microsoft.com/office/powerpoint/2010/main" val="260496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Are all problems XP? FPT?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44216"/>
            <a:ext cx="6563072" cy="2044824"/>
          </a:xfrm>
        </p:spPr>
        <p:txBody>
          <a:bodyPr/>
          <a:lstStyle/>
          <a:p>
            <a:pPr marL="0" indent="0">
              <a:buNone/>
            </a:pPr>
            <a:r>
              <a:rPr lang="nb-NO" dirty="0" err="1" smtClean="0">
                <a:solidFill>
                  <a:srgbClr val="C00000"/>
                </a:solidFill>
              </a:rPr>
              <a:t>Coloring</a:t>
            </a:r>
            <a:endParaRPr lang="nb-NO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In: 		</a:t>
            </a:r>
            <a:r>
              <a:rPr lang="nb-NO" dirty="0" smtClean="0"/>
              <a:t>Graph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, </a:t>
            </a:r>
            <a:r>
              <a:rPr lang="nb-NO" dirty="0" err="1" smtClean="0"/>
              <a:t>integer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</a:p>
          <a:p>
            <a:pPr marL="0" indent="0">
              <a:buNone/>
            </a:pPr>
            <a:r>
              <a:rPr lang="nb-NO" b="1" dirty="0" err="1" smtClean="0">
                <a:solidFill>
                  <a:srgbClr val="002060"/>
                </a:solidFill>
              </a:rPr>
              <a:t>Question</a:t>
            </a:r>
            <a:r>
              <a:rPr lang="nb-NO" b="1" dirty="0" smtClean="0">
                <a:solidFill>
                  <a:srgbClr val="002060"/>
                </a:solidFill>
              </a:rPr>
              <a:t>:</a:t>
            </a:r>
            <a:r>
              <a:rPr lang="nb-NO" dirty="0" smtClean="0"/>
              <a:t> 	Is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 </a:t>
            </a:r>
            <a:r>
              <a:rPr lang="nb-NO" dirty="0" err="1" smtClean="0"/>
              <a:t>properly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-</a:t>
            </a:r>
            <a:r>
              <a:rPr lang="nb-NO" dirty="0" err="1" smtClean="0"/>
              <a:t>colorable</a:t>
            </a:r>
            <a:r>
              <a:rPr lang="nb-NO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1345" y="4201924"/>
            <a:ext cx="3348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NP-</a:t>
            </a:r>
            <a:r>
              <a:rPr lang="nb-NO" sz="2800" dirty="0" err="1" smtClean="0"/>
              <a:t>complete</a:t>
            </a:r>
            <a:r>
              <a:rPr lang="nb-NO" sz="2800" dirty="0" smtClean="0"/>
              <a:t> for k = 3</a:t>
            </a:r>
            <a:endParaRPr lang="nb-NO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5066020"/>
            <a:ext cx="7040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XP </a:t>
            </a:r>
            <a:r>
              <a:rPr lang="nb-NO" sz="2800" dirty="0" err="1" smtClean="0"/>
              <a:t>algorithm</a:t>
            </a:r>
            <a:r>
              <a:rPr lang="nb-NO" sz="2800" dirty="0" smtClean="0"/>
              <a:t> </a:t>
            </a:r>
            <a:r>
              <a:rPr lang="nb-NO" sz="2800" dirty="0" err="1" smtClean="0"/>
              <a:t>would</a:t>
            </a:r>
            <a:r>
              <a:rPr lang="nb-NO" sz="2800" dirty="0" smtClean="0"/>
              <a:t> be polynomial time for k=3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71504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1259633" y="1448155"/>
            <a:ext cx="6192688" cy="4645141"/>
          </a:xfrm>
          <a:custGeom>
            <a:avLst/>
            <a:gdLst>
              <a:gd name="connsiteX0" fmla="*/ 6850682 w 7712397"/>
              <a:gd name="connsiteY0" fmla="*/ 4442131 h 4933173"/>
              <a:gd name="connsiteX1" fmla="*/ 1726591 w 7712397"/>
              <a:gd name="connsiteY1" fmla="*/ 4890705 h 4933173"/>
              <a:gd name="connsiteX2" fmla="*/ 104825 w 7712397"/>
              <a:gd name="connsiteY2" fmla="*/ 3355203 h 4933173"/>
              <a:gd name="connsiteX3" fmla="*/ 311859 w 7712397"/>
              <a:gd name="connsiteY3" fmla="*/ 1517777 h 4933173"/>
              <a:gd name="connsiteX4" fmla="*/ 1545437 w 7712397"/>
              <a:gd name="connsiteY4" fmla="*/ 577497 h 4933173"/>
              <a:gd name="connsiteX5" fmla="*/ 6919693 w 7712397"/>
              <a:gd name="connsiteY5" fmla="*/ 197935 h 4933173"/>
              <a:gd name="connsiteX6" fmla="*/ 7678818 w 7712397"/>
              <a:gd name="connsiteY6" fmla="*/ 3786524 h 4933173"/>
              <a:gd name="connsiteX7" fmla="*/ 6850682 w 7712397"/>
              <a:gd name="connsiteY7" fmla="*/ 4442131 h 493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12397" h="4933173">
                <a:moveTo>
                  <a:pt x="6850682" y="4442131"/>
                </a:moveTo>
                <a:cubicBezTo>
                  <a:pt x="5858644" y="4626161"/>
                  <a:pt x="2850900" y="5071860"/>
                  <a:pt x="1726591" y="4890705"/>
                </a:cubicBezTo>
                <a:cubicBezTo>
                  <a:pt x="602281" y="4709550"/>
                  <a:pt x="340614" y="3917358"/>
                  <a:pt x="104825" y="3355203"/>
                </a:cubicBezTo>
                <a:cubicBezTo>
                  <a:pt x="-130964" y="2793048"/>
                  <a:pt x="71757" y="1980728"/>
                  <a:pt x="311859" y="1517777"/>
                </a:cubicBezTo>
                <a:cubicBezTo>
                  <a:pt x="551961" y="1054826"/>
                  <a:pt x="444131" y="797471"/>
                  <a:pt x="1545437" y="577497"/>
                </a:cubicBezTo>
                <a:cubicBezTo>
                  <a:pt x="2646743" y="357523"/>
                  <a:pt x="5897463" y="-336903"/>
                  <a:pt x="6919693" y="197935"/>
                </a:cubicBezTo>
                <a:cubicBezTo>
                  <a:pt x="7941923" y="732773"/>
                  <a:pt x="7686007" y="3080596"/>
                  <a:pt x="7678818" y="3786524"/>
                </a:cubicBezTo>
                <a:cubicBezTo>
                  <a:pt x="7671629" y="4492452"/>
                  <a:pt x="7842720" y="4258101"/>
                  <a:pt x="6850682" y="4442131"/>
                </a:cubicBezTo>
                <a:close/>
              </a:path>
            </a:pathLst>
          </a:custGeom>
          <a:solidFill>
            <a:schemeClr val="bg1">
              <a:lumMod val="85000"/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Freeform 10"/>
          <p:cNvSpPr/>
          <p:nvPr/>
        </p:nvSpPr>
        <p:spPr>
          <a:xfrm>
            <a:off x="2029256" y="3710960"/>
            <a:ext cx="2520280" cy="2016224"/>
          </a:xfrm>
          <a:custGeom>
            <a:avLst/>
            <a:gdLst>
              <a:gd name="connsiteX0" fmla="*/ 1104408 w 3138329"/>
              <a:gd name="connsiteY0" fmla="*/ 267094 h 2463212"/>
              <a:gd name="connsiteX1" fmla="*/ 227 w 3138329"/>
              <a:gd name="connsiteY1" fmla="*/ 1285011 h 2463212"/>
              <a:gd name="connsiteX2" fmla="*/ 1199299 w 3138329"/>
              <a:gd name="connsiteY2" fmla="*/ 2423698 h 2463212"/>
              <a:gd name="connsiteX3" fmla="*/ 2967714 w 3138329"/>
              <a:gd name="connsiteY3" fmla="*/ 2052762 h 2463212"/>
              <a:gd name="connsiteX4" fmla="*/ 2941835 w 3138329"/>
              <a:gd name="connsiteY4" fmla="*/ 620777 h 2463212"/>
              <a:gd name="connsiteX5" fmla="*/ 1846280 w 3138329"/>
              <a:gd name="connsiteY5" fmla="*/ 16928 h 2463212"/>
              <a:gd name="connsiteX6" fmla="*/ 1104408 w 3138329"/>
              <a:gd name="connsiteY6" fmla="*/ 267094 h 246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8329" h="2463212">
                <a:moveTo>
                  <a:pt x="1104408" y="267094"/>
                </a:moveTo>
                <a:cubicBezTo>
                  <a:pt x="796733" y="478441"/>
                  <a:pt x="-15588" y="925577"/>
                  <a:pt x="227" y="1285011"/>
                </a:cubicBezTo>
                <a:cubicBezTo>
                  <a:pt x="16042" y="1644445"/>
                  <a:pt x="704718" y="2295740"/>
                  <a:pt x="1199299" y="2423698"/>
                </a:cubicBezTo>
                <a:cubicBezTo>
                  <a:pt x="1693880" y="2551657"/>
                  <a:pt x="2677291" y="2353249"/>
                  <a:pt x="2967714" y="2052762"/>
                </a:cubicBezTo>
                <a:cubicBezTo>
                  <a:pt x="3258137" y="1752275"/>
                  <a:pt x="3128741" y="960083"/>
                  <a:pt x="2941835" y="620777"/>
                </a:cubicBezTo>
                <a:cubicBezTo>
                  <a:pt x="2754929" y="281471"/>
                  <a:pt x="2153956" y="75875"/>
                  <a:pt x="1846280" y="16928"/>
                </a:cubicBezTo>
                <a:cubicBezTo>
                  <a:pt x="1538605" y="-42019"/>
                  <a:pt x="1412083" y="55747"/>
                  <a:pt x="1104408" y="26709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Picture so far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4869160"/>
            <a:ext cx="932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smtClean="0">
                <a:solidFill>
                  <a:srgbClr val="C00000"/>
                </a:solidFill>
              </a:rPr>
              <a:t>FPT</a:t>
            </a:r>
            <a:endParaRPr lang="nb-NO" sz="4000" baseline="30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26202" y="1961831"/>
            <a:ext cx="901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5400" dirty="0" smtClean="0"/>
              <a:t>XP</a:t>
            </a:r>
            <a:endParaRPr lang="nb-NO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4395906"/>
            <a:ext cx="838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err="1" smtClean="0">
                <a:solidFill>
                  <a:srgbClr val="002060"/>
                </a:solidFill>
              </a:rPr>
              <a:t>Vertex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nb-NO" dirty="0" smtClean="0">
                <a:solidFill>
                  <a:srgbClr val="002060"/>
                </a:solidFill>
              </a:rPr>
              <a:t>Cover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31512" y="1630541"/>
            <a:ext cx="968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>
                <a:solidFill>
                  <a:srgbClr val="002060"/>
                </a:solidFill>
              </a:rPr>
              <a:t>Graph</a:t>
            </a:r>
            <a:br>
              <a:rPr lang="nb-NO" dirty="0" smtClean="0">
                <a:solidFill>
                  <a:srgbClr val="002060"/>
                </a:solidFill>
              </a:rPr>
            </a:br>
            <a:r>
              <a:rPr lang="nb-NO" dirty="0" err="1" smtClean="0">
                <a:solidFill>
                  <a:srgbClr val="002060"/>
                </a:solidFill>
              </a:rPr>
              <a:t>Coloring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91323" y="3770725"/>
            <a:ext cx="2492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200" dirty="0" err="1" smtClean="0">
                <a:solidFill>
                  <a:srgbClr val="002060"/>
                </a:solidFill>
              </a:rPr>
              <a:t>Anyone</a:t>
            </a:r>
            <a:r>
              <a:rPr lang="nb-NO" sz="3200" dirty="0" smtClean="0">
                <a:solidFill>
                  <a:srgbClr val="002060"/>
                </a:solidFill>
              </a:rPr>
              <a:t> </a:t>
            </a:r>
            <a:r>
              <a:rPr lang="nb-NO" sz="3200" dirty="0" err="1" smtClean="0">
                <a:solidFill>
                  <a:srgbClr val="002060"/>
                </a:solidFill>
              </a:rPr>
              <a:t>here</a:t>
            </a:r>
            <a:r>
              <a:rPr lang="nb-NO" sz="3200" dirty="0" smtClean="0">
                <a:solidFill>
                  <a:srgbClr val="002060"/>
                </a:solidFill>
              </a:rPr>
              <a:t>?</a:t>
            </a:r>
            <a:endParaRPr lang="nb-NO" sz="32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52120" y="4284385"/>
            <a:ext cx="852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200" dirty="0" err="1" smtClean="0">
                <a:solidFill>
                  <a:srgbClr val="0070C0"/>
                </a:solidFill>
              </a:rPr>
              <a:t>Yes</a:t>
            </a:r>
            <a:r>
              <a:rPr lang="nb-NO" sz="3200" dirty="0" smtClean="0">
                <a:solidFill>
                  <a:srgbClr val="0070C0"/>
                </a:solidFill>
              </a:rPr>
              <a:t>!</a:t>
            </a:r>
            <a:endParaRPr lang="nb-NO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4" grpId="0"/>
      <p:bldP spid="14" grpId="0"/>
      <p:bldP spid="6" grpId="0"/>
      <p:bldP spid="23" grpId="0"/>
      <p:bldP spid="24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Independent</a:t>
            </a:r>
            <a:r>
              <a:rPr lang="nb-NO" dirty="0" smtClean="0"/>
              <a:t> Set</a:t>
            </a:r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825660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solidFill>
                  <a:srgbClr val="002060"/>
                </a:solidFill>
              </a:rPr>
              <a:t>Input: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9256" y="1812893"/>
            <a:ext cx="283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Graph </a:t>
            </a:r>
            <a:r>
              <a:rPr lang="nb-NO" sz="2800" dirty="0" smtClean="0">
                <a:solidFill>
                  <a:srgbClr val="C00000"/>
                </a:solidFill>
              </a:rPr>
              <a:t>G</a:t>
            </a:r>
            <a:r>
              <a:rPr lang="nb-NO" sz="2800" dirty="0" smtClean="0"/>
              <a:t>, </a:t>
            </a:r>
            <a:r>
              <a:rPr lang="nb-NO" sz="2800" dirty="0" err="1" smtClean="0"/>
              <a:t>integer</a:t>
            </a:r>
            <a:r>
              <a:rPr lang="nb-NO" sz="2800" dirty="0" smtClean="0"/>
              <a:t> </a:t>
            </a:r>
            <a:r>
              <a:rPr lang="nb-NO" sz="2800" dirty="0" smtClean="0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2492896"/>
            <a:ext cx="1640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err="1" smtClean="0">
                <a:solidFill>
                  <a:srgbClr val="002060"/>
                </a:solidFill>
              </a:rPr>
              <a:t>Question</a:t>
            </a:r>
            <a:r>
              <a:rPr lang="nb-NO" sz="2800" b="1" dirty="0" smtClean="0">
                <a:solidFill>
                  <a:srgbClr val="002060"/>
                </a:solidFill>
              </a:rPr>
              <a:t>:</a:t>
            </a:r>
            <a:endParaRPr lang="nb-NO" sz="2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1458" y="3717032"/>
            <a:ext cx="26805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 smtClean="0">
                <a:solidFill>
                  <a:srgbClr val="0070C0"/>
                </a:solidFill>
              </a:rPr>
              <a:t>XP: </a:t>
            </a:r>
            <a:r>
              <a:rPr lang="nb-NO" sz="4400" dirty="0" smtClean="0">
                <a:solidFill>
                  <a:srgbClr val="C00000"/>
                </a:solidFill>
              </a:rPr>
              <a:t>O(n</a:t>
            </a:r>
            <a:r>
              <a:rPr lang="nb-NO" sz="4400" baseline="30000" dirty="0" smtClean="0">
                <a:solidFill>
                  <a:srgbClr val="C00000"/>
                </a:solidFill>
              </a:rPr>
              <a:t>k</a:t>
            </a:r>
            <a:r>
              <a:rPr lang="nb-NO" sz="4400" dirty="0" smtClean="0">
                <a:solidFill>
                  <a:srgbClr val="C00000"/>
                </a:solidFill>
              </a:rPr>
              <a:t>k</a:t>
            </a:r>
            <a:r>
              <a:rPr lang="nb-NO" sz="4400" baseline="30000" dirty="0" smtClean="0">
                <a:solidFill>
                  <a:srgbClr val="C00000"/>
                </a:solidFill>
              </a:rPr>
              <a:t>2</a:t>
            </a:r>
            <a:r>
              <a:rPr lang="nb-NO" sz="4400" dirty="0" smtClean="0">
                <a:solidFill>
                  <a:srgbClr val="C00000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66276" y="2512060"/>
                <a:ext cx="490140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/>
                  <a:t>Is </a:t>
                </a:r>
                <a:r>
                  <a:rPr lang="nb-NO" sz="2400" dirty="0" err="1" smtClean="0"/>
                  <a:t>there</a:t>
                </a:r>
                <a:r>
                  <a:rPr lang="nb-NO" sz="2400" dirty="0" smtClean="0"/>
                  <a:t> a </a:t>
                </a:r>
                <a:r>
                  <a:rPr lang="nb-NO" sz="2400" dirty="0" err="1" smtClean="0"/>
                  <a:t>vertex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set</a:t>
                </a:r>
                <a:r>
                  <a:rPr lang="nb-NO" sz="2400" dirty="0" smtClean="0"/>
                  <a:t>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sz="2400" dirty="0" smtClean="0"/>
                  <a:t>, </a:t>
                </a:r>
                <a:r>
                  <a:rPr lang="nb-NO" sz="2400" dirty="0" err="1" smtClean="0"/>
                  <a:t>s.t.</a:t>
                </a:r>
                <a:r>
                  <a:rPr lang="nb-NO" sz="2400" dirty="0" smtClean="0"/>
                  <a:t>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|S|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nb-NO" sz="2400" dirty="0" smtClean="0">
                    <a:solidFill>
                      <a:srgbClr val="C00000"/>
                    </a:solidFill>
                  </a:rPr>
                  <a:t> k </a:t>
                </a:r>
                <a:r>
                  <a:rPr lang="nb-NO" sz="2400" dirty="0" smtClean="0"/>
                  <a:t>and</a:t>
                </a:r>
                <a:br>
                  <a:rPr lang="nb-NO" sz="2400" dirty="0" smtClean="0"/>
                </a:br>
                <a:r>
                  <a:rPr lang="nb-NO" sz="2400" dirty="0" err="1" smtClean="0">
                    <a:solidFill>
                      <a:srgbClr val="FF0000"/>
                    </a:solidFill>
                  </a:rPr>
                  <a:t>no</a:t>
                </a:r>
                <a:r>
                  <a:rPr lang="nb-NO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nb-NO" sz="2400" dirty="0" err="1" smtClean="0">
                    <a:solidFill>
                      <a:srgbClr val="FF0000"/>
                    </a:solidFill>
                  </a:rPr>
                  <a:t>edge</a:t>
                </a:r>
                <a:r>
                  <a:rPr lang="nb-NO" sz="2400" dirty="0" smtClean="0">
                    <a:solidFill>
                      <a:srgbClr val="FF0000"/>
                    </a:solidFill>
                  </a:rPr>
                  <a:t> has </a:t>
                </a:r>
                <a:r>
                  <a:rPr lang="nb-NO" sz="2400" dirty="0" err="1" smtClean="0">
                    <a:solidFill>
                      <a:srgbClr val="FF0000"/>
                    </a:solidFill>
                  </a:rPr>
                  <a:t>both</a:t>
                </a:r>
                <a:r>
                  <a:rPr lang="nb-NO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nb-NO" sz="2400" dirty="0" err="1" smtClean="0"/>
                  <a:t>endpoints</a:t>
                </a:r>
                <a:r>
                  <a:rPr lang="nb-NO" sz="2400" dirty="0" smtClean="0"/>
                  <a:t> in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sz="2400" dirty="0" smtClean="0"/>
                  <a:t>?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276" y="2512060"/>
                <a:ext cx="4901406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866" t="-5882" r="-995" b="-1617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796136" y="3749406"/>
            <a:ext cx="12706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 smtClean="0">
                <a:solidFill>
                  <a:srgbClr val="0070C0"/>
                </a:solidFill>
              </a:rPr>
              <a:t>FPT?</a:t>
            </a:r>
            <a:endParaRPr lang="nb-NO" sz="4400" dirty="0" smtClean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7120" y="4869160"/>
            <a:ext cx="3868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Probably</a:t>
            </a:r>
            <a:r>
              <a:rPr lang="nb-NO" dirty="0" smtClean="0"/>
              <a:t> </a:t>
            </a:r>
            <a:r>
              <a:rPr lang="nb-NO" dirty="0" err="1" smtClean="0"/>
              <a:t>no</a:t>
            </a:r>
            <a:r>
              <a:rPr lang="nb-NO" dirty="0" smtClean="0"/>
              <a:t>,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how</a:t>
            </a:r>
            <a:r>
              <a:rPr lang="nb-NO" dirty="0" smtClean="0"/>
              <a:t> to «prove» </a:t>
            </a:r>
            <a:r>
              <a:rPr lang="nb-NO" dirty="0" err="1" smtClean="0"/>
              <a:t>this</a:t>
            </a:r>
            <a:r>
              <a:rPr lang="nb-NO" dirty="0" smtClean="0"/>
              <a:t>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7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2" grpId="0"/>
      <p:bldP spid="16" grpId="0"/>
      <p:bldP spid="1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524903" y="1173665"/>
            <a:ext cx="7712397" cy="4933173"/>
          </a:xfrm>
          <a:custGeom>
            <a:avLst/>
            <a:gdLst>
              <a:gd name="connsiteX0" fmla="*/ 6850682 w 7712397"/>
              <a:gd name="connsiteY0" fmla="*/ 4442131 h 4933173"/>
              <a:gd name="connsiteX1" fmla="*/ 1726591 w 7712397"/>
              <a:gd name="connsiteY1" fmla="*/ 4890705 h 4933173"/>
              <a:gd name="connsiteX2" fmla="*/ 104825 w 7712397"/>
              <a:gd name="connsiteY2" fmla="*/ 3355203 h 4933173"/>
              <a:gd name="connsiteX3" fmla="*/ 311859 w 7712397"/>
              <a:gd name="connsiteY3" fmla="*/ 1517777 h 4933173"/>
              <a:gd name="connsiteX4" fmla="*/ 1545437 w 7712397"/>
              <a:gd name="connsiteY4" fmla="*/ 577497 h 4933173"/>
              <a:gd name="connsiteX5" fmla="*/ 6919693 w 7712397"/>
              <a:gd name="connsiteY5" fmla="*/ 197935 h 4933173"/>
              <a:gd name="connsiteX6" fmla="*/ 7678818 w 7712397"/>
              <a:gd name="connsiteY6" fmla="*/ 3786524 h 4933173"/>
              <a:gd name="connsiteX7" fmla="*/ 6850682 w 7712397"/>
              <a:gd name="connsiteY7" fmla="*/ 4442131 h 493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12397" h="4933173">
                <a:moveTo>
                  <a:pt x="6850682" y="4442131"/>
                </a:moveTo>
                <a:cubicBezTo>
                  <a:pt x="5858644" y="4626161"/>
                  <a:pt x="2850900" y="5071860"/>
                  <a:pt x="1726591" y="4890705"/>
                </a:cubicBezTo>
                <a:cubicBezTo>
                  <a:pt x="602281" y="4709550"/>
                  <a:pt x="340614" y="3917358"/>
                  <a:pt x="104825" y="3355203"/>
                </a:cubicBezTo>
                <a:cubicBezTo>
                  <a:pt x="-130964" y="2793048"/>
                  <a:pt x="71757" y="1980728"/>
                  <a:pt x="311859" y="1517777"/>
                </a:cubicBezTo>
                <a:cubicBezTo>
                  <a:pt x="551961" y="1054826"/>
                  <a:pt x="444131" y="797471"/>
                  <a:pt x="1545437" y="577497"/>
                </a:cubicBezTo>
                <a:cubicBezTo>
                  <a:pt x="2646743" y="357523"/>
                  <a:pt x="5897463" y="-336903"/>
                  <a:pt x="6919693" y="197935"/>
                </a:cubicBezTo>
                <a:cubicBezTo>
                  <a:pt x="7941923" y="732773"/>
                  <a:pt x="7686007" y="3080596"/>
                  <a:pt x="7678818" y="3786524"/>
                </a:cubicBezTo>
                <a:cubicBezTo>
                  <a:pt x="7671629" y="4492452"/>
                  <a:pt x="7842720" y="4258101"/>
                  <a:pt x="6850682" y="4442131"/>
                </a:cubicBezTo>
                <a:close/>
              </a:path>
            </a:pathLst>
          </a:custGeom>
          <a:solidFill>
            <a:schemeClr val="bg1">
              <a:lumMod val="85000"/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Freeform 10"/>
          <p:cNvSpPr/>
          <p:nvPr/>
        </p:nvSpPr>
        <p:spPr>
          <a:xfrm>
            <a:off x="1259632" y="3436470"/>
            <a:ext cx="2520280" cy="2016224"/>
          </a:xfrm>
          <a:custGeom>
            <a:avLst/>
            <a:gdLst>
              <a:gd name="connsiteX0" fmla="*/ 1104408 w 3138329"/>
              <a:gd name="connsiteY0" fmla="*/ 267094 h 2463212"/>
              <a:gd name="connsiteX1" fmla="*/ 227 w 3138329"/>
              <a:gd name="connsiteY1" fmla="*/ 1285011 h 2463212"/>
              <a:gd name="connsiteX2" fmla="*/ 1199299 w 3138329"/>
              <a:gd name="connsiteY2" fmla="*/ 2423698 h 2463212"/>
              <a:gd name="connsiteX3" fmla="*/ 2967714 w 3138329"/>
              <a:gd name="connsiteY3" fmla="*/ 2052762 h 2463212"/>
              <a:gd name="connsiteX4" fmla="*/ 2941835 w 3138329"/>
              <a:gd name="connsiteY4" fmla="*/ 620777 h 2463212"/>
              <a:gd name="connsiteX5" fmla="*/ 1846280 w 3138329"/>
              <a:gd name="connsiteY5" fmla="*/ 16928 h 2463212"/>
              <a:gd name="connsiteX6" fmla="*/ 1104408 w 3138329"/>
              <a:gd name="connsiteY6" fmla="*/ 267094 h 246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8329" h="2463212">
                <a:moveTo>
                  <a:pt x="1104408" y="267094"/>
                </a:moveTo>
                <a:cubicBezTo>
                  <a:pt x="796733" y="478441"/>
                  <a:pt x="-15588" y="925577"/>
                  <a:pt x="227" y="1285011"/>
                </a:cubicBezTo>
                <a:cubicBezTo>
                  <a:pt x="16042" y="1644445"/>
                  <a:pt x="704718" y="2295740"/>
                  <a:pt x="1199299" y="2423698"/>
                </a:cubicBezTo>
                <a:cubicBezTo>
                  <a:pt x="1693880" y="2551657"/>
                  <a:pt x="2677291" y="2353249"/>
                  <a:pt x="2967714" y="2052762"/>
                </a:cubicBezTo>
                <a:cubicBezTo>
                  <a:pt x="3258137" y="1752275"/>
                  <a:pt x="3128741" y="960083"/>
                  <a:pt x="2941835" y="620777"/>
                </a:cubicBezTo>
                <a:cubicBezTo>
                  <a:pt x="2754929" y="281471"/>
                  <a:pt x="2153956" y="75875"/>
                  <a:pt x="1846280" y="16928"/>
                </a:cubicBezTo>
                <a:cubicBezTo>
                  <a:pt x="1538605" y="-42019"/>
                  <a:pt x="1412083" y="55747"/>
                  <a:pt x="1104408" y="26709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 </a:t>
            </a:r>
            <a:r>
              <a:rPr lang="nb-NO" dirty="0" err="1" smtClean="0"/>
              <a:t>vs</a:t>
            </a:r>
            <a:r>
              <a:rPr lang="nb-NO" dirty="0" smtClean="0"/>
              <a:t> NP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2154025" y="4090639"/>
            <a:ext cx="449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smtClean="0">
                <a:solidFill>
                  <a:srgbClr val="C00000"/>
                </a:solidFill>
              </a:rPr>
              <a:t>P</a:t>
            </a:r>
            <a:endParaRPr lang="nb-NO" sz="4000" baseline="30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96136" y="1484784"/>
                <a:ext cx="1413016" cy="750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36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nb-NO" sz="36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b-NO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nb-NO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𝑂</m:t>
                              </m:r>
                              <m:r>
                                <a:rPr lang="nb-NO" sz="36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(1)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nb-NO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484784"/>
                <a:ext cx="1413016" cy="7503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/>
          <p:cNvSpPr/>
          <p:nvPr/>
        </p:nvSpPr>
        <p:spPr>
          <a:xfrm>
            <a:off x="923205" y="2179836"/>
            <a:ext cx="4872998" cy="3697436"/>
          </a:xfrm>
          <a:custGeom>
            <a:avLst/>
            <a:gdLst>
              <a:gd name="connsiteX0" fmla="*/ 4865120 w 4872998"/>
              <a:gd name="connsiteY0" fmla="*/ 2093220 h 3697436"/>
              <a:gd name="connsiteX1" fmla="*/ 4244018 w 4872998"/>
              <a:gd name="connsiteY1" fmla="*/ 247167 h 3697436"/>
              <a:gd name="connsiteX2" fmla="*/ 1440433 w 4872998"/>
              <a:gd name="connsiteY2" fmla="*/ 169530 h 3697436"/>
              <a:gd name="connsiteX3" fmla="*/ 120591 w 4872998"/>
              <a:gd name="connsiteY3" fmla="*/ 1644647 h 3697436"/>
              <a:gd name="connsiteX4" fmla="*/ 206855 w 4872998"/>
              <a:gd name="connsiteY4" fmla="*/ 2852345 h 3697436"/>
              <a:gd name="connsiteX5" fmla="*/ 1414553 w 4872998"/>
              <a:gd name="connsiteY5" fmla="*/ 3645975 h 3697436"/>
              <a:gd name="connsiteX6" fmla="*/ 3019067 w 4872998"/>
              <a:gd name="connsiteY6" fmla="*/ 3585590 h 3697436"/>
              <a:gd name="connsiteX7" fmla="*/ 4485557 w 4872998"/>
              <a:gd name="connsiteY7" fmla="*/ 3309545 h 3697436"/>
              <a:gd name="connsiteX8" fmla="*/ 4865120 w 4872998"/>
              <a:gd name="connsiteY8" fmla="*/ 2093220 h 369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2998" h="3697436">
                <a:moveTo>
                  <a:pt x="4865120" y="2093220"/>
                </a:moveTo>
                <a:cubicBezTo>
                  <a:pt x="4824864" y="1582824"/>
                  <a:pt x="4814799" y="567782"/>
                  <a:pt x="4244018" y="247167"/>
                </a:cubicBezTo>
                <a:cubicBezTo>
                  <a:pt x="3673237" y="-73448"/>
                  <a:pt x="2127671" y="-63383"/>
                  <a:pt x="1440433" y="169530"/>
                </a:cubicBezTo>
                <a:cubicBezTo>
                  <a:pt x="753195" y="402443"/>
                  <a:pt x="326187" y="1197511"/>
                  <a:pt x="120591" y="1644647"/>
                </a:cubicBezTo>
                <a:cubicBezTo>
                  <a:pt x="-85005" y="2091783"/>
                  <a:pt x="-8805" y="2518790"/>
                  <a:pt x="206855" y="2852345"/>
                </a:cubicBezTo>
                <a:cubicBezTo>
                  <a:pt x="422515" y="3185900"/>
                  <a:pt x="945851" y="3523768"/>
                  <a:pt x="1414553" y="3645975"/>
                </a:cubicBezTo>
                <a:cubicBezTo>
                  <a:pt x="1883255" y="3768182"/>
                  <a:pt x="2507233" y="3641662"/>
                  <a:pt x="3019067" y="3585590"/>
                </a:cubicBezTo>
                <a:cubicBezTo>
                  <a:pt x="3530901" y="3529518"/>
                  <a:pt x="4177881" y="3556836"/>
                  <a:pt x="4485557" y="3309545"/>
                </a:cubicBezTo>
                <a:cubicBezTo>
                  <a:pt x="4793232" y="3062255"/>
                  <a:pt x="4905376" y="2603616"/>
                  <a:pt x="4865120" y="2093220"/>
                </a:cubicBezTo>
                <a:close/>
              </a:path>
            </a:pathLst>
          </a:custGeom>
          <a:solidFill>
            <a:schemeClr val="bg1">
              <a:lumMod val="75000"/>
              <a:alpha val="1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6" name="TextBox 15"/>
          <p:cNvSpPr txBox="1"/>
          <p:nvPr/>
        </p:nvSpPr>
        <p:spPr>
          <a:xfrm>
            <a:off x="2771800" y="2420888"/>
            <a:ext cx="780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smtClean="0">
                <a:solidFill>
                  <a:srgbClr val="C00000"/>
                </a:solidFill>
              </a:rPr>
              <a:t>NP</a:t>
            </a:r>
            <a:endParaRPr lang="nb-NO" sz="4000" dirty="0">
              <a:solidFill>
                <a:srgbClr val="C0000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766168" y="3145875"/>
            <a:ext cx="1604198" cy="1683570"/>
          </a:xfrm>
          <a:custGeom>
            <a:avLst/>
            <a:gdLst>
              <a:gd name="connsiteX0" fmla="*/ 1178152 w 1604198"/>
              <a:gd name="connsiteY0" fmla="*/ 63902 h 1683570"/>
              <a:gd name="connsiteX1" fmla="*/ 48092 w 1604198"/>
              <a:gd name="connsiteY1" fmla="*/ 150166 h 1683570"/>
              <a:gd name="connsiteX2" fmla="*/ 341390 w 1604198"/>
              <a:gd name="connsiteY2" fmla="*/ 1625283 h 1683570"/>
              <a:gd name="connsiteX3" fmla="*/ 1540462 w 1604198"/>
              <a:gd name="connsiteY3" fmla="*/ 1280226 h 1683570"/>
              <a:gd name="connsiteX4" fmla="*/ 1411066 w 1604198"/>
              <a:gd name="connsiteY4" fmla="*/ 279562 h 1683570"/>
              <a:gd name="connsiteX5" fmla="*/ 1178152 w 1604198"/>
              <a:gd name="connsiteY5" fmla="*/ 63902 h 168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4198" h="1683570">
                <a:moveTo>
                  <a:pt x="1178152" y="63902"/>
                </a:moveTo>
                <a:cubicBezTo>
                  <a:pt x="950990" y="42336"/>
                  <a:pt x="187552" y="-110064"/>
                  <a:pt x="48092" y="150166"/>
                </a:cubicBezTo>
                <a:cubicBezTo>
                  <a:pt x="-91368" y="410396"/>
                  <a:pt x="92662" y="1436940"/>
                  <a:pt x="341390" y="1625283"/>
                </a:cubicBezTo>
                <a:cubicBezTo>
                  <a:pt x="590118" y="1813626"/>
                  <a:pt x="1362183" y="1504513"/>
                  <a:pt x="1540462" y="1280226"/>
                </a:cubicBezTo>
                <a:cubicBezTo>
                  <a:pt x="1718741" y="1055939"/>
                  <a:pt x="1472889" y="482283"/>
                  <a:pt x="1411066" y="279562"/>
                </a:cubicBezTo>
                <a:cubicBezTo>
                  <a:pt x="1349243" y="76841"/>
                  <a:pt x="1405314" y="85468"/>
                  <a:pt x="1178152" y="6390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TextBox 17"/>
          <p:cNvSpPr txBox="1"/>
          <p:nvPr/>
        </p:nvSpPr>
        <p:spPr>
          <a:xfrm>
            <a:off x="4055779" y="3356992"/>
            <a:ext cx="1164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smtClean="0">
                <a:solidFill>
                  <a:srgbClr val="C00000"/>
                </a:solidFill>
              </a:rPr>
              <a:t>NP</a:t>
            </a:r>
          </a:p>
          <a:p>
            <a:r>
              <a:rPr lang="nb-NO" sz="2000" dirty="0" err="1" smtClean="0">
                <a:solidFill>
                  <a:srgbClr val="C00000"/>
                </a:solidFill>
              </a:rPr>
              <a:t>complete</a:t>
            </a:r>
            <a:endParaRPr lang="nb-NO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8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2037071" y="1376147"/>
            <a:ext cx="6711393" cy="4933173"/>
          </a:xfrm>
          <a:custGeom>
            <a:avLst/>
            <a:gdLst>
              <a:gd name="connsiteX0" fmla="*/ 6850682 w 7712397"/>
              <a:gd name="connsiteY0" fmla="*/ 4442131 h 4933173"/>
              <a:gd name="connsiteX1" fmla="*/ 1726591 w 7712397"/>
              <a:gd name="connsiteY1" fmla="*/ 4890705 h 4933173"/>
              <a:gd name="connsiteX2" fmla="*/ 104825 w 7712397"/>
              <a:gd name="connsiteY2" fmla="*/ 3355203 h 4933173"/>
              <a:gd name="connsiteX3" fmla="*/ 311859 w 7712397"/>
              <a:gd name="connsiteY3" fmla="*/ 1517777 h 4933173"/>
              <a:gd name="connsiteX4" fmla="*/ 1545437 w 7712397"/>
              <a:gd name="connsiteY4" fmla="*/ 577497 h 4933173"/>
              <a:gd name="connsiteX5" fmla="*/ 6919693 w 7712397"/>
              <a:gd name="connsiteY5" fmla="*/ 197935 h 4933173"/>
              <a:gd name="connsiteX6" fmla="*/ 7678818 w 7712397"/>
              <a:gd name="connsiteY6" fmla="*/ 3786524 h 4933173"/>
              <a:gd name="connsiteX7" fmla="*/ 6850682 w 7712397"/>
              <a:gd name="connsiteY7" fmla="*/ 4442131 h 493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12397" h="4933173">
                <a:moveTo>
                  <a:pt x="6850682" y="4442131"/>
                </a:moveTo>
                <a:cubicBezTo>
                  <a:pt x="5858644" y="4626161"/>
                  <a:pt x="2850900" y="5071860"/>
                  <a:pt x="1726591" y="4890705"/>
                </a:cubicBezTo>
                <a:cubicBezTo>
                  <a:pt x="602281" y="4709550"/>
                  <a:pt x="340614" y="3917358"/>
                  <a:pt x="104825" y="3355203"/>
                </a:cubicBezTo>
                <a:cubicBezTo>
                  <a:pt x="-130964" y="2793048"/>
                  <a:pt x="71757" y="1980728"/>
                  <a:pt x="311859" y="1517777"/>
                </a:cubicBezTo>
                <a:cubicBezTo>
                  <a:pt x="551961" y="1054826"/>
                  <a:pt x="444131" y="797471"/>
                  <a:pt x="1545437" y="577497"/>
                </a:cubicBezTo>
                <a:cubicBezTo>
                  <a:pt x="2646743" y="357523"/>
                  <a:pt x="5897463" y="-336903"/>
                  <a:pt x="6919693" y="197935"/>
                </a:cubicBezTo>
                <a:cubicBezTo>
                  <a:pt x="7941923" y="732773"/>
                  <a:pt x="7686007" y="3080596"/>
                  <a:pt x="7678818" y="3786524"/>
                </a:cubicBezTo>
                <a:cubicBezTo>
                  <a:pt x="7671629" y="4492452"/>
                  <a:pt x="7842720" y="4258101"/>
                  <a:pt x="6850682" y="4442131"/>
                </a:cubicBezTo>
                <a:close/>
              </a:path>
            </a:pathLst>
          </a:custGeom>
          <a:solidFill>
            <a:schemeClr val="bg1">
              <a:lumMod val="85000"/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Freeform 10"/>
          <p:cNvSpPr/>
          <p:nvPr/>
        </p:nvSpPr>
        <p:spPr>
          <a:xfrm>
            <a:off x="2699792" y="3638952"/>
            <a:ext cx="2520280" cy="2016224"/>
          </a:xfrm>
          <a:custGeom>
            <a:avLst/>
            <a:gdLst>
              <a:gd name="connsiteX0" fmla="*/ 1104408 w 3138329"/>
              <a:gd name="connsiteY0" fmla="*/ 267094 h 2463212"/>
              <a:gd name="connsiteX1" fmla="*/ 227 w 3138329"/>
              <a:gd name="connsiteY1" fmla="*/ 1285011 h 2463212"/>
              <a:gd name="connsiteX2" fmla="*/ 1199299 w 3138329"/>
              <a:gd name="connsiteY2" fmla="*/ 2423698 h 2463212"/>
              <a:gd name="connsiteX3" fmla="*/ 2967714 w 3138329"/>
              <a:gd name="connsiteY3" fmla="*/ 2052762 h 2463212"/>
              <a:gd name="connsiteX4" fmla="*/ 2941835 w 3138329"/>
              <a:gd name="connsiteY4" fmla="*/ 620777 h 2463212"/>
              <a:gd name="connsiteX5" fmla="*/ 1846280 w 3138329"/>
              <a:gd name="connsiteY5" fmla="*/ 16928 h 2463212"/>
              <a:gd name="connsiteX6" fmla="*/ 1104408 w 3138329"/>
              <a:gd name="connsiteY6" fmla="*/ 267094 h 246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8329" h="2463212">
                <a:moveTo>
                  <a:pt x="1104408" y="267094"/>
                </a:moveTo>
                <a:cubicBezTo>
                  <a:pt x="796733" y="478441"/>
                  <a:pt x="-15588" y="925577"/>
                  <a:pt x="227" y="1285011"/>
                </a:cubicBezTo>
                <a:cubicBezTo>
                  <a:pt x="16042" y="1644445"/>
                  <a:pt x="704718" y="2295740"/>
                  <a:pt x="1199299" y="2423698"/>
                </a:cubicBezTo>
                <a:cubicBezTo>
                  <a:pt x="1693880" y="2551657"/>
                  <a:pt x="2677291" y="2353249"/>
                  <a:pt x="2967714" y="2052762"/>
                </a:cubicBezTo>
                <a:cubicBezTo>
                  <a:pt x="3258137" y="1752275"/>
                  <a:pt x="3128741" y="960083"/>
                  <a:pt x="2941835" y="620777"/>
                </a:cubicBezTo>
                <a:cubicBezTo>
                  <a:pt x="2754929" y="281471"/>
                  <a:pt x="2153956" y="75875"/>
                  <a:pt x="1846280" y="16928"/>
                </a:cubicBezTo>
                <a:cubicBezTo>
                  <a:pt x="1538605" y="-42019"/>
                  <a:pt x="1412083" y="55747"/>
                  <a:pt x="1104408" y="26709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Parameterized</a:t>
            </a:r>
            <a:r>
              <a:rPr lang="nb-NO" dirty="0" smtClean="0"/>
              <a:t> </a:t>
            </a:r>
            <a:r>
              <a:rPr lang="nb-NO" dirty="0" err="1" smtClean="0"/>
              <a:t>Complexity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3933056"/>
            <a:ext cx="932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smtClean="0">
                <a:solidFill>
                  <a:srgbClr val="C00000"/>
                </a:solidFill>
              </a:rPr>
              <a:t>FPT</a:t>
            </a:r>
            <a:endParaRPr lang="nb-NO" sz="4000" baseline="30000" dirty="0">
              <a:solidFill>
                <a:srgbClr val="C0000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267744" y="2348880"/>
            <a:ext cx="4872998" cy="3697436"/>
          </a:xfrm>
          <a:custGeom>
            <a:avLst/>
            <a:gdLst>
              <a:gd name="connsiteX0" fmla="*/ 4865120 w 4872998"/>
              <a:gd name="connsiteY0" fmla="*/ 2093220 h 3697436"/>
              <a:gd name="connsiteX1" fmla="*/ 4244018 w 4872998"/>
              <a:gd name="connsiteY1" fmla="*/ 247167 h 3697436"/>
              <a:gd name="connsiteX2" fmla="*/ 1440433 w 4872998"/>
              <a:gd name="connsiteY2" fmla="*/ 169530 h 3697436"/>
              <a:gd name="connsiteX3" fmla="*/ 120591 w 4872998"/>
              <a:gd name="connsiteY3" fmla="*/ 1644647 h 3697436"/>
              <a:gd name="connsiteX4" fmla="*/ 206855 w 4872998"/>
              <a:gd name="connsiteY4" fmla="*/ 2852345 h 3697436"/>
              <a:gd name="connsiteX5" fmla="*/ 1414553 w 4872998"/>
              <a:gd name="connsiteY5" fmla="*/ 3645975 h 3697436"/>
              <a:gd name="connsiteX6" fmla="*/ 3019067 w 4872998"/>
              <a:gd name="connsiteY6" fmla="*/ 3585590 h 3697436"/>
              <a:gd name="connsiteX7" fmla="*/ 4485557 w 4872998"/>
              <a:gd name="connsiteY7" fmla="*/ 3309545 h 3697436"/>
              <a:gd name="connsiteX8" fmla="*/ 4865120 w 4872998"/>
              <a:gd name="connsiteY8" fmla="*/ 2093220 h 369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2998" h="3697436">
                <a:moveTo>
                  <a:pt x="4865120" y="2093220"/>
                </a:moveTo>
                <a:cubicBezTo>
                  <a:pt x="4824864" y="1582824"/>
                  <a:pt x="4814799" y="567782"/>
                  <a:pt x="4244018" y="247167"/>
                </a:cubicBezTo>
                <a:cubicBezTo>
                  <a:pt x="3673237" y="-73448"/>
                  <a:pt x="2127671" y="-63383"/>
                  <a:pt x="1440433" y="169530"/>
                </a:cubicBezTo>
                <a:cubicBezTo>
                  <a:pt x="753195" y="402443"/>
                  <a:pt x="326187" y="1197511"/>
                  <a:pt x="120591" y="1644647"/>
                </a:cubicBezTo>
                <a:cubicBezTo>
                  <a:pt x="-85005" y="2091783"/>
                  <a:pt x="-8805" y="2518790"/>
                  <a:pt x="206855" y="2852345"/>
                </a:cubicBezTo>
                <a:cubicBezTo>
                  <a:pt x="422515" y="3185900"/>
                  <a:pt x="945851" y="3523768"/>
                  <a:pt x="1414553" y="3645975"/>
                </a:cubicBezTo>
                <a:cubicBezTo>
                  <a:pt x="1883255" y="3768182"/>
                  <a:pt x="2507233" y="3641662"/>
                  <a:pt x="3019067" y="3585590"/>
                </a:cubicBezTo>
                <a:cubicBezTo>
                  <a:pt x="3530901" y="3529518"/>
                  <a:pt x="4177881" y="3556836"/>
                  <a:pt x="4485557" y="3309545"/>
                </a:cubicBezTo>
                <a:cubicBezTo>
                  <a:pt x="4793232" y="3062255"/>
                  <a:pt x="4905376" y="2603616"/>
                  <a:pt x="4865120" y="2093220"/>
                </a:cubicBezTo>
                <a:close/>
              </a:path>
            </a:pathLst>
          </a:custGeom>
          <a:solidFill>
            <a:schemeClr val="bg1">
              <a:lumMod val="75000"/>
              <a:alpha val="1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6" name="TextBox 15"/>
          <p:cNvSpPr txBox="1"/>
          <p:nvPr/>
        </p:nvSpPr>
        <p:spPr>
          <a:xfrm>
            <a:off x="4211960" y="2623370"/>
            <a:ext cx="1215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smtClean="0">
                <a:solidFill>
                  <a:srgbClr val="C00000"/>
                </a:solidFill>
              </a:rPr>
              <a:t>W[1]</a:t>
            </a:r>
            <a:endParaRPr lang="nb-NO" sz="4000" dirty="0">
              <a:solidFill>
                <a:srgbClr val="C0000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206328" y="3348357"/>
            <a:ext cx="1604198" cy="1683570"/>
          </a:xfrm>
          <a:custGeom>
            <a:avLst/>
            <a:gdLst>
              <a:gd name="connsiteX0" fmla="*/ 1178152 w 1604198"/>
              <a:gd name="connsiteY0" fmla="*/ 63902 h 1683570"/>
              <a:gd name="connsiteX1" fmla="*/ 48092 w 1604198"/>
              <a:gd name="connsiteY1" fmla="*/ 150166 h 1683570"/>
              <a:gd name="connsiteX2" fmla="*/ 341390 w 1604198"/>
              <a:gd name="connsiteY2" fmla="*/ 1625283 h 1683570"/>
              <a:gd name="connsiteX3" fmla="*/ 1540462 w 1604198"/>
              <a:gd name="connsiteY3" fmla="*/ 1280226 h 1683570"/>
              <a:gd name="connsiteX4" fmla="*/ 1411066 w 1604198"/>
              <a:gd name="connsiteY4" fmla="*/ 279562 h 1683570"/>
              <a:gd name="connsiteX5" fmla="*/ 1178152 w 1604198"/>
              <a:gd name="connsiteY5" fmla="*/ 63902 h 168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4198" h="1683570">
                <a:moveTo>
                  <a:pt x="1178152" y="63902"/>
                </a:moveTo>
                <a:cubicBezTo>
                  <a:pt x="950990" y="42336"/>
                  <a:pt x="187552" y="-110064"/>
                  <a:pt x="48092" y="150166"/>
                </a:cubicBezTo>
                <a:cubicBezTo>
                  <a:pt x="-91368" y="410396"/>
                  <a:pt x="92662" y="1436940"/>
                  <a:pt x="341390" y="1625283"/>
                </a:cubicBezTo>
                <a:cubicBezTo>
                  <a:pt x="590118" y="1813626"/>
                  <a:pt x="1362183" y="1504513"/>
                  <a:pt x="1540462" y="1280226"/>
                </a:cubicBezTo>
                <a:cubicBezTo>
                  <a:pt x="1718741" y="1055939"/>
                  <a:pt x="1472889" y="482283"/>
                  <a:pt x="1411066" y="279562"/>
                </a:cubicBezTo>
                <a:cubicBezTo>
                  <a:pt x="1349243" y="76841"/>
                  <a:pt x="1405314" y="85468"/>
                  <a:pt x="1178152" y="6390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TextBox 17"/>
          <p:cNvSpPr txBox="1"/>
          <p:nvPr/>
        </p:nvSpPr>
        <p:spPr>
          <a:xfrm>
            <a:off x="5364088" y="3501008"/>
            <a:ext cx="11642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>
                <a:solidFill>
                  <a:srgbClr val="C00000"/>
                </a:solidFill>
              </a:rPr>
              <a:t>W[1]</a:t>
            </a:r>
          </a:p>
          <a:p>
            <a:r>
              <a:rPr lang="nb-NO" sz="2000" dirty="0" err="1" smtClean="0">
                <a:solidFill>
                  <a:srgbClr val="C00000"/>
                </a:solidFill>
              </a:rPr>
              <a:t>complete</a:t>
            </a:r>
            <a:endParaRPr lang="nb-NO" sz="4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6886" y="1628800"/>
            <a:ext cx="821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4800" dirty="0" smtClean="0"/>
              <a:t>XP</a:t>
            </a:r>
            <a:endParaRPr lang="nb-NO" sz="4800" dirty="0"/>
          </a:p>
        </p:txBody>
      </p:sp>
      <p:pic>
        <p:nvPicPr>
          <p:cNvPr id="19" name="Picture 6" descr="A photo of Rod Down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34" y="3378865"/>
            <a:ext cx="894808" cy="134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www.uib.no/sites/w3.uib.no/files/media/img_883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20" y="1498398"/>
            <a:ext cx="1799024" cy="128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67544" y="4797152"/>
            <a:ext cx="95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Downey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37636" y="2780928"/>
            <a:ext cx="88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Fellows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676" y="5323855"/>
            <a:ext cx="1326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 smtClean="0">
                <a:solidFill>
                  <a:srgbClr val="0070C0"/>
                </a:solidFill>
              </a:rPr>
              <a:t>1992</a:t>
            </a:r>
            <a:endParaRPr lang="nb-NO" sz="4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0581" y="5031927"/>
            <a:ext cx="13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002060"/>
                </a:solidFill>
              </a:rPr>
              <a:t>Vertex</a:t>
            </a:r>
            <a:r>
              <a:rPr lang="nb-NO" dirty="0" smtClean="0">
                <a:solidFill>
                  <a:srgbClr val="002060"/>
                </a:solidFill>
              </a:rPr>
              <a:t> Cover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92280" y="6061678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002060"/>
                </a:solidFill>
              </a:rPr>
              <a:t>Coloring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70591" y="4540478"/>
            <a:ext cx="95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2060"/>
                </a:solidFill>
              </a:rPr>
              <a:t>Ind. Set.</a:t>
            </a:r>
            <a:endParaRPr lang="nb-NO" dirty="0">
              <a:solidFill>
                <a:srgbClr val="00206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660232" y="3284984"/>
            <a:ext cx="864096" cy="1170131"/>
            <a:chOff x="6660232" y="3284984"/>
            <a:chExt cx="864096" cy="1170131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6660232" y="3638952"/>
              <a:ext cx="792088" cy="541256"/>
            </a:xfrm>
            <a:prstGeom prst="straightConnector1">
              <a:avLst/>
            </a:prstGeom>
            <a:ln w="571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6660232" y="4180207"/>
              <a:ext cx="864096" cy="274908"/>
            </a:xfrm>
            <a:prstGeom prst="straightConnector1">
              <a:avLst/>
            </a:prstGeom>
            <a:ln w="571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660232" y="3933056"/>
              <a:ext cx="792088" cy="384606"/>
            </a:xfrm>
            <a:prstGeom prst="straightConnector1">
              <a:avLst/>
            </a:prstGeom>
            <a:ln w="571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6660232" y="3284984"/>
              <a:ext cx="792088" cy="767021"/>
            </a:xfrm>
            <a:prstGeom prst="straightConnector1">
              <a:avLst/>
            </a:prstGeom>
            <a:ln w="571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380312" y="3212976"/>
            <a:ext cx="11112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600" dirty="0" smtClean="0">
                <a:solidFill>
                  <a:srgbClr val="C00000"/>
                </a:solidFill>
              </a:rPr>
              <a:t>W[1]</a:t>
            </a:r>
          </a:p>
          <a:p>
            <a:pPr algn="ctr"/>
            <a:r>
              <a:rPr lang="nb-NO" sz="2000" dirty="0" smtClean="0">
                <a:solidFill>
                  <a:srgbClr val="C00000"/>
                </a:solidFill>
              </a:rPr>
              <a:t>hard</a:t>
            </a:r>
            <a:endParaRPr lang="nb-NO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6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4" grpId="0"/>
      <p:bldP spid="15" grpId="0" animBg="1"/>
      <p:bldP spid="16" grpId="0"/>
      <p:bldP spid="17" grpId="0" animBg="1"/>
      <p:bldP spid="18" grpId="0"/>
      <p:bldP spid="14" grpId="0"/>
      <p:bldP spid="6" grpId="0"/>
      <p:bldP spid="23" grpId="0"/>
      <p:bldP spid="24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Research Flowchart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683568" y="1916832"/>
            <a:ext cx="20882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 smtClean="0"/>
              <a:t>XP?</a:t>
            </a:r>
            <a:endParaRPr lang="nb-NO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1727684" y="3140968"/>
            <a:ext cx="0" cy="14401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58576" y="3568370"/>
            <a:ext cx="1116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/>
              <a:t>NO, </a:t>
            </a:r>
            <a:r>
              <a:rPr lang="nb-NO" dirty="0" smtClean="0">
                <a:solidFill>
                  <a:srgbClr val="C00000"/>
                </a:solidFill>
              </a:rPr>
              <a:t>NP-c</a:t>
            </a:r>
            <a:br>
              <a:rPr lang="nb-NO" dirty="0" smtClean="0">
                <a:solidFill>
                  <a:srgbClr val="C00000"/>
                </a:solidFill>
              </a:rPr>
            </a:br>
            <a:r>
              <a:rPr lang="nb-NO" dirty="0" smtClean="0"/>
              <a:t>for </a:t>
            </a:r>
            <a:r>
              <a:rPr lang="nb-NO" dirty="0" err="1" smtClean="0"/>
              <a:t>fixed</a:t>
            </a:r>
            <a:r>
              <a:rPr lang="nb-NO" dirty="0" smtClean="0"/>
              <a:t> k</a:t>
            </a:r>
            <a:endParaRPr lang="nb-NO" dirty="0"/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2771800" y="2528900"/>
            <a:ext cx="108012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69101" y="2092206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YES</a:t>
            </a:r>
            <a:endParaRPr lang="nb-NO" dirty="0"/>
          </a:p>
        </p:txBody>
      </p:sp>
      <p:sp>
        <p:nvSpPr>
          <p:cNvPr id="14" name="Rectangle 13"/>
          <p:cNvSpPr/>
          <p:nvPr/>
        </p:nvSpPr>
        <p:spPr>
          <a:xfrm>
            <a:off x="3995936" y="1951233"/>
            <a:ext cx="20882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 smtClean="0"/>
              <a:t>FPT?</a:t>
            </a:r>
            <a:endParaRPr lang="nb-NO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063190" y="3140968"/>
            <a:ext cx="0" cy="12241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94082" y="3568370"/>
            <a:ext cx="155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NO, </a:t>
            </a:r>
            <a:r>
              <a:rPr lang="nb-NO" dirty="0" smtClean="0">
                <a:solidFill>
                  <a:srgbClr val="C00000"/>
                </a:solidFill>
              </a:rPr>
              <a:t>W[1]</a:t>
            </a:r>
            <a:r>
              <a:rPr lang="nb-NO" dirty="0" smtClean="0"/>
              <a:t>-hard</a:t>
            </a:r>
            <a:endParaRPr lang="nb-NO" dirty="0"/>
          </a:p>
        </p:txBody>
      </p:sp>
      <p:cxnSp>
        <p:nvCxnSpPr>
          <p:cNvPr id="23" name="Straight Arrow Connector 22"/>
          <p:cNvCxnSpPr>
            <a:stCxn id="14" idx="3"/>
          </p:cNvCxnSpPr>
          <p:nvPr/>
        </p:nvCxnSpPr>
        <p:spPr>
          <a:xfrm>
            <a:off x="6084168" y="2563301"/>
            <a:ext cx="151216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16216" y="2123564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YES</a:t>
            </a:r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7740352" y="2032972"/>
            <a:ext cx="8980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600" dirty="0" smtClean="0">
                <a:sym typeface="Wingdings" panose="05000000000000000000" pitchFamily="2" charset="2"/>
              </a:rPr>
              <a:t></a:t>
            </a:r>
            <a:endParaRPr lang="nb-NO" sz="6600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0" y="4244895"/>
            <a:ext cx="963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200" dirty="0" smtClean="0">
                <a:sym typeface="Wingdings" panose="05000000000000000000" pitchFamily="2" charset="2"/>
              </a:rPr>
              <a:t></a:t>
            </a:r>
            <a:endParaRPr lang="nb-NO" sz="7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31115" y="4437112"/>
            <a:ext cx="1396669" cy="1200329"/>
            <a:chOff x="403023" y="5412292"/>
            <a:chExt cx="1396669" cy="1200329"/>
          </a:xfrm>
        </p:grpSpPr>
        <p:sp>
          <p:nvSpPr>
            <p:cNvPr id="27" name="TextBox 26"/>
            <p:cNvSpPr txBox="1"/>
            <p:nvPr/>
          </p:nvSpPr>
          <p:spPr>
            <a:xfrm>
              <a:off x="899592" y="5570076"/>
              <a:ext cx="900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800" dirty="0" smtClean="0">
                  <a:solidFill>
                    <a:srgbClr val="0070C0"/>
                  </a:solidFill>
                  <a:sym typeface="Wingdings" panose="05000000000000000000" pitchFamily="2" charset="2"/>
                </a:rPr>
                <a:t>,</a:t>
              </a:r>
              <a:endParaRPr lang="nb-NO" sz="7200" dirty="0">
                <a:solidFill>
                  <a:srgbClr val="0070C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3023" y="5412292"/>
              <a:ext cx="10726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7200" dirty="0" smtClean="0">
                  <a:sym typeface="Wingdings" panose="05000000000000000000" pitchFamily="2" charset="2"/>
                </a:rPr>
                <a:t></a:t>
              </a:r>
              <a:endParaRPr lang="nb-NO" sz="7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587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3" grpId="0"/>
      <p:bldP spid="14" grpId="0" animBg="1"/>
      <p:bldP spid="16" grpId="0"/>
      <p:bldP spid="24" grpId="0"/>
      <p:bldP spid="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Clique</a:t>
            </a:r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825660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solidFill>
                  <a:srgbClr val="002060"/>
                </a:solidFill>
              </a:rPr>
              <a:t>Input: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9256" y="1812893"/>
            <a:ext cx="283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Graph </a:t>
            </a:r>
            <a:r>
              <a:rPr lang="nb-NO" sz="2800" dirty="0" smtClean="0">
                <a:solidFill>
                  <a:srgbClr val="C00000"/>
                </a:solidFill>
              </a:rPr>
              <a:t>G</a:t>
            </a:r>
            <a:r>
              <a:rPr lang="nb-NO" sz="2800" dirty="0" smtClean="0"/>
              <a:t>, </a:t>
            </a:r>
            <a:r>
              <a:rPr lang="nb-NO" sz="2800" dirty="0" err="1" smtClean="0"/>
              <a:t>integer</a:t>
            </a:r>
            <a:r>
              <a:rPr lang="nb-NO" sz="2800" dirty="0" smtClean="0"/>
              <a:t> </a:t>
            </a:r>
            <a:r>
              <a:rPr lang="nb-NO" sz="2800" dirty="0" smtClean="0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2492896"/>
            <a:ext cx="1640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err="1" smtClean="0">
                <a:solidFill>
                  <a:srgbClr val="002060"/>
                </a:solidFill>
              </a:rPr>
              <a:t>Question</a:t>
            </a:r>
            <a:r>
              <a:rPr lang="nb-NO" sz="2800" b="1" dirty="0" smtClean="0">
                <a:solidFill>
                  <a:srgbClr val="002060"/>
                </a:solidFill>
              </a:rPr>
              <a:t>:</a:t>
            </a:r>
            <a:endParaRPr lang="nb-NO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1458" y="3923329"/>
            <a:ext cx="26805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 smtClean="0">
                <a:solidFill>
                  <a:srgbClr val="0070C0"/>
                </a:solidFill>
              </a:rPr>
              <a:t>XP: </a:t>
            </a:r>
            <a:r>
              <a:rPr lang="nb-NO" sz="4400" dirty="0" smtClean="0">
                <a:solidFill>
                  <a:srgbClr val="C00000"/>
                </a:solidFill>
              </a:rPr>
              <a:t>O(n</a:t>
            </a:r>
            <a:r>
              <a:rPr lang="nb-NO" sz="4400" baseline="30000" dirty="0" smtClean="0">
                <a:solidFill>
                  <a:srgbClr val="C00000"/>
                </a:solidFill>
              </a:rPr>
              <a:t>k</a:t>
            </a:r>
            <a:r>
              <a:rPr lang="nb-NO" sz="4400" dirty="0" smtClean="0">
                <a:solidFill>
                  <a:srgbClr val="C00000"/>
                </a:solidFill>
              </a:rPr>
              <a:t>k</a:t>
            </a:r>
            <a:r>
              <a:rPr lang="nb-NO" sz="4400" baseline="30000" dirty="0" smtClean="0">
                <a:solidFill>
                  <a:srgbClr val="C00000"/>
                </a:solidFill>
              </a:rPr>
              <a:t>2</a:t>
            </a:r>
            <a:r>
              <a:rPr lang="nb-NO" sz="4400" dirty="0" smtClean="0">
                <a:solidFill>
                  <a:srgbClr val="C00000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66276" y="2512060"/>
                <a:ext cx="507369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/>
                  <a:t>Is </a:t>
                </a:r>
                <a:r>
                  <a:rPr lang="nb-NO" sz="2400" dirty="0" err="1" smtClean="0"/>
                  <a:t>there</a:t>
                </a:r>
                <a:r>
                  <a:rPr lang="nb-NO" sz="2400" dirty="0" smtClean="0"/>
                  <a:t> a </a:t>
                </a:r>
                <a:r>
                  <a:rPr lang="nb-NO" sz="2400" dirty="0" err="1" smtClean="0"/>
                  <a:t>vertex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set</a:t>
                </a:r>
                <a:r>
                  <a:rPr lang="nb-NO" sz="2400" dirty="0" smtClean="0"/>
                  <a:t>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sz="2400" dirty="0" smtClean="0"/>
                  <a:t>, </a:t>
                </a:r>
                <a:r>
                  <a:rPr lang="nb-NO" sz="2400" dirty="0" err="1" smtClean="0"/>
                  <a:t>s.t.</a:t>
                </a:r>
                <a:r>
                  <a:rPr lang="nb-NO" sz="2400" dirty="0" smtClean="0"/>
                  <a:t>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|S|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nb-NO" sz="2400" dirty="0" smtClean="0">
                    <a:solidFill>
                      <a:srgbClr val="C00000"/>
                    </a:solidFill>
                  </a:rPr>
                  <a:t> k </a:t>
                </a:r>
                <a:r>
                  <a:rPr lang="nb-NO" sz="2400" dirty="0" smtClean="0"/>
                  <a:t>and</a:t>
                </a:r>
                <a:br>
                  <a:rPr lang="nb-NO" sz="2400" dirty="0" smtClean="0"/>
                </a:br>
                <a:r>
                  <a:rPr lang="nb-NO" sz="2400" dirty="0" err="1" smtClean="0"/>
                  <a:t>every</a:t>
                </a:r>
                <a:r>
                  <a:rPr lang="nb-NO" sz="2400" dirty="0" smtClean="0"/>
                  <a:t> pair </a:t>
                </a:r>
                <a:r>
                  <a:rPr lang="nb-NO" sz="2400" dirty="0" err="1" smtClean="0"/>
                  <a:t>of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vertices</a:t>
                </a:r>
                <a:r>
                  <a:rPr lang="nb-NO" sz="2400" dirty="0" smtClean="0"/>
                  <a:t> in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are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adjacent</a:t>
                </a:r>
                <a:r>
                  <a:rPr lang="nb-NO" sz="2400" dirty="0" smtClean="0"/>
                  <a:t>?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276" y="2512060"/>
                <a:ext cx="5073697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801" t="-5882" r="-840" b="-1617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796136" y="3955703"/>
            <a:ext cx="12706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 smtClean="0">
                <a:solidFill>
                  <a:srgbClr val="0070C0"/>
                </a:solidFill>
              </a:rPr>
              <a:t>FPT?</a:t>
            </a:r>
            <a:endParaRPr lang="nb-NO" sz="4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7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Clique</a:t>
            </a:r>
            <a:r>
              <a:rPr lang="nb-NO" dirty="0" smtClean="0"/>
              <a:t> is W[1]-hard</a:t>
            </a:r>
            <a:endParaRPr lang="nb-NO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988840"/>
            <a:ext cx="4178424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dirty="0" smtClean="0"/>
              <a:t>FPT </a:t>
            </a:r>
            <a:r>
              <a:rPr lang="nb-NO" dirty="0" err="1" smtClean="0"/>
              <a:t>algorithm</a:t>
            </a:r>
            <a:r>
              <a:rPr lang="nb-NO" dirty="0" smtClean="0"/>
              <a:t> for </a:t>
            </a:r>
            <a:r>
              <a:rPr lang="nb-NO" dirty="0" err="1" smtClean="0"/>
              <a:t>Clique</a:t>
            </a:r>
            <a:r>
              <a:rPr lang="nb-NO" dirty="0" smtClean="0"/>
              <a:t> 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7584" y="3789040"/>
            <a:ext cx="3888432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800" dirty="0" smtClean="0"/>
              <a:t>FPT </a:t>
            </a:r>
            <a:r>
              <a:rPr lang="nb-NO" sz="2800" dirty="0" err="1" smtClean="0"/>
              <a:t>algorithm</a:t>
            </a:r>
            <a:r>
              <a:rPr lang="nb-NO" sz="2800" dirty="0" smtClean="0"/>
              <a:t> for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Set</a:t>
            </a:r>
            <a:endParaRPr lang="nb-NO" sz="28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5292" y="4006805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/>
              <a:t>(G, k)</a:t>
            </a:r>
            <a:endParaRPr lang="nb-NO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1990581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/>
              <a:t>(G̅, k)</a:t>
            </a:r>
            <a:endParaRPr lang="nb-NO" sz="36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028566" y="2780928"/>
            <a:ext cx="0" cy="1152128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164288" y="1990581"/>
            <a:ext cx="1186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>
                <a:solidFill>
                  <a:srgbClr val="C00000"/>
                </a:solidFill>
              </a:rPr>
              <a:t>f(k)</a:t>
            </a:r>
            <a:r>
              <a:rPr lang="nb-NO" sz="3600" dirty="0" err="1" smtClean="0">
                <a:solidFill>
                  <a:srgbClr val="C00000"/>
                </a:solidFill>
              </a:rPr>
              <a:t>n</a:t>
            </a:r>
            <a:r>
              <a:rPr lang="nb-NO" sz="3600" baseline="30000" dirty="0" err="1" smtClean="0">
                <a:solidFill>
                  <a:srgbClr val="C00000"/>
                </a:solidFill>
              </a:rPr>
              <a:t>c</a:t>
            </a:r>
            <a:endParaRPr lang="nb-NO" sz="3600" baseline="30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4005064"/>
            <a:ext cx="1186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>
                <a:solidFill>
                  <a:srgbClr val="C00000"/>
                </a:solidFill>
              </a:rPr>
              <a:t>f(k)</a:t>
            </a:r>
            <a:r>
              <a:rPr lang="nb-NO" sz="3600" dirty="0" err="1" smtClean="0">
                <a:solidFill>
                  <a:srgbClr val="C00000"/>
                </a:solidFill>
              </a:rPr>
              <a:t>n</a:t>
            </a:r>
            <a:r>
              <a:rPr lang="nb-NO" sz="3600" baseline="30000" dirty="0" err="1" smtClean="0">
                <a:solidFill>
                  <a:srgbClr val="C00000"/>
                </a:solidFill>
              </a:rPr>
              <a:t>c</a:t>
            </a:r>
            <a:endParaRPr lang="nb-NO" sz="3600" baseline="30000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757559" y="2809528"/>
            <a:ext cx="0" cy="1123528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0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6579" y="2555612"/>
            <a:ext cx="32736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- all </a:t>
            </a:r>
            <a:r>
              <a:rPr lang="nb-NO" sz="2800" dirty="0" err="1" smtClean="0"/>
              <a:t>instances</a:t>
            </a:r>
            <a:endParaRPr lang="nb-NO" sz="2800" dirty="0" smtClean="0"/>
          </a:p>
          <a:p>
            <a:r>
              <a:rPr lang="nb-NO" sz="2800" dirty="0" smtClean="0"/>
              <a:t>- </a:t>
            </a:r>
            <a:r>
              <a:rPr lang="nb-NO" sz="2800" dirty="0" err="1" smtClean="0"/>
              <a:t>optimally</a:t>
            </a:r>
            <a:r>
              <a:rPr lang="nb-NO" sz="2800" dirty="0" smtClean="0"/>
              <a:t> </a:t>
            </a:r>
          </a:p>
          <a:p>
            <a:r>
              <a:rPr lang="nb-NO" sz="2800" dirty="0" smtClean="0"/>
              <a:t>- in polynomial time. </a:t>
            </a:r>
            <a:endParaRPr lang="nb-NO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84235" y="4509120"/>
            <a:ext cx="482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err="1" smtClean="0"/>
              <a:t>What</a:t>
            </a:r>
            <a:r>
              <a:rPr lang="nb-NO" sz="2800" dirty="0" smtClean="0"/>
              <a:t> </a:t>
            </a:r>
            <a:r>
              <a:rPr lang="nb-NO" sz="2800" dirty="0" err="1" smtClean="0"/>
              <a:t>about</a:t>
            </a:r>
            <a:r>
              <a:rPr lang="nb-NO" sz="2800" dirty="0" smtClean="0"/>
              <a:t> </a:t>
            </a:r>
            <a:r>
              <a:rPr lang="nb-NO" sz="2800" dirty="0" err="1" smtClean="0"/>
              <a:t>the</a:t>
            </a:r>
            <a:r>
              <a:rPr lang="nb-NO" sz="2800" dirty="0" smtClean="0"/>
              <a:t> </a:t>
            </a:r>
            <a:r>
              <a:rPr lang="nb-NO" sz="2800" dirty="0" err="1" smtClean="0">
                <a:solidFill>
                  <a:srgbClr val="C00000"/>
                </a:solidFill>
              </a:rPr>
              <a:t>easy</a:t>
            </a:r>
            <a:r>
              <a:rPr lang="nb-NO" sz="2800" dirty="0" smtClean="0">
                <a:solidFill>
                  <a:srgbClr val="C00000"/>
                </a:solidFill>
              </a:rPr>
              <a:t> </a:t>
            </a:r>
            <a:r>
              <a:rPr lang="nb-NO" sz="2800" dirty="0" err="1" smtClean="0"/>
              <a:t>instances</a:t>
            </a:r>
            <a:r>
              <a:rPr lang="nb-NO" sz="2800" dirty="0" smtClean="0"/>
              <a:t>?</a:t>
            </a:r>
            <a:endParaRPr lang="nb-NO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5301208"/>
            <a:ext cx="6772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How to </a:t>
            </a:r>
            <a:r>
              <a:rPr lang="nb-NO" sz="2800" dirty="0" err="1" smtClean="0"/>
              <a:t>capture</a:t>
            </a:r>
            <a:r>
              <a:rPr lang="nb-NO" sz="2800" dirty="0" smtClean="0"/>
              <a:t> </a:t>
            </a:r>
            <a:r>
              <a:rPr lang="nb-NO" sz="2800" dirty="0" err="1" smtClean="0"/>
              <a:t>the</a:t>
            </a:r>
            <a:r>
              <a:rPr lang="nb-NO" sz="2800" dirty="0" smtClean="0"/>
              <a:t> </a:t>
            </a:r>
            <a:r>
              <a:rPr lang="nb-NO" sz="2800" dirty="0" err="1" smtClean="0"/>
              <a:t>notion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</a:t>
            </a:r>
            <a:r>
              <a:rPr lang="nb-NO" sz="2800" dirty="0" err="1" smtClean="0">
                <a:solidFill>
                  <a:srgbClr val="C00000"/>
                </a:solidFill>
              </a:rPr>
              <a:t>easy</a:t>
            </a:r>
            <a:r>
              <a:rPr lang="nb-NO" sz="2800" dirty="0" smtClean="0">
                <a:solidFill>
                  <a:srgbClr val="C00000"/>
                </a:solidFill>
              </a:rPr>
              <a:t> </a:t>
            </a:r>
            <a:r>
              <a:rPr lang="nb-NO" sz="2800" dirty="0" err="1" smtClean="0">
                <a:solidFill>
                  <a:srgbClr val="C00000"/>
                </a:solidFill>
              </a:rPr>
              <a:t>instances</a:t>
            </a:r>
            <a:r>
              <a:rPr lang="nb-NO" sz="2800" dirty="0"/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7835" y="1052736"/>
            <a:ext cx="2488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If </a:t>
            </a:r>
            <a:r>
              <a:rPr lang="nb-NO" sz="3200" dirty="0">
                <a:solidFill>
                  <a:srgbClr val="C00000"/>
                </a:solidFill>
              </a:rPr>
              <a:t>L</a:t>
            </a:r>
            <a:r>
              <a:rPr lang="nb-NO" sz="3200" dirty="0"/>
              <a:t> is </a:t>
            </a:r>
            <a:r>
              <a:rPr lang="nb-NO" sz="3200" dirty="0">
                <a:solidFill>
                  <a:srgbClr val="C00000"/>
                </a:solidFill>
              </a:rPr>
              <a:t>NP</a:t>
            </a:r>
            <a:r>
              <a:rPr lang="nb-NO" sz="3200" dirty="0"/>
              <a:t>-hard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3779" y="1909281"/>
            <a:ext cx="3944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err="1" smtClean="0">
                <a:solidFill>
                  <a:srgbClr val="C00000"/>
                </a:solidFill>
              </a:rPr>
              <a:t>no</a:t>
            </a:r>
            <a:r>
              <a:rPr lang="nb-NO" sz="3600" dirty="0" smtClean="0"/>
              <a:t> </a:t>
            </a:r>
            <a:r>
              <a:rPr lang="nb-NO" sz="3600" dirty="0" err="1"/>
              <a:t>algorithm</a:t>
            </a:r>
            <a:r>
              <a:rPr lang="nb-NO" sz="3600" dirty="0"/>
              <a:t> </a:t>
            </a:r>
            <a:r>
              <a:rPr lang="nb-NO" sz="3600" dirty="0" err="1" smtClean="0"/>
              <a:t>solves</a:t>
            </a:r>
            <a:r>
              <a:rPr lang="nb-NO" sz="3600" dirty="0" smtClean="0"/>
              <a:t> 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313859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b-NO" dirty="0" smtClean="0"/>
                  <a:t>Independent Set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Vertex</a:t>
                </a:r>
                <a:r>
                  <a:rPr lang="nb-NO" dirty="0" smtClean="0"/>
                  <a:t> Cover?</a:t>
                </a:r>
                <a:endParaRPr lang="nb-NO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96" r="-370" b="-85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820687"/>
          </a:xfrm>
        </p:spPr>
        <p:txBody>
          <a:bodyPr/>
          <a:lstStyle/>
          <a:p>
            <a:pPr marL="0" indent="0">
              <a:buNone/>
            </a:pP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reduce</a:t>
            </a:r>
            <a:r>
              <a:rPr lang="nb-NO" dirty="0" smtClean="0"/>
              <a:t> </a:t>
            </a:r>
            <a:r>
              <a:rPr lang="nb-NO" dirty="0" err="1" smtClean="0"/>
              <a:t>Independent</a:t>
            </a:r>
            <a:r>
              <a:rPr lang="nb-NO" dirty="0" smtClean="0"/>
              <a:t> Set to </a:t>
            </a:r>
            <a:r>
              <a:rPr lang="nb-NO" dirty="0" err="1" smtClean="0"/>
              <a:t>Vertex</a:t>
            </a:r>
            <a:r>
              <a:rPr lang="nb-NO" dirty="0" smtClean="0"/>
              <a:t> Cover?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44" y="2924944"/>
                <a:ext cx="50861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00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sz="2800" dirty="0" smtClean="0"/>
                  <a:t> has </a:t>
                </a:r>
                <a:r>
                  <a:rPr lang="nb-NO" sz="2800" dirty="0" err="1" smtClean="0"/>
                  <a:t>Independent</a:t>
                </a:r>
                <a:r>
                  <a:rPr lang="nb-NO" sz="2800" dirty="0" smtClean="0"/>
                  <a:t> Set </a:t>
                </a:r>
                <a:r>
                  <a:rPr lang="nb-NO" sz="2800" dirty="0" err="1" smtClean="0"/>
                  <a:t>of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size</a:t>
                </a:r>
                <a:r>
                  <a:rPr lang="nb-NO" sz="2800" dirty="0" smtClean="0"/>
                  <a:t>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nb-NO" sz="2800" dirty="0" smtClean="0">
                    <a:solidFill>
                      <a:srgbClr val="C00000"/>
                    </a:solidFill>
                  </a:rPr>
                  <a:t> k</a:t>
                </a:r>
                <a:endParaRPr lang="nb-NO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924944"/>
                <a:ext cx="5086136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518" t="-10465" r="-1439" b="-3255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3568" y="5180999"/>
                <a:ext cx="48218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00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sz="2800" dirty="0" smtClean="0"/>
                  <a:t> has </a:t>
                </a:r>
                <a:r>
                  <a:rPr lang="nb-NO" sz="2800" dirty="0" err="1" smtClean="0"/>
                  <a:t>Vertex</a:t>
                </a:r>
                <a:r>
                  <a:rPr lang="nb-NO" sz="2800" dirty="0" smtClean="0"/>
                  <a:t> Cover </a:t>
                </a:r>
                <a:r>
                  <a:rPr lang="nb-NO" sz="2800" dirty="0" err="1" smtClean="0"/>
                  <a:t>of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size</a:t>
                </a:r>
                <a:r>
                  <a:rPr lang="nb-NO" sz="2800" dirty="0" smtClean="0"/>
                  <a:t>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800" dirty="0" smtClean="0">
                    <a:solidFill>
                      <a:srgbClr val="C00000"/>
                    </a:solidFill>
                  </a:rPr>
                  <a:t> n-k</a:t>
                </a:r>
                <a:endParaRPr lang="nb-NO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180999"/>
                <a:ext cx="4821833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528" t="-10465" r="-1517" b="-3255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23960" y="3717032"/>
                <a:ext cx="106792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6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↔</m:t>
                      </m:r>
                    </m:oMath>
                  </m:oMathPara>
                </a14:m>
                <a:endParaRPr lang="nb-NO" sz="6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960" y="3717032"/>
                <a:ext cx="1067920" cy="10156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640834" y="4869160"/>
            <a:ext cx="20356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 smtClean="0">
                <a:solidFill>
                  <a:srgbClr val="C00000"/>
                </a:solidFill>
              </a:rPr>
              <a:t>2</a:t>
            </a:r>
            <a:r>
              <a:rPr lang="nb-NO" sz="2400" baseline="30000" dirty="0" smtClean="0">
                <a:solidFill>
                  <a:srgbClr val="C00000"/>
                </a:solidFill>
              </a:rPr>
              <a:t>k</a:t>
            </a:r>
            <a:r>
              <a:rPr lang="nb-NO" sz="2400" dirty="0" smtClean="0">
                <a:solidFill>
                  <a:srgbClr val="C00000"/>
                </a:solidFill>
              </a:rPr>
              <a:t> + n + m </a:t>
            </a:r>
          </a:p>
          <a:p>
            <a:pPr algn="ctr"/>
            <a:r>
              <a:rPr lang="nb-NO" sz="2400" dirty="0" smtClean="0"/>
              <a:t>time </a:t>
            </a:r>
            <a:r>
              <a:rPr lang="nb-NO" sz="2400" dirty="0" err="1" smtClean="0"/>
              <a:t>algorithm</a:t>
            </a:r>
            <a:endParaRPr lang="nb-NO" sz="2400" dirty="0" smtClean="0"/>
          </a:p>
          <a:p>
            <a:pPr algn="ctr"/>
            <a:r>
              <a:rPr lang="nb-NO" sz="2400" dirty="0" smtClean="0"/>
              <a:t>For VC</a:t>
            </a:r>
            <a:endParaRPr lang="nb-NO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640834" y="2636912"/>
            <a:ext cx="20356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 smtClean="0">
                <a:solidFill>
                  <a:srgbClr val="C00000"/>
                </a:solidFill>
              </a:rPr>
              <a:t>O(2</a:t>
            </a:r>
            <a:r>
              <a:rPr lang="nb-NO" sz="2400" baseline="30000" dirty="0" smtClean="0">
                <a:solidFill>
                  <a:srgbClr val="C00000"/>
                </a:solidFill>
              </a:rPr>
              <a:t>n-k</a:t>
            </a:r>
            <a:r>
              <a:rPr lang="nb-NO" sz="2400" dirty="0" smtClean="0">
                <a:solidFill>
                  <a:srgbClr val="C00000"/>
                </a:solidFill>
              </a:rPr>
              <a:t>) </a:t>
            </a:r>
          </a:p>
          <a:p>
            <a:pPr algn="ctr"/>
            <a:r>
              <a:rPr lang="nb-NO" sz="2400" dirty="0" smtClean="0"/>
              <a:t>time </a:t>
            </a:r>
            <a:r>
              <a:rPr lang="nb-NO" sz="2400" dirty="0" err="1" smtClean="0"/>
              <a:t>algorithm</a:t>
            </a:r>
            <a:endParaRPr lang="nb-NO" sz="2400" dirty="0" smtClean="0"/>
          </a:p>
          <a:p>
            <a:pPr algn="ctr"/>
            <a:r>
              <a:rPr lang="nb-NO" sz="2400" dirty="0" smtClean="0"/>
              <a:t>For IS</a:t>
            </a:r>
            <a:endParaRPr lang="nb-NO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668344" y="3861048"/>
            <a:ext cx="0" cy="792088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9184342">
            <a:off x="6639053" y="2577512"/>
            <a:ext cx="2034531" cy="1200329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endParaRPr lang="nb-NO" dirty="0" smtClean="0"/>
          </a:p>
          <a:p>
            <a:r>
              <a:rPr lang="nb-NO" dirty="0" smtClean="0"/>
              <a:t> </a:t>
            </a:r>
            <a:r>
              <a:rPr lang="nb-NO" sz="3600" dirty="0" smtClean="0"/>
              <a:t>NOT FPT!</a:t>
            </a:r>
            <a:r>
              <a:rPr lang="nb-NO" dirty="0" smtClean="0"/>
              <a:t>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292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Clique</a:t>
            </a:r>
            <a:r>
              <a:rPr lang="nb-NO" dirty="0" smtClean="0"/>
              <a:t> </a:t>
            </a:r>
            <a:r>
              <a:rPr lang="nb-NO" dirty="0" err="1" smtClean="0"/>
              <a:t>Parameterized</a:t>
            </a:r>
            <a:r>
              <a:rPr lang="nb-NO" dirty="0" smtClean="0"/>
              <a:t> by Max </a:t>
            </a:r>
            <a:r>
              <a:rPr lang="nb-NO" dirty="0" err="1" smtClean="0"/>
              <a:t>Degree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713575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solidFill>
                  <a:srgbClr val="002060"/>
                </a:solidFill>
              </a:rPr>
              <a:t>Input: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83232" y="1700808"/>
                <a:ext cx="62280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00" dirty="0" smtClean="0"/>
                  <a:t>Graph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G </a:t>
                </a:r>
                <a:r>
                  <a:rPr lang="nb-NO" sz="2800" dirty="0" err="1" smtClean="0"/>
                  <a:t>of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maximum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degree</a:t>
                </a:r>
                <a:r>
                  <a:rPr lang="nb-NO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800" b="0" i="0" smtClean="0">
                        <a:solidFill>
                          <a:srgbClr val="C00000"/>
                        </a:solidFill>
                        <a:latin typeface="Cambria Math"/>
                      </a:rPr>
                      <m:t>Δ</m:t>
                    </m:r>
                  </m:oMath>
                </a14:m>
                <a:r>
                  <a:rPr lang="nb-NO" sz="2800" dirty="0" smtClean="0"/>
                  <a:t>, </a:t>
                </a:r>
                <a:r>
                  <a:rPr lang="nb-NO" sz="2800" dirty="0" err="1" smtClean="0"/>
                  <a:t>integer</a:t>
                </a:r>
                <a:r>
                  <a:rPr lang="nb-NO" sz="2800" dirty="0" smtClean="0"/>
                  <a:t>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k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232" y="1700808"/>
                <a:ext cx="6228052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2055" t="-10465" b="-3255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11560" y="2380811"/>
            <a:ext cx="1640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err="1" smtClean="0">
                <a:solidFill>
                  <a:srgbClr val="002060"/>
                </a:solidFill>
              </a:rPr>
              <a:t>Question</a:t>
            </a:r>
            <a:r>
              <a:rPr lang="nb-NO" sz="2800" b="1" dirty="0" smtClean="0">
                <a:solidFill>
                  <a:srgbClr val="002060"/>
                </a:solidFill>
              </a:rPr>
              <a:t>:</a:t>
            </a:r>
            <a:endParaRPr lang="nb-NO" sz="2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50252" y="2399975"/>
                <a:ext cx="507369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/>
                  <a:t>Is </a:t>
                </a:r>
                <a:r>
                  <a:rPr lang="nb-NO" sz="2400" dirty="0" err="1" smtClean="0"/>
                  <a:t>there</a:t>
                </a:r>
                <a:r>
                  <a:rPr lang="nb-NO" sz="2400" dirty="0" smtClean="0"/>
                  <a:t> a </a:t>
                </a:r>
                <a:r>
                  <a:rPr lang="nb-NO" sz="2400" dirty="0" err="1" smtClean="0"/>
                  <a:t>vertex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set</a:t>
                </a:r>
                <a:r>
                  <a:rPr lang="nb-NO" sz="2400" dirty="0" smtClean="0"/>
                  <a:t>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sz="2400" dirty="0" smtClean="0"/>
                  <a:t>, </a:t>
                </a:r>
                <a:r>
                  <a:rPr lang="nb-NO" sz="2400" dirty="0" err="1" smtClean="0"/>
                  <a:t>s.t.</a:t>
                </a:r>
                <a:r>
                  <a:rPr lang="nb-NO" sz="2400" dirty="0" smtClean="0"/>
                  <a:t>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|S|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nb-NO" sz="2400" dirty="0" smtClean="0">
                    <a:solidFill>
                      <a:srgbClr val="C00000"/>
                    </a:solidFill>
                  </a:rPr>
                  <a:t> k </a:t>
                </a:r>
                <a:r>
                  <a:rPr lang="nb-NO" sz="2400" dirty="0" smtClean="0"/>
                  <a:t>and</a:t>
                </a:r>
                <a:br>
                  <a:rPr lang="nb-NO" sz="2400" dirty="0" smtClean="0"/>
                </a:br>
                <a:r>
                  <a:rPr lang="nb-NO" sz="2400" dirty="0" err="1" smtClean="0"/>
                  <a:t>every</a:t>
                </a:r>
                <a:r>
                  <a:rPr lang="nb-NO" sz="2400" dirty="0" smtClean="0"/>
                  <a:t> pair </a:t>
                </a:r>
                <a:r>
                  <a:rPr lang="nb-NO" sz="2400" dirty="0" err="1" smtClean="0"/>
                  <a:t>of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vertices</a:t>
                </a:r>
                <a:r>
                  <a:rPr lang="nb-NO" sz="2400" dirty="0" smtClean="0"/>
                  <a:t> in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are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adjacent</a:t>
                </a:r>
                <a:r>
                  <a:rPr lang="nb-NO" sz="2400" dirty="0" smtClean="0"/>
                  <a:t>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252" y="2399975"/>
                <a:ext cx="5073697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923" t="-5882" r="-841" b="-1617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37235" y="3409836"/>
            <a:ext cx="1774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solidFill>
                  <a:srgbClr val="002060"/>
                </a:solidFill>
              </a:rPr>
              <a:t>Algorithm:</a:t>
            </a:r>
            <a:endParaRPr lang="nb-NO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0252" y="3429000"/>
            <a:ext cx="49507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For </a:t>
            </a:r>
            <a:r>
              <a:rPr lang="nb-NO" sz="2400" dirty="0" err="1"/>
              <a:t>every</a:t>
            </a:r>
            <a:r>
              <a:rPr lang="nb-NO" sz="2400" dirty="0"/>
              <a:t> </a:t>
            </a:r>
            <a:r>
              <a:rPr lang="nb-NO" sz="2400" dirty="0" err="1"/>
              <a:t>vertex</a:t>
            </a:r>
            <a:r>
              <a:rPr lang="nb-NO" sz="2400" dirty="0"/>
              <a:t> </a:t>
            </a:r>
            <a:r>
              <a:rPr lang="nb-NO" sz="2400" dirty="0">
                <a:solidFill>
                  <a:srgbClr val="C00000"/>
                </a:solidFill>
              </a:rPr>
              <a:t>v</a:t>
            </a:r>
            <a:r>
              <a:rPr lang="nb-NO" sz="2400" dirty="0"/>
              <a:t>, </a:t>
            </a:r>
            <a:r>
              <a:rPr lang="nb-NO" sz="2400" dirty="0" err="1"/>
              <a:t>look</a:t>
            </a:r>
            <a:r>
              <a:rPr lang="nb-NO" sz="2400" dirty="0"/>
              <a:t> for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largest</a:t>
            </a:r>
            <a:r>
              <a:rPr lang="nb-NO" sz="2400" dirty="0"/>
              <a:t> </a:t>
            </a:r>
            <a:endParaRPr lang="nb-NO" sz="2400" dirty="0" smtClean="0"/>
          </a:p>
          <a:p>
            <a:r>
              <a:rPr lang="nb-NO" sz="2400" dirty="0" err="1" smtClean="0"/>
              <a:t>clique</a:t>
            </a:r>
            <a:r>
              <a:rPr lang="nb-NO" sz="2400" dirty="0" smtClean="0"/>
              <a:t> </a:t>
            </a:r>
            <a:r>
              <a:rPr lang="nb-NO" sz="2400" dirty="0" err="1"/>
              <a:t>inside</a:t>
            </a:r>
            <a:r>
              <a:rPr lang="nb-NO" sz="2400" dirty="0"/>
              <a:t> </a:t>
            </a:r>
            <a:r>
              <a:rPr lang="nb-NO" sz="2400" dirty="0">
                <a:solidFill>
                  <a:srgbClr val="C00000"/>
                </a:solidFill>
              </a:rPr>
              <a:t>N(v</a:t>
            </a:r>
            <a:r>
              <a:rPr lang="nb-NO" sz="2400" dirty="0" smtClean="0">
                <a:solidFill>
                  <a:srgbClr val="C00000"/>
                </a:solidFill>
              </a:rPr>
              <a:t>)</a:t>
            </a:r>
            <a:r>
              <a:rPr lang="nb-NO" sz="2400" dirty="0" smtClean="0"/>
              <a:t>.</a:t>
            </a:r>
            <a:endParaRPr lang="nb-NO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4489956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solidFill>
                  <a:srgbClr val="002060"/>
                </a:solidFill>
              </a:rPr>
              <a:t>Time:</a:t>
            </a:r>
            <a:endParaRPr lang="nb-NO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4489956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rgbClr val="C00000"/>
                </a:solidFill>
              </a:rPr>
              <a:t>O(2</a:t>
            </a:r>
            <a:r>
              <a:rPr lang="el-GR" sz="2800" baseline="30000" dirty="0" smtClean="0">
                <a:solidFill>
                  <a:srgbClr val="C00000"/>
                </a:solidFill>
              </a:rPr>
              <a:t>Δ</a:t>
            </a:r>
            <a:r>
              <a:rPr lang="nb-NO" sz="2800" dirty="0" smtClean="0">
                <a:solidFill>
                  <a:srgbClr val="C00000"/>
                </a:solidFill>
              </a:rPr>
              <a:t>n)</a:t>
            </a:r>
            <a:endParaRPr lang="nb-NO" sz="28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9184342">
            <a:off x="3781198" y="4511452"/>
            <a:ext cx="1218154" cy="1200329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 w="571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endParaRPr lang="nb-NO" dirty="0" smtClean="0"/>
          </a:p>
          <a:p>
            <a:r>
              <a:rPr lang="nb-NO" dirty="0" smtClean="0"/>
              <a:t> </a:t>
            </a:r>
            <a:r>
              <a:rPr lang="nb-NO" sz="3600" dirty="0" smtClean="0"/>
              <a:t> FPT!</a:t>
            </a:r>
            <a:r>
              <a:rPr lang="nb-NO" dirty="0" smtClean="0"/>
              <a:t>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008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Same Problem – Different Parameters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860075" y="1844824"/>
            <a:ext cx="3406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«</a:t>
            </a:r>
            <a:r>
              <a:rPr lang="nb-NO" sz="2800" dirty="0" err="1" smtClean="0"/>
              <a:t>Clique</a:t>
            </a:r>
            <a:r>
              <a:rPr lang="nb-NO" sz="2800" dirty="0" smtClean="0"/>
              <a:t> is </a:t>
            </a:r>
            <a:r>
              <a:rPr lang="nb-NO" sz="2800" dirty="0" smtClean="0">
                <a:solidFill>
                  <a:srgbClr val="C00000"/>
                </a:solidFill>
              </a:rPr>
              <a:t>W[1]</a:t>
            </a:r>
            <a:r>
              <a:rPr lang="nb-NO" sz="2800" dirty="0" smtClean="0"/>
              <a:t> hard» </a:t>
            </a:r>
            <a:endParaRPr lang="nb-NO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842713" y="2473732"/>
            <a:ext cx="3761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err="1" smtClean="0"/>
              <a:t>no</a:t>
            </a:r>
            <a:r>
              <a:rPr lang="nb-NO" sz="2800" dirty="0" smtClean="0"/>
              <a:t> </a:t>
            </a:r>
            <a:r>
              <a:rPr lang="nb-NO" sz="2800" dirty="0" smtClean="0">
                <a:solidFill>
                  <a:srgbClr val="C00000"/>
                </a:solidFill>
              </a:rPr>
              <a:t>f(k)</a:t>
            </a:r>
            <a:r>
              <a:rPr lang="nb-NO" sz="2800" dirty="0" err="1" smtClean="0">
                <a:solidFill>
                  <a:srgbClr val="C00000"/>
                </a:solidFill>
              </a:rPr>
              <a:t>n</a:t>
            </a:r>
            <a:r>
              <a:rPr lang="nb-NO" sz="2800" baseline="30000" dirty="0" err="1" smtClean="0">
                <a:solidFill>
                  <a:srgbClr val="C00000"/>
                </a:solidFill>
              </a:rPr>
              <a:t>c</a:t>
            </a:r>
            <a:r>
              <a:rPr lang="nb-NO" sz="2800" dirty="0" smtClean="0"/>
              <a:t> time </a:t>
            </a:r>
            <a:r>
              <a:rPr lang="nb-NO" sz="2800" dirty="0" err="1" smtClean="0"/>
              <a:t>algorithm</a:t>
            </a:r>
            <a:endParaRPr lang="nb-NO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2692077"/>
            <a:ext cx="32909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dirty="0" err="1" smtClean="0"/>
              <a:t>Clique</a:t>
            </a:r>
            <a:r>
              <a:rPr lang="nb-NO" sz="2800" dirty="0" smtClean="0"/>
              <a:t> </a:t>
            </a:r>
            <a:r>
              <a:rPr lang="nb-NO" sz="2800" dirty="0" err="1" smtClean="0"/>
              <a:t>parameterized</a:t>
            </a:r>
            <a:endParaRPr lang="nb-NO" sz="2800" dirty="0" smtClean="0"/>
          </a:p>
          <a:p>
            <a:pPr algn="ctr"/>
            <a:r>
              <a:rPr lang="nb-NO" sz="2800" dirty="0" smtClean="0"/>
              <a:t>by </a:t>
            </a:r>
            <a:r>
              <a:rPr lang="nb-NO" sz="2800" dirty="0" err="1" smtClean="0"/>
              <a:t>solution</a:t>
            </a:r>
            <a:r>
              <a:rPr lang="nb-NO" sz="2800" dirty="0" smtClean="0"/>
              <a:t> </a:t>
            </a:r>
            <a:r>
              <a:rPr lang="nb-NO" sz="2800" dirty="0" err="1" smtClean="0"/>
              <a:t>size</a:t>
            </a:r>
            <a:r>
              <a:rPr lang="nb-NO" sz="2800" dirty="0" smtClean="0">
                <a:solidFill>
                  <a:srgbClr val="C00000"/>
                </a:solidFill>
              </a:rPr>
              <a:t> k </a:t>
            </a:r>
            <a:endParaRPr lang="nb-NO" sz="2800" dirty="0">
              <a:solidFill>
                <a:srgbClr val="C00000"/>
              </a:solidFill>
            </a:endParaRPr>
          </a:p>
          <a:p>
            <a:pPr algn="ctr"/>
            <a:r>
              <a:rPr lang="nb-NO" sz="2800" dirty="0" smtClean="0"/>
              <a:t>is </a:t>
            </a:r>
            <a:r>
              <a:rPr lang="nb-NO" sz="2800" dirty="0" smtClean="0">
                <a:solidFill>
                  <a:srgbClr val="C00000"/>
                </a:solidFill>
              </a:rPr>
              <a:t>W[1]</a:t>
            </a:r>
            <a:r>
              <a:rPr lang="nb-NO" sz="2800" dirty="0" smtClean="0"/>
              <a:t> hard. </a:t>
            </a:r>
            <a:endParaRPr lang="nb-NO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5066020"/>
            <a:ext cx="3388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>
                <a:solidFill>
                  <a:srgbClr val="C00000"/>
                </a:solidFill>
              </a:rPr>
              <a:t>O(2</a:t>
            </a:r>
            <a:r>
              <a:rPr lang="el-GR" sz="2800" baseline="30000" dirty="0">
                <a:solidFill>
                  <a:srgbClr val="C00000"/>
                </a:solidFill>
              </a:rPr>
              <a:t>Δ</a:t>
            </a:r>
            <a:r>
              <a:rPr lang="nb-NO" sz="2800" dirty="0" smtClean="0">
                <a:solidFill>
                  <a:srgbClr val="C00000"/>
                </a:solidFill>
              </a:rPr>
              <a:t>n) </a:t>
            </a:r>
            <a:r>
              <a:rPr lang="nb-NO" sz="2800" dirty="0" smtClean="0"/>
              <a:t>time </a:t>
            </a:r>
            <a:r>
              <a:rPr lang="nb-NO" sz="2800" dirty="0" err="1" smtClean="0"/>
              <a:t>algorithm</a:t>
            </a:r>
            <a:endParaRPr lang="nb-NO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3" y="4636293"/>
            <a:ext cx="32909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dirty="0" err="1" smtClean="0"/>
              <a:t>Clique</a:t>
            </a:r>
            <a:r>
              <a:rPr lang="nb-NO" sz="2800" dirty="0" smtClean="0"/>
              <a:t> </a:t>
            </a:r>
            <a:r>
              <a:rPr lang="nb-NO" sz="2800" dirty="0" err="1" smtClean="0"/>
              <a:t>parameterized</a:t>
            </a:r>
            <a:endParaRPr lang="nb-NO" sz="2800" dirty="0" smtClean="0"/>
          </a:p>
          <a:p>
            <a:pPr algn="ctr"/>
            <a:r>
              <a:rPr lang="nb-NO" sz="2800" dirty="0" smtClean="0"/>
              <a:t>by </a:t>
            </a:r>
            <a:r>
              <a:rPr lang="nb-NO" sz="2800" dirty="0" err="1" smtClean="0"/>
              <a:t>maximum</a:t>
            </a:r>
            <a:r>
              <a:rPr lang="nb-NO" sz="2800" dirty="0" smtClean="0"/>
              <a:t> </a:t>
            </a:r>
          </a:p>
          <a:p>
            <a:pPr algn="ctr"/>
            <a:r>
              <a:rPr lang="nb-NO" sz="2800" dirty="0" err="1" smtClean="0"/>
              <a:t>degree</a:t>
            </a:r>
            <a:r>
              <a:rPr lang="nb-NO" sz="2800" dirty="0" smtClean="0"/>
              <a:t> </a:t>
            </a:r>
            <a:r>
              <a:rPr lang="el-GR" sz="2800" dirty="0" smtClean="0">
                <a:solidFill>
                  <a:srgbClr val="C00000"/>
                </a:solidFill>
              </a:rPr>
              <a:t>Δ</a:t>
            </a:r>
            <a:r>
              <a:rPr lang="nb-NO" sz="2800" dirty="0" smtClean="0">
                <a:solidFill>
                  <a:srgbClr val="C00000"/>
                </a:solidFill>
              </a:rPr>
              <a:t> </a:t>
            </a:r>
            <a:r>
              <a:rPr lang="nb-NO" sz="2800" dirty="0" smtClean="0"/>
              <a:t>is </a:t>
            </a:r>
            <a:r>
              <a:rPr lang="nb-NO" sz="2800" dirty="0" smtClean="0">
                <a:solidFill>
                  <a:srgbClr val="C00000"/>
                </a:solidFill>
              </a:rPr>
              <a:t>FPT</a:t>
            </a:r>
            <a:r>
              <a:rPr lang="nb-NO" sz="2800" dirty="0" smtClean="0"/>
              <a:t>. </a:t>
            </a:r>
            <a:endParaRPr lang="nb-NO" sz="2800" dirty="0"/>
          </a:p>
        </p:txBody>
      </p:sp>
      <p:sp>
        <p:nvSpPr>
          <p:cNvPr id="3" name="TextBox 2"/>
          <p:cNvSpPr txBox="1"/>
          <p:nvPr/>
        </p:nvSpPr>
        <p:spPr>
          <a:xfrm rot="20513648">
            <a:off x="932826" y="2977795"/>
            <a:ext cx="7359387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outerShdw blurRad="317500" sx="102000" sy="102000" algn="ctr" rotWithShape="0">
              <a:prstClr val="black">
                <a:alpha val="70000"/>
              </a:prstClr>
            </a:outerShdw>
          </a:effectLst>
        </p:spPr>
        <p:txBody>
          <a:bodyPr wrap="none" rtlCol="0">
            <a:spAutoFit/>
          </a:bodyPr>
          <a:lstStyle/>
          <a:p>
            <a:endParaRPr lang="nb-NO" dirty="0" smtClean="0"/>
          </a:p>
          <a:p>
            <a:r>
              <a:rPr lang="nb-NO" sz="2400" dirty="0" smtClean="0"/>
              <a:t>   </a:t>
            </a:r>
            <a:r>
              <a:rPr lang="nb-NO" sz="2400" dirty="0" err="1" smtClean="0"/>
              <a:t>Many</a:t>
            </a:r>
            <a:r>
              <a:rPr lang="nb-NO" sz="2400" dirty="0" smtClean="0"/>
              <a:t> different </a:t>
            </a:r>
            <a:r>
              <a:rPr lang="nb-NO" sz="2400" dirty="0" err="1" smtClean="0"/>
              <a:t>ways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parameterizing</a:t>
            </a:r>
            <a:r>
              <a:rPr lang="nb-NO" sz="2400" dirty="0" smtClean="0"/>
              <a:t> same problem.   </a:t>
            </a:r>
          </a:p>
          <a:p>
            <a:r>
              <a:rPr lang="nb-NO" sz="2400" dirty="0" smtClean="0"/>
              <a:t>   No single </a:t>
            </a:r>
            <a:r>
              <a:rPr lang="nb-NO" sz="2400" dirty="0" err="1" smtClean="0"/>
              <a:t>one</a:t>
            </a:r>
            <a:r>
              <a:rPr lang="nb-NO" sz="2400" dirty="0" smtClean="0"/>
              <a:t> is «</a:t>
            </a:r>
            <a:r>
              <a:rPr lang="nb-NO" sz="2400" dirty="0" err="1" smtClean="0"/>
              <a:t>the</a:t>
            </a:r>
            <a:r>
              <a:rPr lang="nb-NO" sz="2400" dirty="0" smtClean="0"/>
              <a:t> right» </a:t>
            </a:r>
            <a:r>
              <a:rPr lang="nb-NO" sz="2400" dirty="0" err="1" smtClean="0"/>
              <a:t>one</a:t>
            </a:r>
            <a:r>
              <a:rPr lang="nb-NO" sz="2400" dirty="0" smtClean="0"/>
              <a:t>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030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Parameterized</a:t>
            </a:r>
            <a:r>
              <a:rPr lang="nb-NO" dirty="0" smtClean="0"/>
              <a:t> Problems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31640" y="1484784"/>
                <a:ext cx="625325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b-NO" sz="3200" dirty="0" smtClean="0"/>
                  <a:t>A </a:t>
                </a:r>
                <a:r>
                  <a:rPr lang="nb-NO" sz="3200" dirty="0" err="1" smtClean="0"/>
                  <a:t>parameterized</a:t>
                </a:r>
                <a:r>
                  <a:rPr lang="nb-NO" sz="3200" dirty="0"/>
                  <a:t> </a:t>
                </a:r>
                <a:r>
                  <a:rPr lang="nb-NO" sz="3200" dirty="0" smtClean="0"/>
                  <a:t>(</a:t>
                </a:r>
                <a:r>
                  <a:rPr lang="nb-NO" sz="3200" dirty="0" err="1" smtClean="0"/>
                  <a:t>decision</a:t>
                </a:r>
                <a:r>
                  <a:rPr lang="nb-NO" sz="3200" dirty="0" smtClean="0"/>
                  <a:t>) problem </a:t>
                </a:r>
              </a:p>
              <a:p>
                <a:pPr algn="ctr"/>
                <a:r>
                  <a:rPr lang="nb-NO" sz="3200" dirty="0" smtClean="0"/>
                  <a:t>is a </a:t>
                </a:r>
                <a:r>
                  <a:rPr lang="nb-NO" sz="3200" dirty="0" err="1" smtClean="0"/>
                  <a:t>subset</a:t>
                </a:r>
                <a:r>
                  <a:rPr lang="nb-NO" sz="3200" dirty="0" smtClean="0"/>
                  <a:t> </a:t>
                </a:r>
                <a:r>
                  <a:rPr lang="nb-NO" sz="3200" dirty="0" err="1" smtClean="0"/>
                  <a:t>of</a:t>
                </a:r>
                <a:r>
                  <a:rPr lang="nb-NO" sz="32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32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b-NO" sz="32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× </m:t>
                    </m:r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ℕ</m:t>
                    </m:r>
                  </m:oMath>
                </a14:m>
                <a:endParaRPr lang="nb-NO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484784"/>
                <a:ext cx="6253250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949" t="-7386" r="-2047" b="-1875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55576" y="3030632"/>
            <a:ext cx="2014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dirty="0" err="1" smtClean="0"/>
              <a:t>Clique</a:t>
            </a:r>
            <a:r>
              <a:rPr lang="nb-NO" sz="2800" baseline="-25000" dirty="0" smtClean="0"/>
              <a:t>/</a:t>
            </a:r>
            <a:r>
              <a:rPr lang="nb-NO" sz="2800" baseline="-25000" dirty="0" err="1" smtClean="0"/>
              <a:t>Soln</a:t>
            </a:r>
            <a:r>
              <a:rPr lang="nb-NO" sz="2800" baseline="-25000" dirty="0" smtClean="0"/>
              <a:t> </a:t>
            </a:r>
            <a:r>
              <a:rPr lang="nb-NO" sz="2800" baseline="-25000" dirty="0" err="1" smtClean="0"/>
              <a:t>size</a:t>
            </a:r>
            <a:endParaRPr lang="nb-NO" sz="28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4489956"/>
            <a:ext cx="2338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dirty="0" err="1" smtClean="0"/>
              <a:t>Clique</a:t>
            </a:r>
            <a:r>
              <a:rPr lang="nb-NO" sz="2800" baseline="-25000" dirty="0" smtClean="0"/>
              <a:t>/Max </a:t>
            </a:r>
            <a:r>
              <a:rPr lang="nb-NO" sz="2800" baseline="-25000" dirty="0" err="1" smtClean="0"/>
              <a:t>degree</a:t>
            </a:r>
            <a:endParaRPr lang="nb-NO" sz="28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91880" y="3071862"/>
                <a:ext cx="479804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00" dirty="0" smtClean="0"/>
                  <a:t>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(</a:t>
                </a:r>
                <a:r>
                  <a:rPr lang="nb-NO" sz="2800" dirty="0" err="1" smtClean="0">
                    <a:solidFill>
                      <a:srgbClr val="C00000"/>
                    </a:solidFill>
                  </a:rPr>
                  <a:t>s,k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)</a:t>
                </a:r>
                <a:r>
                  <a:rPr lang="nb-NO" sz="2800" dirty="0" smtClean="0"/>
                  <a:t> : </a:t>
                </a:r>
                <a:r>
                  <a:rPr lang="nb-NO" sz="2800" dirty="0"/>
                  <a:t>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encodes</a:t>
                </a:r>
                <a:r>
                  <a:rPr lang="nb-NO" sz="2800" dirty="0" smtClean="0"/>
                  <a:t> a </a:t>
                </a:r>
                <a:r>
                  <a:rPr lang="nb-NO" sz="2800" dirty="0" err="1" smtClean="0"/>
                  <a:t>graph</a:t>
                </a:r>
                <a:r>
                  <a:rPr lang="nb-NO" sz="2800" dirty="0" smtClean="0"/>
                  <a:t>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sz="2800" dirty="0" smtClean="0"/>
                  <a:t> and</a:t>
                </a:r>
                <a:br>
                  <a:rPr lang="nb-NO" sz="2800" dirty="0" smtClean="0"/>
                </a:br>
                <a:r>
                  <a:rPr lang="nb-NO" sz="2800" dirty="0" smtClean="0"/>
                  <a:t>	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sz="2800" dirty="0" smtClean="0"/>
                  <a:t> has a </a:t>
                </a:r>
                <a:r>
                  <a:rPr lang="nb-NO" sz="2800" dirty="0" err="1" smtClean="0"/>
                  <a:t>clique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of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size</a:t>
                </a:r>
                <a:r>
                  <a:rPr lang="nb-NO" sz="2800" dirty="0" smtClean="0"/>
                  <a:t>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nb-NO" sz="2800" dirty="0" smtClean="0">
                    <a:solidFill>
                      <a:srgbClr val="C00000"/>
                    </a:solidFill>
                  </a:rPr>
                  <a:t> k</a:t>
                </a:r>
                <a:endParaRPr lang="nb-NO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071862"/>
                <a:ext cx="4798045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017" t="-5769" r="-1525" b="-1794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35896" y="4451628"/>
                <a:ext cx="4734886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00" dirty="0" smtClean="0">
                    <a:solidFill>
                      <a:srgbClr val="C00000"/>
                    </a:solidFill>
                  </a:rPr>
                  <a:t>(s,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800">
                        <a:solidFill>
                          <a:srgbClr val="C00000"/>
                        </a:solidFill>
                        <a:latin typeface="Cambria Math"/>
                      </a:rPr>
                      <m:t>Δ</m:t>
                    </m:r>
                  </m:oMath>
                </a14:m>
                <a:r>
                  <a:rPr lang="nb-NO" sz="2800" dirty="0" smtClean="0">
                    <a:solidFill>
                      <a:srgbClr val="C00000"/>
                    </a:solidFill>
                  </a:rPr>
                  <a:t>)</a:t>
                </a:r>
                <a:r>
                  <a:rPr lang="nb-NO" sz="2800" dirty="0" smtClean="0"/>
                  <a:t> :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encodes</a:t>
                </a:r>
                <a:r>
                  <a:rPr lang="nb-NO" sz="2800" dirty="0" smtClean="0"/>
                  <a:t> a </a:t>
                </a:r>
                <a:r>
                  <a:rPr lang="nb-NO" sz="2800" dirty="0" err="1" smtClean="0"/>
                  <a:t>graph</a:t>
                </a:r>
                <a:r>
                  <a:rPr lang="nb-NO" sz="2800" dirty="0" smtClean="0"/>
                  <a:t>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sz="2800" dirty="0" smtClean="0"/>
                  <a:t> and</a:t>
                </a:r>
                <a:br>
                  <a:rPr lang="nb-NO" sz="2800" dirty="0" smtClean="0"/>
                </a:br>
                <a:r>
                  <a:rPr lang="nb-NO" sz="2800" dirty="0"/>
                  <a:t> </a:t>
                </a:r>
                <a:r>
                  <a:rPr lang="nb-NO" sz="2800" dirty="0" smtClean="0"/>
                  <a:t>  	 an </a:t>
                </a:r>
                <a:r>
                  <a:rPr lang="nb-NO" sz="2800" dirty="0" err="1" smtClean="0"/>
                  <a:t>integer</a:t>
                </a:r>
                <a:r>
                  <a:rPr lang="nb-NO" sz="2800" dirty="0" smtClean="0"/>
                  <a:t>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sz="2800" dirty="0" smtClean="0"/>
                  <a:t>, and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sz="2800" dirty="0" smtClean="0"/>
                  <a:t> has </a:t>
                </a:r>
                <a:br>
                  <a:rPr lang="nb-NO" sz="2800" dirty="0" smtClean="0"/>
                </a:br>
                <a:r>
                  <a:rPr lang="nb-NO" sz="2800" dirty="0" smtClean="0"/>
                  <a:t>	 </a:t>
                </a:r>
                <a:r>
                  <a:rPr lang="nb-NO" sz="2800" dirty="0" err="1" smtClean="0"/>
                  <a:t>max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degree</a:t>
                </a:r>
                <a:r>
                  <a:rPr lang="nb-NO" sz="2800" dirty="0" smtClean="0"/>
                  <a:t> </a:t>
                </a:r>
                <a14:m>
                  <m:oMath xmlns:m="http://schemas.openxmlformats.org/officeDocument/2006/math">
                    <m:r>
                      <a:rPr lang="nb-NO" sz="2800" i="1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nb-NO" sz="2800">
                        <a:solidFill>
                          <a:srgbClr val="C00000"/>
                        </a:solidFill>
                        <a:latin typeface="Cambria Math"/>
                      </a:rPr>
                      <m:t>Δ</m:t>
                    </m:r>
                    <m:r>
                      <a:rPr lang="nb-NO" sz="2800" b="0" i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nb-NO" sz="2800" dirty="0" smtClean="0"/>
                  <a:t>and a </a:t>
                </a:r>
                <a:br>
                  <a:rPr lang="nb-NO" sz="2800" dirty="0" smtClean="0"/>
                </a:br>
                <a:r>
                  <a:rPr lang="nb-NO" sz="2800" dirty="0" smtClean="0"/>
                  <a:t>	 </a:t>
                </a:r>
                <a:r>
                  <a:rPr lang="nb-NO" sz="2800" dirty="0" err="1" smtClean="0"/>
                  <a:t>clique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of</a:t>
                </a:r>
                <a:r>
                  <a:rPr lang="nb-NO" sz="2800" dirty="0" smtClean="0"/>
                  <a:t> </a:t>
                </a:r>
                <a:r>
                  <a:rPr lang="nb-NO" sz="2800" dirty="0" err="1" smtClean="0"/>
                  <a:t>size</a:t>
                </a:r>
                <a:r>
                  <a:rPr lang="nb-NO" sz="2800" dirty="0" smtClean="0"/>
                  <a:t>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solidFill>
                          <a:srgbClr val="C00000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nb-NO" sz="2800" dirty="0" smtClean="0">
                    <a:solidFill>
                      <a:srgbClr val="C00000"/>
                    </a:solidFill>
                  </a:rPr>
                  <a:t> k</a:t>
                </a:r>
                <a:endParaRPr lang="nb-NO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451628"/>
                <a:ext cx="4734886" cy="1815882"/>
              </a:xfrm>
              <a:prstGeom prst="rect">
                <a:avLst/>
              </a:prstGeom>
              <a:blipFill rotWithShape="1">
                <a:blip r:embed="rId4"/>
                <a:stretch>
                  <a:fillRect l="-2574" t="-3020" r="-1544" b="-872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/>
          <p:cNvSpPr/>
          <p:nvPr/>
        </p:nvSpPr>
        <p:spPr>
          <a:xfrm>
            <a:off x="3275856" y="3143870"/>
            <a:ext cx="288032" cy="861194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Left Brace 9"/>
          <p:cNvSpPr/>
          <p:nvPr/>
        </p:nvSpPr>
        <p:spPr>
          <a:xfrm>
            <a:off x="3275856" y="4440014"/>
            <a:ext cx="288032" cy="1869306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Left Brace 10"/>
          <p:cNvSpPr/>
          <p:nvPr/>
        </p:nvSpPr>
        <p:spPr>
          <a:xfrm rot="10800000">
            <a:off x="8532440" y="4489956"/>
            <a:ext cx="288032" cy="1869306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Left Brace 11"/>
          <p:cNvSpPr/>
          <p:nvPr/>
        </p:nvSpPr>
        <p:spPr>
          <a:xfrm rot="10800000">
            <a:off x="8532440" y="3140968"/>
            <a:ext cx="288032" cy="934653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25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3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Research Flowchart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865685" y="2111370"/>
            <a:ext cx="20882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 smtClean="0"/>
              <a:t>XP?</a:t>
            </a:r>
            <a:endParaRPr lang="nb-NO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1909801" y="3335506"/>
            <a:ext cx="0" cy="14401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40693" y="3762908"/>
            <a:ext cx="1116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/>
              <a:t>NO, NP-c</a:t>
            </a:r>
            <a:br>
              <a:rPr lang="nb-NO" dirty="0" smtClean="0"/>
            </a:br>
            <a:r>
              <a:rPr lang="nb-NO" dirty="0" smtClean="0"/>
              <a:t>for </a:t>
            </a:r>
            <a:r>
              <a:rPr lang="nb-NO" dirty="0" err="1" smtClean="0"/>
              <a:t>fixed</a:t>
            </a:r>
            <a:r>
              <a:rPr lang="nb-NO" dirty="0" smtClean="0"/>
              <a:t> k</a:t>
            </a:r>
            <a:endParaRPr lang="nb-NO" dirty="0"/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2953917" y="2723438"/>
            <a:ext cx="108012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51218" y="2286744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YES</a:t>
            </a:r>
            <a:endParaRPr lang="nb-NO" dirty="0"/>
          </a:p>
        </p:txBody>
      </p:sp>
      <p:sp>
        <p:nvSpPr>
          <p:cNvPr id="14" name="Rectangle 13"/>
          <p:cNvSpPr/>
          <p:nvPr/>
        </p:nvSpPr>
        <p:spPr>
          <a:xfrm>
            <a:off x="4178053" y="2145771"/>
            <a:ext cx="20882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 smtClean="0"/>
              <a:t>FPT?</a:t>
            </a:r>
            <a:endParaRPr lang="nb-NO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245307" y="3335506"/>
            <a:ext cx="0" cy="12241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76199" y="3762908"/>
            <a:ext cx="155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NO, W[1]-hard</a:t>
            </a:r>
            <a:endParaRPr lang="nb-NO" dirty="0"/>
          </a:p>
        </p:txBody>
      </p:sp>
      <p:cxnSp>
        <p:nvCxnSpPr>
          <p:cNvPr id="23" name="Straight Arrow Connector 22"/>
          <p:cNvCxnSpPr>
            <a:stCxn id="14" idx="3"/>
          </p:cNvCxnSpPr>
          <p:nvPr/>
        </p:nvCxnSpPr>
        <p:spPr>
          <a:xfrm>
            <a:off x="6266285" y="2757839"/>
            <a:ext cx="151216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698333" y="2318102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YES</a:t>
            </a:r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7922469" y="2227510"/>
            <a:ext cx="8980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600" dirty="0" smtClean="0">
                <a:sym typeface="Wingdings" panose="05000000000000000000" pitchFamily="2" charset="2"/>
              </a:rPr>
              <a:t></a:t>
            </a:r>
            <a:endParaRPr lang="nb-NO" sz="6600" dirty="0"/>
          </a:p>
        </p:txBody>
      </p:sp>
      <p:sp>
        <p:nvSpPr>
          <p:cNvPr id="25" name="TextBox 24"/>
          <p:cNvSpPr txBox="1"/>
          <p:nvPr/>
        </p:nvSpPr>
        <p:spPr>
          <a:xfrm>
            <a:off x="4754117" y="4439433"/>
            <a:ext cx="963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200" dirty="0" smtClean="0">
                <a:sym typeface="Wingdings" panose="05000000000000000000" pitchFamily="2" charset="2"/>
              </a:rPr>
              <a:t></a:t>
            </a:r>
            <a:endParaRPr lang="nb-NO" sz="7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13232" y="4631650"/>
            <a:ext cx="1396669" cy="1200329"/>
            <a:chOff x="403023" y="5412292"/>
            <a:chExt cx="1396669" cy="1200329"/>
          </a:xfrm>
        </p:grpSpPr>
        <p:sp>
          <p:nvSpPr>
            <p:cNvPr id="27" name="TextBox 26"/>
            <p:cNvSpPr txBox="1"/>
            <p:nvPr/>
          </p:nvSpPr>
          <p:spPr>
            <a:xfrm>
              <a:off x="899592" y="5570076"/>
              <a:ext cx="900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800" dirty="0" smtClean="0">
                  <a:solidFill>
                    <a:srgbClr val="0070C0"/>
                  </a:solidFill>
                  <a:sym typeface="Wingdings" panose="05000000000000000000" pitchFamily="2" charset="2"/>
                </a:rPr>
                <a:t>,</a:t>
              </a:r>
              <a:endParaRPr lang="nb-NO" sz="7200" dirty="0">
                <a:solidFill>
                  <a:srgbClr val="0070C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3023" y="5412292"/>
              <a:ext cx="10726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7200" dirty="0" smtClean="0">
                  <a:sym typeface="Wingdings" panose="05000000000000000000" pitchFamily="2" charset="2"/>
                </a:rPr>
                <a:t></a:t>
              </a:r>
              <a:endParaRPr lang="nb-NO" sz="7200" dirty="0"/>
            </a:p>
          </p:txBody>
        </p:sp>
      </p:grpSp>
      <p:sp>
        <p:nvSpPr>
          <p:cNvPr id="6" name="Freeform 5"/>
          <p:cNvSpPr/>
          <p:nvPr/>
        </p:nvSpPr>
        <p:spPr>
          <a:xfrm>
            <a:off x="1001280" y="3515708"/>
            <a:ext cx="586943" cy="1242204"/>
          </a:xfrm>
          <a:custGeom>
            <a:avLst/>
            <a:gdLst>
              <a:gd name="connsiteX0" fmla="*/ 586943 w 586943"/>
              <a:gd name="connsiteY0" fmla="*/ 1242204 h 1242204"/>
              <a:gd name="connsiteX1" fmla="*/ 95237 w 586943"/>
              <a:gd name="connsiteY1" fmla="*/ 810883 h 1242204"/>
              <a:gd name="connsiteX2" fmla="*/ 346 w 586943"/>
              <a:gd name="connsiteY2" fmla="*/ 0 h 124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6943" h="1242204">
                <a:moveTo>
                  <a:pt x="586943" y="1242204"/>
                </a:moveTo>
                <a:cubicBezTo>
                  <a:pt x="389973" y="1130060"/>
                  <a:pt x="193003" y="1017917"/>
                  <a:pt x="95237" y="810883"/>
                </a:cubicBezTo>
                <a:cubicBezTo>
                  <a:pt x="-2529" y="603849"/>
                  <a:pt x="-1092" y="301924"/>
                  <a:pt x="346" y="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Freeform 8"/>
          <p:cNvSpPr/>
          <p:nvPr/>
        </p:nvSpPr>
        <p:spPr>
          <a:xfrm>
            <a:off x="664545" y="3550213"/>
            <a:ext cx="4193089" cy="2433099"/>
          </a:xfrm>
          <a:custGeom>
            <a:avLst/>
            <a:gdLst>
              <a:gd name="connsiteX0" fmla="*/ 4193089 w 4193089"/>
              <a:gd name="connsiteY0" fmla="*/ 1802921 h 2433099"/>
              <a:gd name="connsiteX1" fmla="*/ 1294614 w 4193089"/>
              <a:gd name="connsiteY1" fmla="*/ 2415397 h 2433099"/>
              <a:gd name="connsiteX2" fmla="*/ 86915 w 4193089"/>
              <a:gd name="connsiteY2" fmla="*/ 1190446 h 2433099"/>
              <a:gd name="connsiteX3" fmla="*/ 190432 w 4193089"/>
              <a:gd name="connsiteY3" fmla="*/ 0 h 243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3089" h="2433099">
                <a:moveTo>
                  <a:pt x="4193089" y="1802921"/>
                </a:moveTo>
                <a:cubicBezTo>
                  <a:pt x="3086032" y="2160198"/>
                  <a:pt x="1978976" y="2517476"/>
                  <a:pt x="1294614" y="2415397"/>
                </a:cubicBezTo>
                <a:cubicBezTo>
                  <a:pt x="610252" y="2313318"/>
                  <a:pt x="270945" y="1593012"/>
                  <a:pt x="86915" y="1190446"/>
                </a:cubicBezTo>
                <a:cubicBezTo>
                  <a:pt x="-97115" y="787880"/>
                  <a:pt x="46658" y="393940"/>
                  <a:pt x="190432" y="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Freeform 10"/>
          <p:cNvSpPr/>
          <p:nvPr/>
        </p:nvSpPr>
        <p:spPr>
          <a:xfrm>
            <a:off x="466218" y="1724921"/>
            <a:ext cx="7900849" cy="1100674"/>
          </a:xfrm>
          <a:custGeom>
            <a:avLst/>
            <a:gdLst>
              <a:gd name="connsiteX0" fmla="*/ 7859235 w 7900849"/>
              <a:gd name="connsiteY0" fmla="*/ 565836 h 1100674"/>
              <a:gd name="connsiteX1" fmla="*/ 7867861 w 7900849"/>
              <a:gd name="connsiteY1" fmla="*/ 169021 h 1100674"/>
              <a:gd name="connsiteX2" fmla="*/ 7496925 w 7900849"/>
              <a:gd name="connsiteY2" fmla="*/ 56877 h 1100674"/>
              <a:gd name="connsiteX3" fmla="*/ 6030435 w 7900849"/>
              <a:gd name="connsiteY3" fmla="*/ 39625 h 1100674"/>
              <a:gd name="connsiteX4" fmla="*/ 776948 w 7900849"/>
              <a:gd name="connsiteY4" fmla="*/ 39625 h 1100674"/>
              <a:gd name="connsiteX5" fmla="*/ 26450 w 7900849"/>
              <a:gd name="connsiteY5" fmla="*/ 565836 h 1100674"/>
              <a:gd name="connsiteX6" fmla="*/ 242110 w 7900849"/>
              <a:gd name="connsiteY6" fmla="*/ 1100674 h 110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00849" h="1100674">
                <a:moveTo>
                  <a:pt x="7859235" y="565836"/>
                </a:moveTo>
                <a:cubicBezTo>
                  <a:pt x="7893740" y="409841"/>
                  <a:pt x="7928246" y="253847"/>
                  <a:pt x="7867861" y="169021"/>
                </a:cubicBezTo>
                <a:cubicBezTo>
                  <a:pt x="7807476" y="84195"/>
                  <a:pt x="7803163" y="78443"/>
                  <a:pt x="7496925" y="56877"/>
                </a:cubicBezTo>
                <a:cubicBezTo>
                  <a:pt x="7190687" y="35311"/>
                  <a:pt x="6030435" y="39625"/>
                  <a:pt x="6030435" y="39625"/>
                </a:cubicBezTo>
                <a:cubicBezTo>
                  <a:pt x="4910439" y="36750"/>
                  <a:pt x="1777612" y="-48077"/>
                  <a:pt x="776948" y="39625"/>
                </a:cubicBezTo>
                <a:cubicBezTo>
                  <a:pt x="-223716" y="127327"/>
                  <a:pt x="115590" y="388994"/>
                  <a:pt x="26450" y="565836"/>
                </a:cubicBezTo>
                <a:cubicBezTo>
                  <a:pt x="-62690" y="742678"/>
                  <a:pt x="89710" y="921676"/>
                  <a:pt x="242110" y="1100674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xtBox 16"/>
          <p:cNvSpPr txBox="1"/>
          <p:nvPr/>
        </p:nvSpPr>
        <p:spPr>
          <a:xfrm rot="20867998">
            <a:off x="2331970" y="5505408"/>
            <a:ext cx="1764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>
                <a:solidFill>
                  <a:srgbClr val="C00000"/>
                </a:solidFill>
              </a:rPr>
              <a:t>Try</a:t>
            </a:r>
            <a:r>
              <a:rPr lang="nb-NO" sz="1600" dirty="0" smtClean="0">
                <a:solidFill>
                  <a:srgbClr val="C00000"/>
                </a:solidFill>
              </a:rPr>
              <a:t> </a:t>
            </a:r>
            <a:r>
              <a:rPr lang="nb-NO" sz="1600" dirty="0" err="1" smtClean="0">
                <a:solidFill>
                  <a:srgbClr val="C00000"/>
                </a:solidFill>
              </a:rPr>
              <a:t>new</a:t>
            </a:r>
            <a:r>
              <a:rPr lang="nb-NO" sz="1600" dirty="0" smtClean="0">
                <a:solidFill>
                  <a:srgbClr val="C00000"/>
                </a:solidFill>
              </a:rPr>
              <a:t> parameter</a:t>
            </a:r>
            <a:endParaRPr lang="nb-NO" sz="16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1202" y="1412776"/>
            <a:ext cx="1789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>
                <a:solidFill>
                  <a:srgbClr val="C00000"/>
                </a:solidFill>
              </a:rPr>
              <a:t>Try</a:t>
            </a:r>
            <a:r>
              <a:rPr lang="nb-NO" sz="1600" dirty="0" smtClean="0">
                <a:solidFill>
                  <a:srgbClr val="C00000"/>
                </a:solidFill>
              </a:rPr>
              <a:t> </a:t>
            </a:r>
            <a:r>
              <a:rPr lang="nb-NO" sz="1600" dirty="0" err="1" smtClean="0">
                <a:solidFill>
                  <a:srgbClr val="C00000"/>
                </a:solidFill>
              </a:rPr>
              <a:t>new</a:t>
            </a:r>
            <a:r>
              <a:rPr lang="nb-NO" sz="1600" dirty="0" smtClean="0">
                <a:solidFill>
                  <a:srgbClr val="C00000"/>
                </a:solidFill>
              </a:rPr>
              <a:t> parameter</a:t>
            </a:r>
            <a:endParaRPr lang="nb-NO" sz="1600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3720536">
            <a:off x="743571" y="4103478"/>
            <a:ext cx="10871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smtClean="0">
                <a:solidFill>
                  <a:srgbClr val="C00000"/>
                </a:solidFill>
              </a:rPr>
              <a:t>New parameter</a:t>
            </a:r>
            <a:endParaRPr lang="nb-NO" sz="11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65999" y="4653136"/>
            <a:ext cx="1809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FF0000"/>
                </a:solidFill>
              </a:rPr>
              <a:t>Clique</a:t>
            </a:r>
            <a:r>
              <a:rPr lang="nb-NO" dirty="0" smtClean="0">
                <a:solidFill>
                  <a:srgbClr val="FF0000"/>
                </a:solidFill>
              </a:rPr>
              <a:t> / </a:t>
            </a:r>
            <a:r>
              <a:rPr lang="nb-NO" dirty="0" err="1" smtClean="0">
                <a:solidFill>
                  <a:srgbClr val="FF0000"/>
                </a:solidFill>
              </a:rPr>
              <a:t>soln</a:t>
            </a:r>
            <a:r>
              <a:rPr lang="nb-NO" dirty="0" smtClean="0">
                <a:solidFill>
                  <a:srgbClr val="FF0000"/>
                </a:solidFill>
              </a:rPr>
              <a:t>. </a:t>
            </a:r>
            <a:r>
              <a:rPr lang="nb-NO" dirty="0" err="1" smtClean="0">
                <a:solidFill>
                  <a:srgbClr val="FF0000"/>
                </a:solidFill>
              </a:rPr>
              <a:t>size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65999" y="4941168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Ind. Set / </a:t>
            </a:r>
            <a:r>
              <a:rPr lang="nb-NO" dirty="0" err="1" smtClean="0">
                <a:solidFill>
                  <a:srgbClr val="FF0000"/>
                </a:solidFill>
              </a:rPr>
              <a:t>soln</a:t>
            </a:r>
            <a:r>
              <a:rPr lang="nb-NO" dirty="0" smtClean="0">
                <a:solidFill>
                  <a:srgbClr val="FF0000"/>
                </a:solidFill>
              </a:rPr>
              <a:t>. </a:t>
            </a:r>
            <a:r>
              <a:rPr lang="nb-NO" dirty="0" err="1" smtClean="0">
                <a:solidFill>
                  <a:srgbClr val="FF0000"/>
                </a:solidFill>
              </a:rPr>
              <a:t>size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96336" y="3140968"/>
            <a:ext cx="151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V.C. / </a:t>
            </a:r>
            <a:r>
              <a:rPr lang="nb-NO" dirty="0" err="1" smtClean="0">
                <a:solidFill>
                  <a:srgbClr val="FF0000"/>
                </a:solidFill>
              </a:rPr>
              <a:t>soln.size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30069" y="4931876"/>
            <a:ext cx="183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FF0000"/>
                </a:solidFill>
              </a:rPr>
              <a:t>Coloring</a:t>
            </a:r>
            <a:r>
              <a:rPr lang="nb-NO" dirty="0" smtClean="0">
                <a:solidFill>
                  <a:srgbClr val="FF0000"/>
                </a:solidFill>
              </a:rPr>
              <a:t> / #</a:t>
            </a:r>
            <a:r>
              <a:rPr lang="nb-NO" dirty="0" err="1" smtClean="0">
                <a:solidFill>
                  <a:srgbClr val="FF0000"/>
                </a:solidFill>
              </a:rPr>
              <a:t>colors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20272" y="3419708"/>
            <a:ext cx="2101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FF0000"/>
                </a:solidFill>
              </a:rPr>
              <a:t>Clique</a:t>
            </a:r>
            <a:r>
              <a:rPr lang="nb-NO" dirty="0" smtClean="0">
                <a:solidFill>
                  <a:srgbClr val="FF0000"/>
                </a:solidFill>
              </a:rPr>
              <a:t> / Max </a:t>
            </a:r>
            <a:r>
              <a:rPr lang="nb-NO" dirty="0" err="1" smtClean="0">
                <a:solidFill>
                  <a:srgbClr val="FF0000"/>
                </a:solidFill>
              </a:rPr>
              <a:t>Degree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8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7" grpId="0"/>
      <p:bldP spid="26" grpId="0"/>
      <p:bldP spid="28" grpId="0"/>
      <p:bldP spid="18" grpId="0"/>
      <p:bldP spid="30" grpId="0"/>
      <p:bldP spid="31" grpId="0"/>
      <p:bldP spid="32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-Coloring parameterized by </a:t>
            </a:r>
            <a:r>
              <a:rPr lang="nb-NO" dirty="0" smtClean="0">
                <a:solidFill>
                  <a:srgbClr val="C00000"/>
                </a:solidFill>
              </a:rPr>
              <a:t>VC</a:t>
            </a:r>
            <a:endParaRPr lang="nb-NO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/>
                </a:r>
                <a:br>
                  <a:rPr lang="nb-NO" b="1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</a:br>
                <a:r>
                  <a:rPr lang="nb-NO" b="1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Input: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G</a:t>
                </a:r>
                <a:r>
                  <a:rPr lang="nb-NO" dirty="0" smtClean="0">
                    <a:sym typeface="Wingdings" panose="05000000000000000000" pitchFamily="2" charset="2"/>
                  </a:rPr>
                  <a:t>, integer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k</a:t>
                </a:r>
                <a:r>
                  <a:rPr lang="nb-NO" dirty="0" smtClean="0">
                    <a:sym typeface="Wingdings" panose="05000000000000000000" pitchFamily="2" charset="2"/>
                  </a:rPr>
                  <a:t>, set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X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⊆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V(G)</a:t>
                </a:r>
                <a:r>
                  <a:rPr lang="nb-NO" dirty="0" smtClean="0">
                    <a:sym typeface="Wingdings" panose="05000000000000000000" pitchFamily="2" charset="2"/>
                  </a:rPr>
                  <a:t> such that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nb-NO" dirty="0" smtClean="0">
                    <a:sym typeface="Wingdings" panose="05000000000000000000" pitchFamily="2" charset="2"/>
                  </a:rPr>
                  <a:t> is a 	vertex cover of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G</a:t>
                </a:r>
                <a:r>
                  <a:rPr lang="nb-NO" dirty="0" smtClean="0">
                    <a:sym typeface="Wingdings" panose="05000000000000000000" pitchFamily="2" charset="2"/>
                  </a:rPr>
                  <a:t>, integer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x = |X|</a:t>
                </a:r>
                <a:r>
                  <a:rPr lang="nb-NO" dirty="0" smtClean="0">
                    <a:sym typeface="Wingdings" panose="05000000000000000000" pitchFamily="2" charset="2"/>
                  </a:rPr>
                  <a:t>.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</a:t>
                </a:r>
                <a:endParaRPr lang="nb-NO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nb-NO" b="1" dirty="0" err="1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Question</a:t>
                </a:r>
                <a:r>
                  <a:rPr lang="nb-NO" b="1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: </a:t>
                </a:r>
                <a:r>
                  <a:rPr lang="nb-NO" dirty="0">
                    <a:sym typeface="Wingdings" panose="05000000000000000000" pitchFamily="2" charset="2"/>
                  </a:rPr>
                  <a:t>Does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G</a:t>
                </a:r>
                <a:r>
                  <a:rPr lang="nb-NO" dirty="0">
                    <a:sym typeface="Wingdings" panose="05000000000000000000" pitchFamily="2" charset="2"/>
                  </a:rPr>
                  <a:t> have a proper </a:t>
                </a:r>
                <a:r>
                  <a:rPr lang="nb-NO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k</a:t>
                </a:r>
                <a:r>
                  <a:rPr lang="nb-NO" dirty="0">
                    <a:sym typeface="Wingdings" panose="05000000000000000000" pitchFamily="2" charset="2"/>
                  </a:rPr>
                  <a:t>-coloring?</a:t>
                </a:r>
              </a:p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Parameter</a:t>
                </a:r>
                <a:r>
                  <a:rPr lang="nb-NO" b="1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: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x</a:t>
                </a:r>
                <a:b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</a:br>
                <a:endParaRPr lang="nb-NO" dirty="0" smtClean="0">
                  <a:solidFill>
                    <a:srgbClr val="C00000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FPT </a:t>
                </a:r>
                <a:r>
                  <a:rPr lang="nb-NO" dirty="0" smtClean="0">
                    <a:sym typeface="Wingdings" panose="05000000000000000000" pitchFamily="2" charset="2"/>
                  </a:rPr>
                  <a:t>now means </a:t>
                </a:r>
                <a:r>
                  <a:rPr lang="nb-NO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f(x)n</a:t>
                </a:r>
                <a:r>
                  <a:rPr lang="nb-NO" baseline="300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O(1)</a:t>
                </a:r>
                <a:r>
                  <a:rPr lang="nb-NO" dirty="0" smtClean="0">
                    <a:sym typeface="Wingdings" panose="05000000000000000000" pitchFamily="2" charset="2"/>
                  </a:rPr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43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C00000"/>
                </a:solidFill>
              </a:rPr>
              <a:t>k</a:t>
            </a:r>
            <a:r>
              <a:rPr lang="nb-NO" dirty="0"/>
              <a:t>-Coloring parameterized by </a:t>
            </a:r>
            <a:r>
              <a:rPr lang="nb-NO" dirty="0">
                <a:solidFill>
                  <a:srgbClr val="C00000"/>
                </a:solidFill>
              </a:rPr>
              <a:t>VC</a:t>
            </a:r>
            <a:endParaRPr lang="nb-NO" dirty="0"/>
          </a:p>
        </p:txBody>
      </p:sp>
      <p:cxnSp>
        <p:nvCxnSpPr>
          <p:cNvPr id="13" name="Straight Connector 12"/>
          <p:cNvCxnSpPr>
            <a:stCxn id="6" idx="0"/>
          </p:cNvCxnSpPr>
          <p:nvPr/>
        </p:nvCxnSpPr>
        <p:spPr>
          <a:xfrm flipV="1">
            <a:off x="791580" y="2564904"/>
            <a:ext cx="180020" cy="10081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7"/>
          </p:cNvCxnSpPr>
          <p:nvPr/>
        </p:nvCxnSpPr>
        <p:spPr>
          <a:xfrm flipV="1">
            <a:off x="918873" y="2564904"/>
            <a:ext cx="520779" cy="10608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6"/>
          </p:cNvCxnSpPr>
          <p:nvPr/>
        </p:nvCxnSpPr>
        <p:spPr>
          <a:xfrm flipV="1">
            <a:off x="971600" y="2636912"/>
            <a:ext cx="648072" cy="11161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1"/>
          </p:cNvCxnSpPr>
          <p:nvPr/>
        </p:nvCxnSpPr>
        <p:spPr>
          <a:xfrm flipH="1" flipV="1">
            <a:off x="1043608" y="2636912"/>
            <a:ext cx="268751" cy="8448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0"/>
          </p:cNvCxnSpPr>
          <p:nvPr/>
        </p:nvCxnSpPr>
        <p:spPr>
          <a:xfrm flipV="1">
            <a:off x="1439652" y="2492896"/>
            <a:ext cx="0" cy="9361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7"/>
          </p:cNvCxnSpPr>
          <p:nvPr/>
        </p:nvCxnSpPr>
        <p:spPr>
          <a:xfrm flipV="1">
            <a:off x="1566945" y="2492896"/>
            <a:ext cx="340759" cy="9888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1"/>
          </p:cNvCxnSpPr>
          <p:nvPr/>
        </p:nvCxnSpPr>
        <p:spPr>
          <a:xfrm flipH="1" flipV="1">
            <a:off x="1566945" y="2564904"/>
            <a:ext cx="393486" cy="10608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0"/>
          </p:cNvCxnSpPr>
          <p:nvPr/>
        </p:nvCxnSpPr>
        <p:spPr>
          <a:xfrm flipV="1">
            <a:off x="2087724" y="2492896"/>
            <a:ext cx="108012" cy="10801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1"/>
          </p:cNvCxnSpPr>
          <p:nvPr/>
        </p:nvCxnSpPr>
        <p:spPr>
          <a:xfrm flipH="1" flipV="1">
            <a:off x="1439652" y="2390311"/>
            <a:ext cx="1168851" cy="13878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9" idx="0"/>
            <a:endCxn id="5" idx="10"/>
          </p:cNvCxnSpPr>
          <p:nvPr/>
        </p:nvCxnSpPr>
        <p:spPr>
          <a:xfrm flipH="1" flipV="1">
            <a:off x="2171996" y="2777785"/>
            <a:ext cx="563800" cy="9476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9" idx="7"/>
          </p:cNvCxnSpPr>
          <p:nvPr/>
        </p:nvCxnSpPr>
        <p:spPr>
          <a:xfrm flipH="1" flipV="1">
            <a:off x="2735796" y="2777785"/>
            <a:ext cx="127293" cy="10003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9" idx="6"/>
          </p:cNvCxnSpPr>
          <p:nvPr/>
        </p:nvCxnSpPr>
        <p:spPr>
          <a:xfrm flipV="1">
            <a:off x="2915816" y="2777785"/>
            <a:ext cx="0" cy="11276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1"/>
          </p:cNvCxnSpPr>
          <p:nvPr/>
        </p:nvCxnSpPr>
        <p:spPr>
          <a:xfrm flipH="1" flipV="1">
            <a:off x="2555776" y="2636912"/>
            <a:ext cx="700799" cy="9168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0" idx="0"/>
          </p:cNvCxnSpPr>
          <p:nvPr/>
        </p:nvCxnSpPr>
        <p:spPr>
          <a:xfrm flipV="1">
            <a:off x="3383868" y="2390311"/>
            <a:ext cx="0" cy="11106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1" idx="0"/>
          </p:cNvCxnSpPr>
          <p:nvPr/>
        </p:nvCxnSpPr>
        <p:spPr>
          <a:xfrm flipH="1" flipV="1">
            <a:off x="3059832" y="2348880"/>
            <a:ext cx="972108" cy="1368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716533" y="1772816"/>
            <a:ext cx="3222133" cy="1234991"/>
          </a:xfrm>
          <a:custGeom>
            <a:avLst/>
            <a:gdLst>
              <a:gd name="connsiteX0" fmla="*/ 1070055 w 3222133"/>
              <a:gd name="connsiteY0" fmla="*/ 219039 h 1234991"/>
              <a:gd name="connsiteX1" fmla="*/ 661975 w 3222133"/>
              <a:gd name="connsiteY1" fmla="*/ 90569 h 1234991"/>
              <a:gd name="connsiteX2" fmla="*/ 110312 w 3222133"/>
              <a:gd name="connsiteY2" fmla="*/ 181254 h 1234991"/>
              <a:gd name="connsiteX3" fmla="*/ 27185 w 3222133"/>
              <a:gd name="connsiteY3" fmla="*/ 521320 h 1234991"/>
              <a:gd name="connsiteX4" fmla="*/ 12071 w 3222133"/>
              <a:gd name="connsiteY4" fmla="*/ 868943 h 1234991"/>
              <a:gd name="connsiteX5" fmla="*/ 193440 w 3222133"/>
              <a:gd name="connsiteY5" fmla="*/ 1035197 h 1234991"/>
              <a:gd name="connsiteX6" fmla="*/ 374808 w 3222133"/>
              <a:gd name="connsiteY6" fmla="*/ 1110768 h 1234991"/>
              <a:gd name="connsiteX7" fmla="*/ 729988 w 3222133"/>
              <a:gd name="connsiteY7" fmla="*/ 1171224 h 1234991"/>
              <a:gd name="connsiteX8" fmla="*/ 866015 w 3222133"/>
              <a:gd name="connsiteY8" fmla="*/ 1103211 h 1234991"/>
              <a:gd name="connsiteX9" fmla="*/ 1085169 w 3222133"/>
              <a:gd name="connsiteY9" fmla="*/ 1004969 h 1234991"/>
              <a:gd name="connsiteX10" fmla="*/ 1455463 w 3222133"/>
              <a:gd name="connsiteY10" fmla="*/ 1004969 h 1234991"/>
              <a:gd name="connsiteX11" fmla="*/ 1780415 w 3222133"/>
              <a:gd name="connsiteY11" fmla="*/ 1140996 h 1234991"/>
              <a:gd name="connsiteX12" fmla="*/ 2301850 w 3222133"/>
              <a:gd name="connsiteY12" fmla="*/ 1224123 h 1234991"/>
              <a:gd name="connsiteX13" fmla="*/ 2793056 w 3222133"/>
              <a:gd name="connsiteY13" fmla="*/ 1224123 h 1234991"/>
              <a:gd name="connsiteX14" fmla="*/ 3004653 w 3222133"/>
              <a:gd name="connsiteY14" fmla="*/ 1133439 h 1234991"/>
              <a:gd name="connsiteX15" fmla="*/ 3155793 w 3222133"/>
              <a:gd name="connsiteY15" fmla="*/ 974741 h 1234991"/>
              <a:gd name="connsiteX16" fmla="*/ 3216250 w 3222133"/>
              <a:gd name="connsiteY16" fmla="*/ 702688 h 1234991"/>
              <a:gd name="connsiteX17" fmla="*/ 3208693 w 3222133"/>
              <a:gd name="connsiteY17" fmla="*/ 551548 h 1234991"/>
              <a:gd name="connsiteX18" fmla="*/ 3118008 w 3222133"/>
              <a:gd name="connsiteY18" fmla="*/ 362622 h 1234991"/>
              <a:gd name="connsiteX19" fmla="*/ 3057552 w 3222133"/>
              <a:gd name="connsiteY19" fmla="*/ 173697 h 1234991"/>
              <a:gd name="connsiteX20" fmla="*/ 2747714 w 3222133"/>
              <a:gd name="connsiteY20" fmla="*/ 30113 h 1234991"/>
              <a:gd name="connsiteX21" fmla="*/ 2196051 w 3222133"/>
              <a:gd name="connsiteY21" fmla="*/ 22556 h 1234991"/>
              <a:gd name="connsiteX22" fmla="*/ 1946669 w 3222133"/>
              <a:gd name="connsiteY22" fmla="*/ 279495 h 1234991"/>
              <a:gd name="connsiteX23" fmla="*/ 1682174 w 3222133"/>
              <a:gd name="connsiteY23" fmla="*/ 445749 h 1234991"/>
              <a:gd name="connsiteX24" fmla="*/ 1523476 w 3222133"/>
              <a:gd name="connsiteY24" fmla="*/ 302166 h 1234991"/>
              <a:gd name="connsiteX25" fmla="*/ 1364779 w 3222133"/>
              <a:gd name="connsiteY25" fmla="*/ 256824 h 1234991"/>
              <a:gd name="connsiteX26" fmla="*/ 1070055 w 3222133"/>
              <a:gd name="connsiteY26" fmla="*/ 219039 h 123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22133" h="1234991">
                <a:moveTo>
                  <a:pt x="1070055" y="219039"/>
                </a:moveTo>
                <a:cubicBezTo>
                  <a:pt x="952921" y="191330"/>
                  <a:pt x="821932" y="96866"/>
                  <a:pt x="661975" y="90569"/>
                </a:cubicBezTo>
                <a:cubicBezTo>
                  <a:pt x="502018" y="84271"/>
                  <a:pt x="216110" y="109462"/>
                  <a:pt x="110312" y="181254"/>
                </a:cubicBezTo>
                <a:cubicBezTo>
                  <a:pt x="4514" y="253046"/>
                  <a:pt x="43558" y="406705"/>
                  <a:pt x="27185" y="521320"/>
                </a:cubicBezTo>
                <a:cubicBezTo>
                  <a:pt x="10812" y="635935"/>
                  <a:pt x="-15638" y="783297"/>
                  <a:pt x="12071" y="868943"/>
                </a:cubicBezTo>
                <a:cubicBezTo>
                  <a:pt x="39780" y="954589"/>
                  <a:pt x="132984" y="994893"/>
                  <a:pt x="193440" y="1035197"/>
                </a:cubicBezTo>
                <a:cubicBezTo>
                  <a:pt x="253896" y="1075501"/>
                  <a:pt x="285383" y="1088097"/>
                  <a:pt x="374808" y="1110768"/>
                </a:cubicBezTo>
                <a:cubicBezTo>
                  <a:pt x="464233" y="1133439"/>
                  <a:pt x="648120" y="1172483"/>
                  <a:pt x="729988" y="1171224"/>
                </a:cubicBezTo>
                <a:cubicBezTo>
                  <a:pt x="811856" y="1169965"/>
                  <a:pt x="806818" y="1130920"/>
                  <a:pt x="866015" y="1103211"/>
                </a:cubicBezTo>
                <a:cubicBezTo>
                  <a:pt x="925212" y="1075502"/>
                  <a:pt x="986928" y="1021343"/>
                  <a:pt x="1085169" y="1004969"/>
                </a:cubicBezTo>
                <a:cubicBezTo>
                  <a:pt x="1183410" y="988595"/>
                  <a:pt x="1339589" y="982298"/>
                  <a:pt x="1455463" y="1004969"/>
                </a:cubicBezTo>
                <a:cubicBezTo>
                  <a:pt x="1571337" y="1027640"/>
                  <a:pt x="1639351" y="1104470"/>
                  <a:pt x="1780415" y="1140996"/>
                </a:cubicBezTo>
                <a:cubicBezTo>
                  <a:pt x="1921479" y="1177522"/>
                  <a:pt x="2133077" y="1210269"/>
                  <a:pt x="2301850" y="1224123"/>
                </a:cubicBezTo>
                <a:cubicBezTo>
                  <a:pt x="2470623" y="1237977"/>
                  <a:pt x="2675922" y="1239237"/>
                  <a:pt x="2793056" y="1224123"/>
                </a:cubicBezTo>
                <a:cubicBezTo>
                  <a:pt x="2910190" y="1209009"/>
                  <a:pt x="2944197" y="1175003"/>
                  <a:pt x="3004653" y="1133439"/>
                </a:cubicBezTo>
                <a:cubicBezTo>
                  <a:pt x="3065109" y="1091875"/>
                  <a:pt x="3120527" y="1046533"/>
                  <a:pt x="3155793" y="974741"/>
                </a:cubicBezTo>
                <a:cubicBezTo>
                  <a:pt x="3191059" y="902949"/>
                  <a:pt x="3207433" y="773220"/>
                  <a:pt x="3216250" y="702688"/>
                </a:cubicBezTo>
                <a:cubicBezTo>
                  <a:pt x="3225067" y="632156"/>
                  <a:pt x="3225067" y="608226"/>
                  <a:pt x="3208693" y="551548"/>
                </a:cubicBezTo>
                <a:cubicBezTo>
                  <a:pt x="3192319" y="494870"/>
                  <a:pt x="3143198" y="425597"/>
                  <a:pt x="3118008" y="362622"/>
                </a:cubicBezTo>
                <a:cubicBezTo>
                  <a:pt x="3092818" y="299647"/>
                  <a:pt x="3119268" y="229115"/>
                  <a:pt x="3057552" y="173697"/>
                </a:cubicBezTo>
                <a:cubicBezTo>
                  <a:pt x="2995836" y="118279"/>
                  <a:pt x="2891297" y="55303"/>
                  <a:pt x="2747714" y="30113"/>
                </a:cubicBezTo>
                <a:cubicBezTo>
                  <a:pt x="2604131" y="4923"/>
                  <a:pt x="2329558" y="-19008"/>
                  <a:pt x="2196051" y="22556"/>
                </a:cubicBezTo>
                <a:cubicBezTo>
                  <a:pt x="2062544" y="64120"/>
                  <a:pt x="2032315" y="208963"/>
                  <a:pt x="1946669" y="279495"/>
                </a:cubicBezTo>
                <a:cubicBezTo>
                  <a:pt x="1861023" y="350027"/>
                  <a:pt x="1752706" y="441971"/>
                  <a:pt x="1682174" y="445749"/>
                </a:cubicBezTo>
                <a:cubicBezTo>
                  <a:pt x="1611642" y="449527"/>
                  <a:pt x="1576375" y="333654"/>
                  <a:pt x="1523476" y="302166"/>
                </a:cubicBezTo>
                <a:cubicBezTo>
                  <a:pt x="1470577" y="270679"/>
                  <a:pt x="1442868" y="270679"/>
                  <a:pt x="1364779" y="256824"/>
                </a:cubicBezTo>
                <a:cubicBezTo>
                  <a:pt x="1286690" y="242970"/>
                  <a:pt x="1187189" y="246748"/>
                  <a:pt x="1070055" y="219039"/>
                </a:cubicBezTo>
                <a:close/>
              </a:path>
            </a:pathLst>
          </a:cu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dirty="0"/>
          </a:p>
        </p:txBody>
      </p:sp>
      <p:sp>
        <p:nvSpPr>
          <p:cNvPr id="6" name="Oval 5"/>
          <p:cNvSpPr/>
          <p:nvPr/>
        </p:nvSpPr>
        <p:spPr>
          <a:xfrm>
            <a:off x="611560" y="3573016"/>
            <a:ext cx="360040" cy="36004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1259632" y="3429000"/>
            <a:ext cx="360040" cy="36004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Oval 7"/>
          <p:cNvSpPr/>
          <p:nvPr/>
        </p:nvSpPr>
        <p:spPr>
          <a:xfrm>
            <a:off x="1907704" y="3573016"/>
            <a:ext cx="360040" cy="36004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Oval 8"/>
          <p:cNvSpPr/>
          <p:nvPr/>
        </p:nvSpPr>
        <p:spPr>
          <a:xfrm>
            <a:off x="2555776" y="3725416"/>
            <a:ext cx="360040" cy="36004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Oval 9"/>
          <p:cNvSpPr/>
          <p:nvPr/>
        </p:nvSpPr>
        <p:spPr>
          <a:xfrm>
            <a:off x="3203848" y="3501008"/>
            <a:ext cx="360040" cy="36004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Oval 10"/>
          <p:cNvSpPr/>
          <p:nvPr/>
        </p:nvSpPr>
        <p:spPr>
          <a:xfrm>
            <a:off x="3851920" y="3717032"/>
            <a:ext cx="360040" cy="36004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TextBox 41"/>
          <p:cNvSpPr txBox="1"/>
          <p:nvPr/>
        </p:nvSpPr>
        <p:spPr>
          <a:xfrm>
            <a:off x="1291896" y="2067145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>
                <a:solidFill>
                  <a:schemeClr val="bg1"/>
                </a:solidFill>
              </a:rPr>
              <a:t>X</a:t>
            </a:r>
            <a:endParaRPr lang="nb-NO" sz="36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34378" y="4076480"/>
            <a:ext cx="1986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rgbClr val="C00000"/>
                </a:solidFill>
              </a:rPr>
              <a:t>I = V(G) \ X</a:t>
            </a:r>
            <a:endParaRPr lang="nb-NO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385925" y="1772816"/>
                <a:ext cx="2354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/>
                  <a:t>If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x+1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400" dirty="0" smtClean="0">
                    <a:solidFill>
                      <a:srgbClr val="C00000"/>
                    </a:solidFill>
                  </a:rPr>
                  <a:t> k</a:t>
                </a:r>
                <a:r>
                  <a:rPr lang="nb-NO" sz="2400" dirty="0" smtClean="0"/>
                  <a:t> say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YES</a:t>
                </a:r>
                <a:endParaRPr lang="nb-NO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925" y="1772816"/>
                <a:ext cx="2354427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4145" t="-10526" r="-3109" b="-2894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932040" y="2234481"/>
                <a:ext cx="34948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3200" dirty="0" smtClean="0"/>
                  <a:t>Thus, assume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k </a:t>
                </a:r>
                <a14:m>
                  <m:oMath xmlns:m="http://schemas.openxmlformats.org/officeDocument/2006/math"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3200" dirty="0" smtClean="0">
                    <a:solidFill>
                      <a:srgbClr val="C00000"/>
                    </a:solidFill>
                  </a:rPr>
                  <a:t> x</a:t>
                </a:r>
                <a:r>
                  <a:rPr lang="nb-NO" sz="3200" dirty="0" smtClean="0"/>
                  <a:t>.</a:t>
                </a:r>
                <a:endParaRPr lang="nb-NO" sz="3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234481"/>
                <a:ext cx="3494867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4363" t="-12632" r="-3665" b="-3578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4606982" y="3364133"/>
            <a:ext cx="4144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Branch on </a:t>
            </a:r>
            <a:r>
              <a:rPr lang="nb-NO" sz="2800" dirty="0" smtClean="0">
                <a:solidFill>
                  <a:srgbClr val="C00000"/>
                </a:solidFill>
              </a:rPr>
              <a:t>k</a:t>
            </a:r>
            <a:r>
              <a:rPr lang="nb-NO" sz="2800" baseline="30000" dirty="0" smtClean="0">
                <a:solidFill>
                  <a:srgbClr val="C00000"/>
                </a:solidFill>
              </a:rPr>
              <a:t>x</a:t>
            </a:r>
            <a:r>
              <a:rPr lang="nb-NO" sz="2800" dirty="0" smtClean="0"/>
              <a:t> colorings of </a:t>
            </a:r>
            <a:r>
              <a:rPr lang="nb-NO" sz="2800" dirty="0" smtClean="0">
                <a:solidFill>
                  <a:srgbClr val="C00000"/>
                </a:solidFill>
              </a:rPr>
              <a:t>X</a:t>
            </a:r>
            <a:r>
              <a:rPr lang="nb-NO" sz="2800" dirty="0" smtClean="0"/>
              <a:t>.</a:t>
            </a:r>
            <a:endParaRPr lang="nb-NO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4644008" y="4149080"/>
            <a:ext cx="4135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For each guess, color </a:t>
            </a:r>
            <a:r>
              <a:rPr lang="nb-NO" sz="2400" dirty="0" smtClean="0">
                <a:solidFill>
                  <a:srgbClr val="C00000"/>
                </a:solidFill>
              </a:rPr>
              <a:t>I</a:t>
            </a:r>
            <a:r>
              <a:rPr lang="nb-NO" sz="2400" dirty="0" smtClean="0"/>
              <a:t> greedily.</a:t>
            </a:r>
            <a:endParaRPr lang="nb-NO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259632" y="5085184"/>
                <a:ext cx="61535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/>
                  <a:t>Total running time: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O(k</a:t>
                </a:r>
                <a:r>
                  <a:rPr lang="nb-NO" sz="2400" baseline="30000" dirty="0" smtClean="0">
                    <a:solidFill>
                      <a:srgbClr val="C00000"/>
                    </a:solidFill>
                  </a:rPr>
                  <a:t>x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⋅ </m:t>
                    </m:r>
                  </m:oMath>
                </a14:m>
                <a:r>
                  <a:rPr lang="nb-NO" sz="2400" dirty="0" smtClean="0">
                    <a:solidFill>
                      <a:srgbClr val="C00000"/>
                    </a:solidFill>
                  </a:rPr>
                  <a:t>(n+m)) = O(x</a:t>
                </a:r>
                <a:r>
                  <a:rPr lang="nb-NO" sz="2400" baseline="30000" dirty="0" smtClean="0">
                    <a:solidFill>
                      <a:srgbClr val="C00000"/>
                    </a:solidFill>
                  </a:rPr>
                  <a:t>x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400" i="1">
                        <a:solidFill>
                          <a:srgbClr val="C00000"/>
                        </a:solidFill>
                        <a:latin typeface="Cambria Math"/>
                      </a:rPr>
                      <m:t>⋅ </m:t>
                    </m:r>
                  </m:oMath>
                </a14:m>
                <a:r>
                  <a:rPr lang="nb-NO" sz="2400" dirty="0">
                    <a:solidFill>
                      <a:srgbClr val="C00000"/>
                    </a:solidFill>
                  </a:rPr>
                  <a:t>(n+m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))</a:t>
                </a:r>
                <a:r>
                  <a:rPr lang="nb-NO" sz="2400" dirty="0" smtClean="0"/>
                  <a:t>.</a:t>
                </a:r>
                <a:endParaRPr lang="nb-NO" sz="2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085184"/>
                <a:ext cx="615354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586" t="-10526" r="-595" b="-2894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52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Above Guarantee Vertex Cover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363272" cy="27649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So far we have only seen the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solution size </a:t>
                </a:r>
                <a:r>
                  <a:rPr lang="nb-NO" dirty="0" smtClean="0"/>
                  <a:t>as the parameter</a:t>
                </a:r>
                <a:r>
                  <a:rPr lang="nb-NO" dirty="0"/>
                  <a:t> </a:t>
                </a:r>
                <a:r>
                  <a:rPr lang="nb-NO" dirty="0" smtClean="0"/>
                  <a:t>for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vertex cover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Alternative parameter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μ</m:t>
                    </m:r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solution size – MM(G)</a:t>
                </a:r>
                <a:endParaRPr lang="nb-NO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363272" cy="2764904"/>
              </a:xfrm>
              <a:blipFill rotWithShape="1">
                <a:blip r:embed="rId2"/>
                <a:stretch>
                  <a:fillRect l="-1822" t="-2870" r="-80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56379" y="5343599"/>
                <a:ext cx="71600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/>
                  <a:t>Note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μ</m:t>
                    </m:r>
                  </m:oMath>
                </a14:m>
                <a:r>
                  <a:rPr lang="nb-NO" sz="2400" dirty="0" smtClean="0"/>
                  <a:t> can be very small even if solution size is big!</a:t>
                </a:r>
                <a:endParaRPr lang="nb-NO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379" y="5343599"/>
                <a:ext cx="7160037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363" t="-10667" r="-256" b="-3066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679308" y="4139788"/>
            <a:ext cx="206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Maximum Matching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963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Above</a:t>
            </a:r>
            <a:r>
              <a:rPr lang="nb-NO" dirty="0"/>
              <a:t> </a:t>
            </a:r>
            <a:r>
              <a:rPr lang="nb-NO" dirty="0" err="1"/>
              <a:t>Guarantee</a:t>
            </a:r>
            <a:r>
              <a:rPr lang="nb-NO" dirty="0"/>
              <a:t> </a:t>
            </a:r>
            <a:r>
              <a:rPr lang="nb-NO" dirty="0" err="1"/>
              <a:t>Vertex</a:t>
            </a:r>
            <a:r>
              <a:rPr lang="nb-NO" dirty="0"/>
              <a:t>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57200" y="1438752"/>
                <a:ext cx="8229600" cy="2751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nb-NO" sz="3200" b="1" dirty="0" smtClean="0">
                    <a:solidFill>
                      <a:srgbClr val="002060"/>
                    </a:solidFill>
                  </a:rPr>
                  <a:t>In:</a:t>
                </a:r>
                <a:r>
                  <a:rPr lang="nb-NO" sz="3200" dirty="0" smtClean="0"/>
                  <a:t>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sz="3200" dirty="0" smtClean="0"/>
                  <a:t>,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k</a:t>
                </a:r>
                <a:endParaRPr lang="nb-NO" sz="3200" dirty="0" smtClean="0"/>
              </a:p>
              <a:p>
                <a:pPr marL="0" indent="0">
                  <a:buNone/>
                </a:pPr>
                <a:r>
                  <a:rPr lang="nb-NO" sz="3200" b="1" dirty="0" smtClean="0">
                    <a:solidFill>
                      <a:srgbClr val="002060"/>
                    </a:solidFill>
                  </a:rPr>
                  <a:t>Question:</a:t>
                </a:r>
                <a:r>
                  <a:rPr lang="nb-NO" sz="3200" dirty="0" smtClean="0">
                    <a:solidFill>
                      <a:srgbClr val="002060"/>
                    </a:solidFill>
                  </a:rPr>
                  <a:t> </a:t>
                </a:r>
                <a:r>
                  <a:rPr lang="nb-NO" sz="3200" dirty="0" smtClean="0"/>
                  <a:t>Does there exist a vertex cover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sz="3200" dirty="0" smtClean="0"/>
                  <a:t> of size at most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sz="3200" dirty="0" smtClean="0"/>
                  <a:t>?</a:t>
                </a:r>
              </a:p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Parameter: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k</m:t>
                    </m:r>
                    <m:r>
                      <a:rPr lang="nb-NO" i="0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MM</m:t>
                    </m:r>
                    <m: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G</m:t>
                    </m:r>
                    <m: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err="1"/>
                  <a:t>where</a:t>
                </a:r>
                <a:r>
                  <a:rPr lang="nb-NO" dirty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MM(G)</a:t>
                </a:r>
                <a:r>
                  <a:rPr lang="nb-NO" dirty="0" smtClean="0"/>
                  <a:t> </a:t>
                </a:r>
                <a:r>
                  <a:rPr lang="nb-NO" dirty="0"/>
                  <a:t>is </a:t>
                </a:r>
                <a:r>
                  <a:rPr lang="nb-NO" dirty="0" err="1"/>
                  <a:t>the</a:t>
                </a:r>
                <a:r>
                  <a:rPr lang="nb-NO" dirty="0"/>
                  <a:t> </a:t>
                </a:r>
                <a:r>
                  <a:rPr lang="nb-NO" dirty="0" err="1" smtClean="0"/>
                  <a:t>size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a </a:t>
                </a:r>
                <a:r>
                  <a:rPr lang="nb-NO" dirty="0" err="1" smtClean="0"/>
                  <a:t>maximum</a:t>
                </a:r>
                <a:r>
                  <a:rPr lang="nb-NO" dirty="0" smtClean="0"/>
                  <a:t> matching in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dirty="0" smtClean="0"/>
                  <a:t>.</a:t>
                </a:r>
                <a:endParaRPr lang="nb-NO" b="1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38752"/>
                <a:ext cx="8229600" cy="2751522"/>
              </a:xfrm>
              <a:prstGeom prst="rect">
                <a:avLst/>
              </a:prstGeom>
              <a:blipFill rotWithShape="1">
                <a:blip r:embed="rId2"/>
                <a:stretch>
                  <a:fillRect l="-1852" t="-2882" r="-1556" b="-643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63688" y="4463088"/>
                <a:ext cx="58560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00" dirty="0" smtClean="0"/>
                  <a:t>Now </a:t>
                </a:r>
                <a:r>
                  <a:rPr lang="nb-NO" sz="2800" dirty="0" smtClean="0">
                    <a:solidFill>
                      <a:srgbClr val="0070C0"/>
                    </a:solidFill>
                  </a:rPr>
                  <a:t>FPT</a:t>
                </a:r>
                <a:r>
                  <a:rPr lang="nb-NO" sz="2800" dirty="0" smtClean="0"/>
                  <a:t> means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f(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800">
                        <a:solidFill>
                          <a:srgbClr val="C00000"/>
                        </a:solidFill>
                        <a:latin typeface="Cambria Math"/>
                      </a:rPr>
                      <m:t>k</m:t>
                    </m:r>
                    <m:r>
                      <a:rPr lang="nb-NO" sz="2800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nb-NO" sz="2800" i="0" smtClean="0">
                        <a:solidFill>
                          <a:srgbClr val="C00000"/>
                        </a:solidFill>
                        <a:latin typeface="Cambria Math"/>
                      </a:rPr>
                      <m:t>M</m:t>
                    </m:r>
                    <m:r>
                      <m:rPr>
                        <m:sty m:val="p"/>
                      </m:rPr>
                      <a:rPr lang="nb-NO" sz="2800" b="0" i="0" smtClean="0">
                        <a:solidFill>
                          <a:srgbClr val="C00000"/>
                        </a:solidFill>
                        <a:latin typeface="Cambria Math"/>
                      </a:rPr>
                      <m:t>M</m:t>
                    </m:r>
                    <m:r>
                      <a:rPr lang="nb-NO" sz="2800" b="0" i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nb-NO" sz="2800" b="0" i="0" smtClean="0">
                        <a:solidFill>
                          <a:srgbClr val="C00000"/>
                        </a:solidFill>
                        <a:latin typeface="Cambria Math"/>
                      </a:rPr>
                      <m:t>G</m:t>
                    </m:r>
                    <m:r>
                      <a:rPr lang="nb-NO" sz="2800" b="0" i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b-NO" sz="2800" dirty="0" smtClean="0">
                    <a:solidFill>
                      <a:srgbClr val="C00000"/>
                    </a:solidFill>
                  </a:rPr>
                  <a:t>)n</a:t>
                </a:r>
                <a:r>
                  <a:rPr lang="nb-NO" sz="2800" baseline="30000" dirty="0" smtClean="0">
                    <a:solidFill>
                      <a:srgbClr val="C00000"/>
                    </a:solidFill>
                  </a:rPr>
                  <a:t>c</a:t>
                </a:r>
                <a:r>
                  <a:rPr lang="nb-NO" sz="2800" dirty="0" smtClean="0"/>
                  <a:t> time!</a:t>
                </a:r>
                <a:endParaRPr lang="nb-NO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463088"/>
                <a:ext cx="5856027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081" t="-10465" b="-3255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44" y="5327184"/>
                <a:ext cx="7721794" cy="10992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3200" b="1" dirty="0" smtClean="0">
                    <a:solidFill>
                      <a:srgbClr val="002060"/>
                    </a:solidFill>
                  </a:rPr>
                  <a:t>Theorem: 	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32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sz="32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2.32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b-NO" sz="32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k</m:t>
                        </m:r>
                        <m:r>
                          <a:rPr lang="nb-NO" sz="32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nb-NO" sz="32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MM</m:t>
                        </m:r>
                        <m:r>
                          <a:rPr lang="nb-NO" sz="32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nb-NO" sz="32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G</m:t>
                        </m:r>
                        <m:r>
                          <a:rPr lang="nb-NO" sz="32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nb-NO" sz="3200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sz="3200" baseline="30000" dirty="0" smtClean="0">
                    <a:solidFill>
                      <a:srgbClr val="C00000"/>
                    </a:solidFill>
                  </a:rPr>
                  <a:t>c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)</a:t>
                </a:r>
                <a:r>
                  <a:rPr lang="nb-NO" sz="3200" dirty="0" smtClean="0"/>
                  <a:t> time </a:t>
                </a:r>
                <a:r>
                  <a:rPr lang="nb-NO" sz="3200" dirty="0" err="1" smtClean="0"/>
                  <a:t>algorithm</a:t>
                </a:r>
                <a:r>
                  <a:rPr lang="nb-NO" sz="3200" dirty="0" smtClean="0"/>
                  <a:t> </a:t>
                </a:r>
              </a:p>
              <a:p>
                <a:r>
                  <a:rPr lang="nb-NO" sz="3200" dirty="0"/>
                  <a:t>	</a:t>
                </a:r>
                <a:r>
                  <a:rPr lang="nb-NO" sz="3200" dirty="0" smtClean="0"/>
                  <a:t>	for </a:t>
                </a:r>
                <a:r>
                  <a:rPr lang="nb-NO" sz="3200" dirty="0" err="1" smtClean="0"/>
                  <a:t>Vertex</a:t>
                </a:r>
                <a:r>
                  <a:rPr lang="nb-NO" sz="3200" dirty="0" smtClean="0"/>
                  <a:t> Cover</a:t>
                </a:r>
                <a:endParaRPr lang="nb-NO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327184"/>
                <a:ext cx="7721794" cy="1099212"/>
              </a:xfrm>
              <a:prstGeom prst="rect">
                <a:avLst/>
              </a:prstGeom>
              <a:blipFill rotWithShape="1">
                <a:blip r:embed="rId4"/>
                <a:stretch>
                  <a:fillRect l="-2054" t="-4444" b="-1777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879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Research Flowchart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865685" y="2111370"/>
            <a:ext cx="20882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 smtClean="0"/>
              <a:t>XP?</a:t>
            </a:r>
            <a:endParaRPr lang="nb-NO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1909801" y="3335506"/>
            <a:ext cx="0" cy="14401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40693" y="3762908"/>
            <a:ext cx="1116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/>
              <a:t>NO, NP-c</a:t>
            </a:r>
            <a:br>
              <a:rPr lang="nb-NO" dirty="0" smtClean="0"/>
            </a:br>
            <a:r>
              <a:rPr lang="nb-NO" dirty="0" smtClean="0"/>
              <a:t>for </a:t>
            </a:r>
            <a:r>
              <a:rPr lang="nb-NO" dirty="0" err="1" smtClean="0"/>
              <a:t>fixed</a:t>
            </a:r>
            <a:r>
              <a:rPr lang="nb-NO" dirty="0" smtClean="0"/>
              <a:t> k</a:t>
            </a:r>
            <a:endParaRPr lang="nb-NO" dirty="0"/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2953917" y="2723438"/>
            <a:ext cx="108012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51218" y="2286744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YES</a:t>
            </a:r>
            <a:endParaRPr lang="nb-NO" dirty="0"/>
          </a:p>
        </p:txBody>
      </p:sp>
      <p:sp>
        <p:nvSpPr>
          <p:cNvPr id="14" name="Rectangle 13"/>
          <p:cNvSpPr/>
          <p:nvPr/>
        </p:nvSpPr>
        <p:spPr>
          <a:xfrm>
            <a:off x="4178053" y="2145771"/>
            <a:ext cx="20882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 smtClean="0"/>
              <a:t>FPT?</a:t>
            </a:r>
            <a:endParaRPr lang="nb-NO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245307" y="3335506"/>
            <a:ext cx="0" cy="12241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76199" y="3573016"/>
            <a:ext cx="155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NO, W[1]-hard</a:t>
            </a:r>
            <a:endParaRPr lang="nb-NO" dirty="0"/>
          </a:p>
        </p:txBody>
      </p:sp>
      <p:cxnSp>
        <p:nvCxnSpPr>
          <p:cNvPr id="23" name="Straight Arrow Connector 22"/>
          <p:cNvCxnSpPr>
            <a:stCxn id="14" idx="3"/>
          </p:cNvCxnSpPr>
          <p:nvPr/>
        </p:nvCxnSpPr>
        <p:spPr>
          <a:xfrm>
            <a:off x="6266285" y="2757839"/>
            <a:ext cx="151216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698333" y="2318102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YES</a:t>
            </a:r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7922469" y="2227510"/>
            <a:ext cx="8980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600" dirty="0" smtClean="0">
                <a:sym typeface="Wingdings" panose="05000000000000000000" pitchFamily="2" charset="2"/>
              </a:rPr>
              <a:t></a:t>
            </a:r>
            <a:endParaRPr lang="nb-NO" sz="6600" dirty="0"/>
          </a:p>
        </p:txBody>
      </p:sp>
      <p:sp>
        <p:nvSpPr>
          <p:cNvPr id="25" name="TextBox 24"/>
          <p:cNvSpPr txBox="1"/>
          <p:nvPr/>
        </p:nvSpPr>
        <p:spPr>
          <a:xfrm>
            <a:off x="4754117" y="4439433"/>
            <a:ext cx="963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200" dirty="0" smtClean="0">
                <a:sym typeface="Wingdings" panose="05000000000000000000" pitchFamily="2" charset="2"/>
              </a:rPr>
              <a:t></a:t>
            </a:r>
            <a:endParaRPr lang="nb-NO" sz="7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13232" y="4631650"/>
            <a:ext cx="1396669" cy="1200329"/>
            <a:chOff x="403023" y="5412292"/>
            <a:chExt cx="1396669" cy="1200329"/>
          </a:xfrm>
        </p:grpSpPr>
        <p:sp>
          <p:nvSpPr>
            <p:cNvPr id="27" name="TextBox 26"/>
            <p:cNvSpPr txBox="1"/>
            <p:nvPr/>
          </p:nvSpPr>
          <p:spPr>
            <a:xfrm>
              <a:off x="899592" y="5570076"/>
              <a:ext cx="900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800" dirty="0" smtClean="0">
                  <a:solidFill>
                    <a:srgbClr val="0070C0"/>
                  </a:solidFill>
                  <a:sym typeface="Wingdings" panose="05000000000000000000" pitchFamily="2" charset="2"/>
                </a:rPr>
                <a:t>,</a:t>
              </a:r>
              <a:endParaRPr lang="nb-NO" sz="7200" dirty="0">
                <a:solidFill>
                  <a:srgbClr val="0070C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3023" y="5412292"/>
              <a:ext cx="10726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7200" dirty="0" smtClean="0">
                  <a:sym typeface="Wingdings" panose="05000000000000000000" pitchFamily="2" charset="2"/>
                </a:rPr>
                <a:t></a:t>
              </a:r>
              <a:endParaRPr lang="nb-NO" sz="7200" dirty="0"/>
            </a:p>
          </p:txBody>
        </p:sp>
      </p:grpSp>
      <p:sp>
        <p:nvSpPr>
          <p:cNvPr id="6" name="Freeform 5"/>
          <p:cNvSpPr/>
          <p:nvPr/>
        </p:nvSpPr>
        <p:spPr>
          <a:xfrm>
            <a:off x="1001280" y="3515708"/>
            <a:ext cx="586943" cy="1242204"/>
          </a:xfrm>
          <a:custGeom>
            <a:avLst/>
            <a:gdLst>
              <a:gd name="connsiteX0" fmla="*/ 586943 w 586943"/>
              <a:gd name="connsiteY0" fmla="*/ 1242204 h 1242204"/>
              <a:gd name="connsiteX1" fmla="*/ 95237 w 586943"/>
              <a:gd name="connsiteY1" fmla="*/ 810883 h 1242204"/>
              <a:gd name="connsiteX2" fmla="*/ 346 w 586943"/>
              <a:gd name="connsiteY2" fmla="*/ 0 h 124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6943" h="1242204">
                <a:moveTo>
                  <a:pt x="586943" y="1242204"/>
                </a:moveTo>
                <a:cubicBezTo>
                  <a:pt x="389973" y="1130060"/>
                  <a:pt x="193003" y="1017917"/>
                  <a:pt x="95237" y="810883"/>
                </a:cubicBezTo>
                <a:cubicBezTo>
                  <a:pt x="-2529" y="603849"/>
                  <a:pt x="-1092" y="301924"/>
                  <a:pt x="346" y="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Freeform 8"/>
          <p:cNvSpPr/>
          <p:nvPr/>
        </p:nvSpPr>
        <p:spPr>
          <a:xfrm>
            <a:off x="664545" y="3550213"/>
            <a:ext cx="4193089" cy="2433099"/>
          </a:xfrm>
          <a:custGeom>
            <a:avLst/>
            <a:gdLst>
              <a:gd name="connsiteX0" fmla="*/ 4193089 w 4193089"/>
              <a:gd name="connsiteY0" fmla="*/ 1802921 h 2433099"/>
              <a:gd name="connsiteX1" fmla="*/ 1294614 w 4193089"/>
              <a:gd name="connsiteY1" fmla="*/ 2415397 h 2433099"/>
              <a:gd name="connsiteX2" fmla="*/ 86915 w 4193089"/>
              <a:gd name="connsiteY2" fmla="*/ 1190446 h 2433099"/>
              <a:gd name="connsiteX3" fmla="*/ 190432 w 4193089"/>
              <a:gd name="connsiteY3" fmla="*/ 0 h 243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3089" h="2433099">
                <a:moveTo>
                  <a:pt x="4193089" y="1802921"/>
                </a:moveTo>
                <a:cubicBezTo>
                  <a:pt x="3086032" y="2160198"/>
                  <a:pt x="1978976" y="2517476"/>
                  <a:pt x="1294614" y="2415397"/>
                </a:cubicBezTo>
                <a:cubicBezTo>
                  <a:pt x="610252" y="2313318"/>
                  <a:pt x="270945" y="1593012"/>
                  <a:pt x="86915" y="1190446"/>
                </a:cubicBezTo>
                <a:cubicBezTo>
                  <a:pt x="-97115" y="787880"/>
                  <a:pt x="46658" y="393940"/>
                  <a:pt x="190432" y="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Freeform 10"/>
          <p:cNvSpPr/>
          <p:nvPr/>
        </p:nvSpPr>
        <p:spPr>
          <a:xfrm>
            <a:off x="466218" y="1724921"/>
            <a:ext cx="7900849" cy="1100674"/>
          </a:xfrm>
          <a:custGeom>
            <a:avLst/>
            <a:gdLst>
              <a:gd name="connsiteX0" fmla="*/ 7859235 w 7900849"/>
              <a:gd name="connsiteY0" fmla="*/ 565836 h 1100674"/>
              <a:gd name="connsiteX1" fmla="*/ 7867861 w 7900849"/>
              <a:gd name="connsiteY1" fmla="*/ 169021 h 1100674"/>
              <a:gd name="connsiteX2" fmla="*/ 7496925 w 7900849"/>
              <a:gd name="connsiteY2" fmla="*/ 56877 h 1100674"/>
              <a:gd name="connsiteX3" fmla="*/ 6030435 w 7900849"/>
              <a:gd name="connsiteY3" fmla="*/ 39625 h 1100674"/>
              <a:gd name="connsiteX4" fmla="*/ 776948 w 7900849"/>
              <a:gd name="connsiteY4" fmla="*/ 39625 h 1100674"/>
              <a:gd name="connsiteX5" fmla="*/ 26450 w 7900849"/>
              <a:gd name="connsiteY5" fmla="*/ 565836 h 1100674"/>
              <a:gd name="connsiteX6" fmla="*/ 242110 w 7900849"/>
              <a:gd name="connsiteY6" fmla="*/ 1100674 h 110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00849" h="1100674">
                <a:moveTo>
                  <a:pt x="7859235" y="565836"/>
                </a:moveTo>
                <a:cubicBezTo>
                  <a:pt x="7893740" y="409841"/>
                  <a:pt x="7928246" y="253847"/>
                  <a:pt x="7867861" y="169021"/>
                </a:cubicBezTo>
                <a:cubicBezTo>
                  <a:pt x="7807476" y="84195"/>
                  <a:pt x="7803163" y="78443"/>
                  <a:pt x="7496925" y="56877"/>
                </a:cubicBezTo>
                <a:cubicBezTo>
                  <a:pt x="7190687" y="35311"/>
                  <a:pt x="6030435" y="39625"/>
                  <a:pt x="6030435" y="39625"/>
                </a:cubicBezTo>
                <a:cubicBezTo>
                  <a:pt x="4910439" y="36750"/>
                  <a:pt x="1777612" y="-48077"/>
                  <a:pt x="776948" y="39625"/>
                </a:cubicBezTo>
                <a:cubicBezTo>
                  <a:pt x="-223716" y="127327"/>
                  <a:pt x="115590" y="388994"/>
                  <a:pt x="26450" y="565836"/>
                </a:cubicBezTo>
                <a:cubicBezTo>
                  <a:pt x="-62690" y="742678"/>
                  <a:pt x="89710" y="921676"/>
                  <a:pt x="242110" y="1100674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xtBox 16"/>
          <p:cNvSpPr txBox="1"/>
          <p:nvPr/>
        </p:nvSpPr>
        <p:spPr>
          <a:xfrm rot="20867998">
            <a:off x="2331970" y="5505408"/>
            <a:ext cx="1764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>
                <a:solidFill>
                  <a:srgbClr val="C00000"/>
                </a:solidFill>
              </a:rPr>
              <a:t>Try</a:t>
            </a:r>
            <a:r>
              <a:rPr lang="nb-NO" sz="1600" dirty="0" smtClean="0">
                <a:solidFill>
                  <a:srgbClr val="C00000"/>
                </a:solidFill>
              </a:rPr>
              <a:t> </a:t>
            </a:r>
            <a:r>
              <a:rPr lang="nb-NO" sz="1600" dirty="0" err="1" smtClean="0">
                <a:solidFill>
                  <a:srgbClr val="C00000"/>
                </a:solidFill>
              </a:rPr>
              <a:t>new</a:t>
            </a:r>
            <a:r>
              <a:rPr lang="nb-NO" sz="1600" dirty="0" smtClean="0">
                <a:solidFill>
                  <a:srgbClr val="C00000"/>
                </a:solidFill>
              </a:rPr>
              <a:t> parameter</a:t>
            </a:r>
            <a:endParaRPr lang="nb-NO" sz="16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1202" y="1412776"/>
            <a:ext cx="1789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>
                <a:solidFill>
                  <a:srgbClr val="C00000"/>
                </a:solidFill>
              </a:rPr>
              <a:t>Try</a:t>
            </a:r>
            <a:r>
              <a:rPr lang="nb-NO" sz="1600" dirty="0" smtClean="0">
                <a:solidFill>
                  <a:srgbClr val="C00000"/>
                </a:solidFill>
              </a:rPr>
              <a:t> </a:t>
            </a:r>
            <a:r>
              <a:rPr lang="nb-NO" sz="1600" dirty="0" err="1" smtClean="0">
                <a:solidFill>
                  <a:srgbClr val="C00000"/>
                </a:solidFill>
              </a:rPr>
              <a:t>new</a:t>
            </a:r>
            <a:r>
              <a:rPr lang="nb-NO" sz="1600" dirty="0" smtClean="0">
                <a:solidFill>
                  <a:srgbClr val="C00000"/>
                </a:solidFill>
              </a:rPr>
              <a:t> parameter</a:t>
            </a:r>
            <a:endParaRPr lang="nb-NO" sz="1600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3720536">
            <a:off x="743571" y="4103478"/>
            <a:ext cx="10871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smtClean="0">
                <a:solidFill>
                  <a:srgbClr val="C00000"/>
                </a:solidFill>
              </a:rPr>
              <a:t>New parameter</a:t>
            </a:r>
            <a:endParaRPr lang="nb-NO" sz="11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65999" y="4653136"/>
            <a:ext cx="1809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FF0000"/>
                </a:solidFill>
              </a:rPr>
              <a:t>Clique</a:t>
            </a:r>
            <a:r>
              <a:rPr lang="nb-NO" dirty="0" smtClean="0">
                <a:solidFill>
                  <a:srgbClr val="FF0000"/>
                </a:solidFill>
              </a:rPr>
              <a:t> / </a:t>
            </a:r>
            <a:r>
              <a:rPr lang="nb-NO" dirty="0" err="1" smtClean="0">
                <a:solidFill>
                  <a:srgbClr val="FF0000"/>
                </a:solidFill>
              </a:rPr>
              <a:t>soln</a:t>
            </a:r>
            <a:r>
              <a:rPr lang="nb-NO" dirty="0" smtClean="0">
                <a:solidFill>
                  <a:srgbClr val="FF0000"/>
                </a:solidFill>
              </a:rPr>
              <a:t>. </a:t>
            </a:r>
            <a:r>
              <a:rPr lang="nb-NO" dirty="0" err="1" smtClean="0">
                <a:solidFill>
                  <a:srgbClr val="FF0000"/>
                </a:solidFill>
              </a:rPr>
              <a:t>size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65999" y="4941168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Ind. Set / </a:t>
            </a:r>
            <a:r>
              <a:rPr lang="nb-NO" dirty="0" err="1" smtClean="0">
                <a:solidFill>
                  <a:srgbClr val="FF0000"/>
                </a:solidFill>
              </a:rPr>
              <a:t>soln</a:t>
            </a:r>
            <a:r>
              <a:rPr lang="nb-NO" dirty="0" smtClean="0">
                <a:solidFill>
                  <a:srgbClr val="FF0000"/>
                </a:solidFill>
              </a:rPr>
              <a:t>. </a:t>
            </a:r>
            <a:r>
              <a:rPr lang="nb-NO" dirty="0" err="1" smtClean="0">
                <a:solidFill>
                  <a:srgbClr val="FF0000"/>
                </a:solidFill>
              </a:rPr>
              <a:t>size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96336" y="3140968"/>
            <a:ext cx="151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V.C. / </a:t>
            </a:r>
            <a:r>
              <a:rPr lang="nb-NO" dirty="0" err="1" smtClean="0">
                <a:solidFill>
                  <a:srgbClr val="FF0000"/>
                </a:solidFill>
              </a:rPr>
              <a:t>soln.size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67744" y="5003884"/>
            <a:ext cx="183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FF0000"/>
                </a:solidFill>
              </a:rPr>
              <a:t>Coloring</a:t>
            </a:r>
            <a:r>
              <a:rPr lang="nb-NO" dirty="0" smtClean="0">
                <a:solidFill>
                  <a:srgbClr val="FF0000"/>
                </a:solidFill>
              </a:rPr>
              <a:t> / #</a:t>
            </a:r>
            <a:r>
              <a:rPr lang="nb-NO" dirty="0" err="1" smtClean="0">
                <a:solidFill>
                  <a:srgbClr val="FF0000"/>
                </a:solidFill>
              </a:rPr>
              <a:t>colors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20272" y="3419708"/>
            <a:ext cx="2101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FF0000"/>
                </a:solidFill>
              </a:rPr>
              <a:t>Clique</a:t>
            </a:r>
            <a:r>
              <a:rPr lang="nb-NO" dirty="0" smtClean="0">
                <a:solidFill>
                  <a:srgbClr val="FF0000"/>
                </a:solidFill>
              </a:rPr>
              <a:t> / Max </a:t>
            </a:r>
            <a:r>
              <a:rPr lang="nb-NO" dirty="0" err="1" smtClean="0">
                <a:solidFill>
                  <a:srgbClr val="FF0000"/>
                </a:solidFill>
              </a:rPr>
              <a:t>Degree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96336" y="3717032"/>
            <a:ext cx="150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rgbClr val="FF0000"/>
                </a:solidFill>
              </a:rPr>
              <a:t>Coloring</a:t>
            </a:r>
            <a:r>
              <a:rPr lang="nb-NO" dirty="0" smtClean="0">
                <a:solidFill>
                  <a:srgbClr val="FF0000"/>
                </a:solidFill>
              </a:rPr>
              <a:t> / V.C.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32240" y="3995772"/>
            <a:ext cx="24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V.C. / </a:t>
            </a:r>
            <a:r>
              <a:rPr lang="nb-NO" dirty="0" err="1" smtClean="0">
                <a:solidFill>
                  <a:srgbClr val="FF0000"/>
                </a:solidFill>
              </a:rPr>
              <a:t>soln.size</a:t>
            </a:r>
            <a:r>
              <a:rPr lang="nb-NO" dirty="0" smtClean="0">
                <a:solidFill>
                  <a:srgbClr val="FF0000"/>
                </a:solidFill>
              </a:rPr>
              <a:t> – MM(G)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3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Size</a:t>
            </a:r>
            <a:r>
              <a:rPr lang="nb-NO" dirty="0" smtClean="0"/>
              <a:t> matters?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140734" y="1700808"/>
            <a:ext cx="68416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200" dirty="0" smtClean="0"/>
              <a:t>The </a:t>
            </a:r>
            <a:r>
              <a:rPr lang="nb-NO" sz="3200" dirty="0" smtClean="0">
                <a:solidFill>
                  <a:srgbClr val="0070C0"/>
                </a:solidFill>
              </a:rPr>
              <a:t>bit-</a:t>
            </a:r>
            <a:r>
              <a:rPr lang="nb-NO" sz="3200" dirty="0" err="1" smtClean="0">
                <a:solidFill>
                  <a:srgbClr val="0070C0"/>
                </a:solidFill>
              </a:rPr>
              <a:t>size</a:t>
            </a:r>
            <a:r>
              <a:rPr lang="nb-NO" sz="3200" dirty="0" smtClean="0"/>
              <a:t> </a:t>
            </a:r>
            <a:r>
              <a:rPr lang="nb-NO" sz="3200" dirty="0" err="1" smtClean="0"/>
              <a:t>of</a:t>
            </a:r>
            <a:r>
              <a:rPr lang="nb-NO" sz="3200" dirty="0" smtClean="0"/>
              <a:t> </a:t>
            </a:r>
            <a:r>
              <a:rPr lang="nb-NO" sz="3200" dirty="0" err="1" smtClean="0"/>
              <a:t>the</a:t>
            </a:r>
            <a:r>
              <a:rPr lang="nb-NO" sz="3200" dirty="0" smtClean="0"/>
              <a:t> input </a:t>
            </a:r>
            <a:r>
              <a:rPr lang="nb-NO" sz="3200" dirty="0" err="1" smtClean="0"/>
              <a:t>instance</a:t>
            </a:r>
            <a:r>
              <a:rPr lang="nb-NO" sz="3200" dirty="0" smtClean="0"/>
              <a:t> is </a:t>
            </a:r>
          </a:p>
          <a:p>
            <a:pPr algn="ctr"/>
            <a:r>
              <a:rPr lang="nb-NO" sz="3200" dirty="0" smtClean="0">
                <a:solidFill>
                  <a:srgbClr val="C00000"/>
                </a:solidFill>
              </a:rPr>
              <a:t>never</a:t>
            </a:r>
            <a:r>
              <a:rPr lang="nb-NO" sz="3200" dirty="0" smtClean="0"/>
              <a:t> </a:t>
            </a:r>
            <a:r>
              <a:rPr lang="nb-NO" sz="3200" dirty="0" err="1" smtClean="0"/>
              <a:t>the</a:t>
            </a:r>
            <a:r>
              <a:rPr lang="nb-NO" sz="3200" dirty="0" smtClean="0"/>
              <a:t> </a:t>
            </a:r>
            <a:r>
              <a:rPr lang="nb-NO" sz="3200" dirty="0" err="1" smtClean="0">
                <a:solidFill>
                  <a:srgbClr val="C00000"/>
                </a:solidFill>
              </a:rPr>
              <a:t>only</a:t>
            </a:r>
            <a:r>
              <a:rPr lang="nb-NO" sz="3200" dirty="0" smtClean="0">
                <a:solidFill>
                  <a:srgbClr val="C00000"/>
                </a:solidFill>
              </a:rPr>
              <a:t> </a:t>
            </a:r>
            <a:r>
              <a:rPr lang="nb-NO" sz="3200" dirty="0" err="1" smtClean="0"/>
              <a:t>thing</a:t>
            </a:r>
            <a:r>
              <a:rPr lang="nb-NO" sz="3200" dirty="0"/>
              <a:t> </a:t>
            </a:r>
            <a:r>
              <a:rPr lang="nb-NO" sz="3200" dirty="0" err="1" smtClean="0"/>
              <a:t>that</a:t>
            </a:r>
            <a:r>
              <a:rPr lang="nb-NO" sz="3200" dirty="0" smtClean="0"/>
              <a:t> </a:t>
            </a:r>
          </a:p>
          <a:p>
            <a:pPr algn="ctr"/>
            <a:r>
              <a:rPr lang="nb-NO" sz="3200" dirty="0" err="1" smtClean="0"/>
              <a:t>affects</a:t>
            </a:r>
            <a:r>
              <a:rPr lang="nb-NO" sz="3200" dirty="0" smtClean="0"/>
              <a:t> </a:t>
            </a:r>
            <a:r>
              <a:rPr lang="nb-NO" sz="3200" dirty="0" err="1" smtClean="0"/>
              <a:t>the</a:t>
            </a:r>
            <a:r>
              <a:rPr lang="nb-NO" sz="3200" dirty="0" smtClean="0"/>
              <a:t> </a:t>
            </a:r>
            <a:r>
              <a:rPr lang="nb-NO" sz="3200" dirty="0" err="1" smtClean="0"/>
              <a:t>running</a:t>
            </a:r>
            <a:r>
              <a:rPr lang="nb-NO" sz="3200" dirty="0" smtClean="0"/>
              <a:t> time </a:t>
            </a:r>
            <a:r>
              <a:rPr lang="nb-NO" sz="3200" dirty="0" err="1" smtClean="0"/>
              <a:t>of</a:t>
            </a:r>
            <a:r>
              <a:rPr lang="nb-NO" sz="3200" dirty="0" smtClean="0"/>
              <a:t> an </a:t>
            </a:r>
            <a:r>
              <a:rPr lang="nb-NO" sz="3200" dirty="0" err="1" smtClean="0"/>
              <a:t>algorithm</a:t>
            </a:r>
            <a:endParaRPr lang="nb-NO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4077072"/>
            <a:ext cx="2453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BFS/DFS: </a:t>
            </a:r>
            <a:r>
              <a:rPr lang="nb-NO" sz="2400" dirty="0" smtClean="0">
                <a:solidFill>
                  <a:srgbClr val="C00000"/>
                </a:solidFill>
              </a:rPr>
              <a:t>O(n + m)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106785"/>
            <a:ext cx="2442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/>
              <a:t>Subset</a:t>
            </a:r>
            <a:r>
              <a:rPr lang="nb-NO" sz="2400" dirty="0" smtClean="0"/>
              <a:t> Sum: </a:t>
            </a:r>
            <a:r>
              <a:rPr lang="nb-NO" sz="2400" dirty="0" smtClean="0">
                <a:solidFill>
                  <a:srgbClr val="C00000"/>
                </a:solidFill>
              </a:rPr>
              <a:t>O(</a:t>
            </a:r>
            <a:r>
              <a:rPr lang="nb-NO" sz="2400" dirty="0" err="1" smtClean="0">
                <a:solidFill>
                  <a:srgbClr val="C00000"/>
                </a:solidFill>
              </a:rPr>
              <a:t>nt</a:t>
            </a:r>
            <a:r>
              <a:rPr lang="nb-NO" sz="2400" dirty="0" smtClean="0">
                <a:solidFill>
                  <a:srgbClr val="C00000"/>
                </a:solidFill>
              </a:rPr>
              <a:t>)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4918583"/>
            <a:ext cx="221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k-SAT: </a:t>
            </a:r>
            <a:r>
              <a:rPr lang="nb-NO" sz="2400" dirty="0" smtClean="0">
                <a:solidFill>
                  <a:srgbClr val="C00000"/>
                </a:solidFill>
              </a:rPr>
              <a:t>O(2</a:t>
            </a:r>
            <a:r>
              <a:rPr lang="nb-NO" sz="2400" baseline="30000" dirty="0" smtClean="0">
                <a:solidFill>
                  <a:srgbClr val="C00000"/>
                </a:solidFill>
              </a:rPr>
              <a:t>n(1-1/k)</a:t>
            </a:r>
            <a:r>
              <a:rPr lang="nb-NO" sz="2400" dirty="0" smtClean="0">
                <a:solidFill>
                  <a:srgbClr val="C00000"/>
                </a:solidFill>
              </a:rPr>
              <a:t>)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9687" y="4797152"/>
            <a:ext cx="2202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k-</a:t>
            </a:r>
            <a:r>
              <a:rPr lang="nb-NO" sz="2400" dirty="0" err="1" smtClean="0"/>
              <a:t>Clique</a:t>
            </a:r>
            <a:r>
              <a:rPr lang="nb-NO" sz="2400" dirty="0" smtClean="0"/>
              <a:t>: </a:t>
            </a:r>
            <a:r>
              <a:rPr lang="nb-NO" sz="2400" dirty="0" smtClean="0">
                <a:solidFill>
                  <a:srgbClr val="C00000"/>
                </a:solidFill>
              </a:rPr>
              <a:t>O(n</a:t>
            </a:r>
            <a:r>
              <a:rPr lang="nb-NO" sz="2400" baseline="30000" dirty="0" smtClean="0">
                <a:solidFill>
                  <a:srgbClr val="C00000"/>
                </a:solidFill>
              </a:rPr>
              <a:t>k+2</a:t>
            </a:r>
            <a:r>
              <a:rPr lang="nb-NO" sz="2400" dirty="0" smtClean="0">
                <a:solidFill>
                  <a:srgbClr val="C00000"/>
                </a:solidFill>
              </a:rPr>
              <a:t>)</a:t>
            </a:r>
            <a:endParaRPr lang="nb-NO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3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Faster </a:t>
            </a:r>
            <a:r>
              <a:rPr lang="nb-NO" dirty="0" err="1" smtClean="0"/>
              <a:t>Independent</a:t>
            </a:r>
            <a:r>
              <a:rPr lang="nb-NO" dirty="0" smtClean="0"/>
              <a:t> Set?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708080" y="3204265"/>
            <a:ext cx="112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Have:</a:t>
            </a:r>
            <a:endParaRPr lang="nb-NO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568320" y="2060848"/>
            <a:ext cx="3944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rgbClr val="C00000"/>
                </a:solidFill>
              </a:rPr>
              <a:t>O(n</a:t>
            </a:r>
            <a:r>
              <a:rPr lang="nb-NO" sz="3200" baseline="30000" dirty="0" smtClean="0">
                <a:solidFill>
                  <a:srgbClr val="C00000"/>
                </a:solidFill>
              </a:rPr>
              <a:t>k</a:t>
            </a:r>
            <a:r>
              <a:rPr lang="nb-NO" sz="3200" dirty="0" smtClean="0">
                <a:solidFill>
                  <a:srgbClr val="C00000"/>
                </a:solidFill>
              </a:rPr>
              <a:t>k</a:t>
            </a:r>
            <a:r>
              <a:rPr lang="nb-NO" sz="3200" baseline="30000" dirty="0" smtClean="0">
                <a:solidFill>
                  <a:srgbClr val="C00000"/>
                </a:solidFill>
              </a:rPr>
              <a:t>2</a:t>
            </a:r>
            <a:r>
              <a:rPr lang="nb-NO" sz="3200" dirty="0" smtClean="0">
                <a:solidFill>
                  <a:srgbClr val="C00000"/>
                </a:solidFill>
              </a:rPr>
              <a:t>) </a:t>
            </a:r>
            <a:r>
              <a:rPr lang="nb-NO" sz="3200" dirty="0" smtClean="0"/>
              <a:t>time </a:t>
            </a:r>
            <a:r>
              <a:rPr lang="nb-NO" sz="3200" dirty="0" err="1" smtClean="0"/>
              <a:t>algorithm</a:t>
            </a:r>
            <a:endParaRPr lang="nb-NO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208280" y="4426659"/>
            <a:ext cx="4676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No </a:t>
            </a:r>
            <a:r>
              <a:rPr lang="nb-NO" sz="3200" dirty="0" smtClean="0">
                <a:solidFill>
                  <a:srgbClr val="C00000"/>
                </a:solidFill>
              </a:rPr>
              <a:t>f(k)</a:t>
            </a:r>
            <a:r>
              <a:rPr lang="nb-NO" sz="3200" dirty="0" err="1" smtClean="0">
                <a:solidFill>
                  <a:srgbClr val="C00000"/>
                </a:solidFill>
              </a:rPr>
              <a:t>n</a:t>
            </a:r>
            <a:r>
              <a:rPr lang="nb-NO" sz="3200" baseline="30000" dirty="0" err="1" smtClean="0">
                <a:solidFill>
                  <a:srgbClr val="C00000"/>
                </a:solidFill>
              </a:rPr>
              <a:t>c</a:t>
            </a:r>
            <a:r>
              <a:rPr lang="nb-NO" sz="3200" baseline="-25000" dirty="0" smtClean="0"/>
              <a:t> </a:t>
            </a:r>
            <a:r>
              <a:rPr lang="nb-NO" sz="3200" dirty="0" err="1" smtClean="0"/>
              <a:t>unless</a:t>
            </a:r>
            <a:r>
              <a:rPr lang="nb-NO" sz="3200" dirty="0" smtClean="0"/>
              <a:t> </a:t>
            </a:r>
            <a:r>
              <a:rPr lang="nb-NO" sz="3200" dirty="0" smtClean="0">
                <a:solidFill>
                  <a:srgbClr val="C00000"/>
                </a:solidFill>
              </a:rPr>
              <a:t>FPT = W[1]</a:t>
            </a:r>
            <a:endParaRPr lang="nb-NO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8320" y="3232140"/>
            <a:ext cx="3831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err="1" smtClean="0">
                <a:solidFill>
                  <a:srgbClr val="0070C0"/>
                </a:solidFill>
              </a:rPr>
              <a:t>Much</a:t>
            </a:r>
            <a:r>
              <a:rPr lang="nb-NO" sz="2800" dirty="0" smtClean="0">
                <a:solidFill>
                  <a:srgbClr val="0070C0"/>
                </a:solidFill>
              </a:rPr>
              <a:t> </a:t>
            </a:r>
            <a:r>
              <a:rPr lang="nb-NO" sz="2800" dirty="0" err="1" smtClean="0">
                <a:solidFill>
                  <a:srgbClr val="0070C0"/>
                </a:solidFill>
              </a:rPr>
              <a:t>room</a:t>
            </a:r>
            <a:r>
              <a:rPr lang="nb-NO" sz="2800" dirty="0" smtClean="0">
                <a:solidFill>
                  <a:srgbClr val="0070C0"/>
                </a:solidFill>
              </a:rPr>
              <a:t> for progress!</a:t>
            </a:r>
            <a:endParaRPr lang="nb-N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8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Faster </a:t>
            </a:r>
            <a:r>
              <a:rPr lang="nb-NO" dirty="0" err="1" smtClean="0"/>
              <a:t>Independent</a:t>
            </a:r>
            <a:r>
              <a:rPr lang="nb-NO" dirty="0" smtClean="0"/>
              <a:t> Set!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2924944"/>
            <a:ext cx="4032448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J. </a:t>
            </a:r>
            <a:r>
              <a:rPr lang="en-US" sz="2800" dirty="0" err="1" smtClean="0"/>
              <a:t>Nesetril</a:t>
            </a:r>
            <a:r>
              <a:rPr lang="en-US" sz="2800" dirty="0" smtClean="0"/>
              <a:t>, S. </a:t>
            </a:r>
            <a:r>
              <a:rPr lang="en-US" sz="2800" dirty="0" err="1" smtClean="0"/>
              <a:t>Poljak</a:t>
            </a:r>
            <a:r>
              <a:rPr lang="en-US" sz="2800" dirty="0" smtClean="0"/>
              <a:t>, 1985</a:t>
            </a:r>
            <a:endParaRPr lang="nb-NO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67998" y="5050242"/>
            <a:ext cx="3219599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 smtClean="0"/>
              <a:t>  Matrix </a:t>
            </a:r>
            <a:r>
              <a:rPr lang="nb-NO" dirty="0" err="1" smtClean="0"/>
              <a:t>multiplication</a:t>
            </a:r>
            <a:r>
              <a:rPr lang="nb-NO" dirty="0" smtClean="0"/>
              <a:t> </a:t>
            </a:r>
            <a:r>
              <a:rPr lang="nb-NO" dirty="0" err="1" smtClean="0"/>
              <a:t>constant</a:t>
            </a:r>
            <a:r>
              <a:rPr lang="nb-NO" dirty="0" smtClean="0"/>
              <a:t>  </a:t>
            </a:r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3701017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Independent Set in time</a:t>
            </a:r>
            <a:endParaRPr lang="nb-NO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35696" y="5775647"/>
                <a:ext cx="52218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>
                    <a:solidFill>
                      <a:srgbClr val="002060"/>
                    </a:solidFill>
                  </a:rPr>
                  <a:t>Hint: </a:t>
                </a:r>
                <a:r>
                  <a:rPr lang="nb-NO" sz="2400" dirty="0" err="1" smtClean="0">
                    <a:solidFill>
                      <a:srgbClr val="002060"/>
                    </a:solidFill>
                  </a:rPr>
                  <a:t>Triangle</a:t>
                </a:r>
                <a:r>
                  <a:rPr lang="nb-NO" sz="2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nb-NO" sz="2400" dirty="0" err="1" smtClean="0">
                    <a:solidFill>
                      <a:srgbClr val="002060"/>
                    </a:solidFill>
                  </a:rPr>
                  <a:t>if</a:t>
                </a:r>
                <a:r>
                  <a:rPr lang="nb-NO" sz="2400" dirty="0" smtClean="0">
                    <a:solidFill>
                      <a:srgbClr val="002060"/>
                    </a:solidFill>
                  </a:rPr>
                  <a:t> and </a:t>
                </a:r>
                <a:r>
                  <a:rPr lang="nb-NO" sz="2400" dirty="0" err="1" smtClean="0">
                    <a:solidFill>
                      <a:srgbClr val="002060"/>
                    </a:solidFill>
                  </a:rPr>
                  <a:t>only</a:t>
                </a:r>
                <a:r>
                  <a:rPr lang="nb-NO" sz="2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nb-NO" sz="2400" dirty="0" err="1" smtClean="0">
                    <a:solidFill>
                      <a:srgbClr val="002060"/>
                    </a:solidFill>
                  </a:rPr>
                  <a:t>if</a:t>
                </a:r>
                <a:r>
                  <a:rPr lang="nb-NO" sz="2400" dirty="0" smtClean="0">
                    <a:solidFill>
                      <a:srgbClr val="002060"/>
                    </a:solidFill>
                  </a:rPr>
                  <a:t>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trace(A</a:t>
                </a:r>
                <a:r>
                  <a:rPr lang="nb-NO" sz="2400" baseline="30000" dirty="0" smtClean="0">
                    <a:solidFill>
                      <a:srgbClr val="C00000"/>
                    </a:solidFill>
                  </a:rPr>
                  <a:t>3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≠</m:t>
                    </m:r>
                  </m:oMath>
                </a14:m>
                <a:r>
                  <a:rPr lang="nb-NO" sz="2400" dirty="0" smtClean="0">
                    <a:solidFill>
                      <a:srgbClr val="C00000"/>
                    </a:solidFill>
                  </a:rPr>
                  <a:t> 0 </a:t>
                </a:r>
                <a:endParaRPr lang="nb-NO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775647"/>
                <a:ext cx="5221879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750" t="-10526" r="-817" b="-2894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2520280" cy="141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orion.math.uwaterloo.ca:80/~hwolkowi/henry/software/psd_tool.d/poljak.d/halfpi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4056"/>
            <a:ext cx="1234843" cy="156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9992" y="4221088"/>
            <a:ext cx="1927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srgbClr val="C00000"/>
                </a:solidFill>
              </a:rPr>
              <a:t>= O(n</a:t>
            </a:r>
            <a:r>
              <a:rPr lang="nb-NO" sz="3200" baseline="30000" dirty="0">
                <a:solidFill>
                  <a:srgbClr val="C00000"/>
                </a:solidFill>
              </a:rPr>
              <a:t>0.79k</a:t>
            </a:r>
            <a:r>
              <a:rPr lang="nb-NO" sz="3200" dirty="0">
                <a:solidFill>
                  <a:srgbClr val="C00000"/>
                </a:solidFill>
              </a:rPr>
              <a:t>) </a:t>
            </a:r>
            <a:endParaRPr lang="nb-NO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15816" y="4149080"/>
                <a:ext cx="1603259" cy="665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C00000"/>
                    </a:solidFill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sz="3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𝜔</m:t>
                            </m:r>
                            <m:r>
                              <a:rPr lang="nb-NO" sz="3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nb-NO" sz="3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nb-NO" sz="3200" dirty="0">
                    <a:solidFill>
                      <a:srgbClr val="C00000"/>
                    </a:solidFill>
                  </a:rPr>
                  <a:t>)</a:t>
                </a:r>
                <a:endParaRPr lang="nb-NO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149080"/>
                <a:ext cx="1603259" cy="665054"/>
              </a:xfrm>
              <a:prstGeom prst="rect">
                <a:avLst/>
              </a:prstGeom>
              <a:blipFill rotWithShape="1">
                <a:blip r:embed="rId5"/>
                <a:stretch>
                  <a:fillRect l="-9506" r="-8745" b="-3027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4" idx="0"/>
          </p:cNvCxnSpPr>
          <p:nvPr/>
        </p:nvCxnSpPr>
        <p:spPr>
          <a:xfrm flipH="1" flipV="1">
            <a:off x="3779913" y="4513476"/>
            <a:ext cx="897885" cy="536766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4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Faster </a:t>
            </a:r>
            <a:r>
              <a:rPr lang="nb-NO" dirty="0" err="1" smtClean="0"/>
              <a:t>Vertex</a:t>
            </a:r>
            <a:r>
              <a:rPr lang="nb-NO" dirty="0" smtClean="0"/>
              <a:t> Cover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708080" y="3204265"/>
            <a:ext cx="112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Have:</a:t>
            </a:r>
            <a:endParaRPr lang="nb-NO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208280" y="1772816"/>
            <a:ext cx="5263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rgbClr val="C00000"/>
                </a:solidFill>
              </a:rPr>
              <a:t>O(2</a:t>
            </a:r>
            <a:r>
              <a:rPr lang="nb-NO" sz="3200" baseline="30000" dirty="0" smtClean="0">
                <a:solidFill>
                  <a:srgbClr val="C00000"/>
                </a:solidFill>
              </a:rPr>
              <a:t>k</a:t>
            </a:r>
            <a:r>
              <a:rPr lang="nb-NO" sz="3200" dirty="0" smtClean="0">
                <a:solidFill>
                  <a:srgbClr val="C00000"/>
                </a:solidFill>
              </a:rPr>
              <a:t>k</a:t>
            </a:r>
            <a:r>
              <a:rPr lang="nb-NO" sz="3200" baseline="30000" dirty="0" smtClean="0">
                <a:solidFill>
                  <a:srgbClr val="C00000"/>
                </a:solidFill>
              </a:rPr>
              <a:t>2</a:t>
            </a:r>
            <a:r>
              <a:rPr lang="nb-NO" sz="3200" dirty="0" smtClean="0">
                <a:solidFill>
                  <a:srgbClr val="C00000"/>
                </a:solidFill>
              </a:rPr>
              <a:t> + n + m) </a:t>
            </a:r>
            <a:r>
              <a:rPr lang="nb-NO" sz="3200" dirty="0" smtClean="0"/>
              <a:t>time </a:t>
            </a:r>
            <a:r>
              <a:rPr lang="nb-NO" sz="3200" dirty="0" err="1" smtClean="0"/>
              <a:t>algorithm</a:t>
            </a:r>
            <a:endParaRPr lang="nb-NO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208280" y="5220488"/>
            <a:ext cx="3898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No </a:t>
            </a:r>
            <a:r>
              <a:rPr lang="nb-NO" sz="3200" dirty="0" smtClean="0">
                <a:solidFill>
                  <a:srgbClr val="C00000"/>
                </a:solidFill>
              </a:rPr>
              <a:t>O(</a:t>
            </a:r>
            <a:r>
              <a:rPr lang="nb-NO" sz="3200" dirty="0" err="1" smtClean="0">
                <a:solidFill>
                  <a:srgbClr val="C00000"/>
                </a:solidFill>
              </a:rPr>
              <a:t>n</a:t>
            </a:r>
            <a:r>
              <a:rPr lang="nb-NO" sz="3200" baseline="30000" dirty="0" err="1" smtClean="0">
                <a:solidFill>
                  <a:srgbClr val="C00000"/>
                </a:solidFill>
              </a:rPr>
              <a:t>c</a:t>
            </a:r>
            <a:r>
              <a:rPr lang="nb-NO" sz="3200" dirty="0" smtClean="0">
                <a:solidFill>
                  <a:srgbClr val="C00000"/>
                </a:solidFill>
              </a:rPr>
              <a:t>)</a:t>
            </a:r>
            <a:r>
              <a:rPr lang="nb-NO" sz="3200" baseline="-25000" dirty="0" smtClean="0"/>
              <a:t> </a:t>
            </a:r>
            <a:r>
              <a:rPr lang="nb-NO" sz="3200" dirty="0" err="1" smtClean="0"/>
              <a:t>unless</a:t>
            </a:r>
            <a:r>
              <a:rPr lang="nb-NO" sz="3200" dirty="0" smtClean="0"/>
              <a:t> </a:t>
            </a:r>
            <a:r>
              <a:rPr lang="nb-NO" sz="3200" dirty="0" smtClean="0">
                <a:solidFill>
                  <a:srgbClr val="C00000"/>
                </a:solidFill>
              </a:rPr>
              <a:t>P = NP</a:t>
            </a:r>
            <a:endParaRPr lang="nb-NO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3043" y="2492896"/>
            <a:ext cx="4593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err="1" smtClean="0"/>
              <a:t>Next</a:t>
            </a:r>
            <a:r>
              <a:rPr lang="nb-NO" sz="2800" dirty="0" smtClean="0"/>
              <a:t> </a:t>
            </a:r>
            <a:r>
              <a:rPr lang="nb-NO" sz="2800" dirty="0" err="1" smtClean="0"/>
              <a:t>lecture</a:t>
            </a:r>
            <a:r>
              <a:rPr lang="nb-NO" sz="2800" dirty="0" smtClean="0"/>
              <a:t>: </a:t>
            </a:r>
            <a:r>
              <a:rPr lang="nb-NO" sz="2800" dirty="0" smtClean="0">
                <a:solidFill>
                  <a:srgbClr val="C00000"/>
                </a:solidFill>
              </a:rPr>
              <a:t>O(1.47</a:t>
            </a:r>
            <a:r>
              <a:rPr lang="nb-NO" sz="2800" baseline="30000" dirty="0" smtClean="0">
                <a:solidFill>
                  <a:srgbClr val="C00000"/>
                </a:solidFill>
              </a:rPr>
              <a:t>k</a:t>
            </a:r>
            <a:r>
              <a:rPr lang="nb-NO" sz="2800" dirty="0" smtClean="0">
                <a:solidFill>
                  <a:srgbClr val="C00000"/>
                </a:solidFill>
              </a:rPr>
              <a:t> + n + m)</a:t>
            </a:r>
            <a:r>
              <a:rPr lang="nb-NO" sz="2800" dirty="0" smtClean="0"/>
              <a:t> </a:t>
            </a:r>
            <a:endParaRPr lang="nb-NO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4428401"/>
            <a:ext cx="4538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Chen, </a:t>
            </a:r>
            <a:r>
              <a:rPr lang="nb-NO" sz="2800" dirty="0" err="1" smtClean="0"/>
              <a:t>Kanj</a:t>
            </a:r>
            <a:r>
              <a:rPr lang="nb-NO" sz="2800" dirty="0" smtClean="0"/>
              <a:t>: </a:t>
            </a:r>
            <a:r>
              <a:rPr lang="nb-NO" sz="2800" dirty="0" smtClean="0">
                <a:solidFill>
                  <a:srgbClr val="C00000"/>
                </a:solidFill>
              </a:rPr>
              <a:t>O(1.274</a:t>
            </a:r>
            <a:r>
              <a:rPr lang="nb-NO" sz="2800" baseline="30000" dirty="0" smtClean="0">
                <a:solidFill>
                  <a:srgbClr val="C00000"/>
                </a:solidFill>
              </a:rPr>
              <a:t>k</a:t>
            </a:r>
            <a:r>
              <a:rPr lang="nb-NO" sz="2800" dirty="0" smtClean="0">
                <a:solidFill>
                  <a:srgbClr val="C00000"/>
                </a:solidFill>
              </a:rPr>
              <a:t> + n + m)</a:t>
            </a:r>
            <a:r>
              <a:rPr lang="nb-NO" sz="2800" dirty="0" smtClean="0"/>
              <a:t> </a:t>
            </a:r>
            <a:endParaRPr lang="nb-NO" sz="2800" dirty="0"/>
          </a:p>
        </p:txBody>
      </p:sp>
      <p:pic>
        <p:nvPicPr>
          <p:cNvPr id="10" name="Picture 2" descr="Image result for jianer 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207" y="3262084"/>
            <a:ext cx="872809" cy="112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yad Kan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3214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40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840083" y="4701043"/>
            <a:ext cx="709226" cy="666858"/>
          </a:xfrm>
          <a:custGeom>
            <a:avLst/>
            <a:gdLst>
              <a:gd name="connsiteX0" fmla="*/ 0 w 709226"/>
              <a:gd name="connsiteY0" fmla="*/ 302278 h 666858"/>
              <a:gd name="connsiteX1" fmla="*/ 362309 w 709226"/>
              <a:gd name="connsiteY1" fmla="*/ 353 h 666858"/>
              <a:gd name="connsiteX2" fmla="*/ 690113 w 709226"/>
              <a:gd name="connsiteY2" fmla="*/ 250519 h 666858"/>
              <a:gd name="connsiteX3" fmla="*/ 629728 w 709226"/>
              <a:gd name="connsiteY3" fmla="*/ 647334 h 666858"/>
              <a:gd name="connsiteX4" fmla="*/ 293298 w 709226"/>
              <a:gd name="connsiteY4" fmla="*/ 569697 h 66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226" h="666858">
                <a:moveTo>
                  <a:pt x="0" y="302278"/>
                </a:moveTo>
                <a:cubicBezTo>
                  <a:pt x="123645" y="155628"/>
                  <a:pt x="247290" y="8979"/>
                  <a:pt x="362309" y="353"/>
                </a:cubicBezTo>
                <a:cubicBezTo>
                  <a:pt x="477328" y="-8273"/>
                  <a:pt x="645543" y="142689"/>
                  <a:pt x="690113" y="250519"/>
                </a:cubicBezTo>
                <a:cubicBezTo>
                  <a:pt x="734683" y="358349"/>
                  <a:pt x="695864" y="594138"/>
                  <a:pt x="629728" y="647334"/>
                </a:cubicBezTo>
                <a:cubicBezTo>
                  <a:pt x="563592" y="700530"/>
                  <a:pt x="428445" y="635113"/>
                  <a:pt x="293298" y="569697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Research Flowchart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865685" y="2111370"/>
            <a:ext cx="20882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 smtClean="0"/>
              <a:t>XP?</a:t>
            </a:r>
            <a:endParaRPr lang="nb-NO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1909801" y="3335506"/>
            <a:ext cx="0" cy="14401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40693" y="3762908"/>
            <a:ext cx="1116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/>
              <a:t>NO, NP-c</a:t>
            </a:r>
            <a:br>
              <a:rPr lang="nb-NO" dirty="0" smtClean="0"/>
            </a:br>
            <a:r>
              <a:rPr lang="nb-NO" dirty="0" smtClean="0"/>
              <a:t>for </a:t>
            </a:r>
            <a:r>
              <a:rPr lang="nb-NO" dirty="0" err="1" smtClean="0"/>
              <a:t>fixed</a:t>
            </a:r>
            <a:r>
              <a:rPr lang="nb-NO" dirty="0" smtClean="0"/>
              <a:t> k</a:t>
            </a:r>
            <a:endParaRPr lang="nb-NO" dirty="0"/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2953917" y="2723438"/>
            <a:ext cx="108012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51218" y="2286744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YES</a:t>
            </a:r>
            <a:endParaRPr lang="nb-NO" dirty="0"/>
          </a:p>
        </p:txBody>
      </p:sp>
      <p:sp>
        <p:nvSpPr>
          <p:cNvPr id="14" name="Rectangle 13"/>
          <p:cNvSpPr/>
          <p:nvPr/>
        </p:nvSpPr>
        <p:spPr>
          <a:xfrm>
            <a:off x="4178053" y="2145771"/>
            <a:ext cx="20882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 smtClean="0"/>
              <a:t>FPT?</a:t>
            </a:r>
            <a:endParaRPr lang="nb-NO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245307" y="3335506"/>
            <a:ext cx="0" cy="12241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76199" y="3573016"/>
            <a:ext cx="155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NO, W[1]-hard</a:t>
            </a:r>
            <a:endParaRPr lang="nb-NO" dirty="0"/>
          </a:p>
        </p:txBody>
      </p:sp>
      <p:cxnSp>
        <p:nvCxnSpPr>
          <p:cNvPr id="23" name="Straight Arrow Connector 22"/>
          <p:cNvCxnSpPr>
            <a:stCxn id="14" idx="3"/>
          </p:cNvCxnSpPr>
          <p:nvPr/>
        </p:nvCxnSpPr>
        <p:spPr>
          <a:xfrm>
            <a:off x="6266285" y="2757839"/>
            <a:ext cx="104201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07631" y="2318102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YES</a:t>
            </a:r>
            <a:endParaRPr lang="nb-NO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13232" y="4631650"/>
            <a:ext cx="1396669" cy="1200329"/>
            <a:chOff x="403023" y="5412292"/>
            <a:chExt cx="1396669" cy="1200329"/>
          </a:xfrm>
        </p:grpSpPr>
        <p:sp>
          <p:nvSpPr>
            <p:cNvPr id="27" name="TextBox 26"/>
            <p:cNvSpPr txBox="1"/>
            <p:nvPr/>
          </p:nvSpPr>
          <p:spPr>
            <a:xfrm>
              <a:off x="899592" y="5570076"/>
              <a:ext cx="900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800" dirty="0" smtClean="0">
                  <a:solidFill>
                    <a:srgbClr val="0070C0"/>
                  </a:solidFill>
                  <a:sym typeface="Wingdings" panose="05000000000000000000" pitchFamily="2" charset="2"/>
                </a:rPr>
                <a:t>,</a:t>
              </a:r>
              <a:endParaRPr lang="nb-NO" sz="7200" dirty="0">
                <a:solidFill>
                  <a:srgbClr val="0070C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3023" y="5412292"/>
              <a:ext cx="10726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7200" dirty="0" smtClean="0">
                  <a:sym typeface="Wingdings" panose="05000000000000000000" pitchFamily="2" charset="2"/>
                </a:rPr>
                <a:t></a:t>
              </a:r>
              <a:endParaRPr lang="nb-NO" sz="7200" dirty="0"/>
            </a:p>
          </p:txBody>
        </p:sp>
      </p:grpSp>
      <p:sp>
        <p:nvSpPr>
          <p:cNvPr id="6" name="Freeform 5"/>
          <p:cNvSpPr/>
          <p:nvPr/>
        </p:nvSpPr>
        <p:spPr>
          <a:xfrm>
            <a:off x="1001280" y="3515708"/>
            <a:ext cx="586943" cy="1242204"/>
          </a:xfrm>
          <a:custGeom>
            <a:avLst/>
            <a:gdLst>
              <a:gd name="connsiteX0" fmla="*/ 586943 w 586943"/>
              <a:gd name="connsiteY0" fmla="*/ 1242204 h 1242204"/>
              <a:gd name="connsiteX1" fmla="*/ 95237 w 586943"/>
              <a:gd name="connsiteY1" fmla="*/ 810883 h 1242204"/>
              <a:gd name="connsiteX2" fmla="*/ 346 w 586943"/>
              <a:gd name="connsiteY2" fmla="*/ 0 h 124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6943" h="1242204">
                <a:moveTo>
                  <a:pt x="586943" y="1242204"/>
                </a:moveTo>
                <a:cubicBezTo>
                  <a:pt x="389973" y="1130060"/>
                  <a:pt x="193003" y="1017917"/>
                  <a:pt x="95237" y="810883"/>
                </a:cubicBezTo>
                <a:cubicBezTo>
                  <a:pt x="-2529" y="603849"/>
                  <a:pt x="-1092" y="301924"/>
                  <a:pt x="346" y="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Freeform 8"/>
          <p:cNvSpPr/>
          <p:nvPr/>
        </p:nvSpPr>
        <p:spPr>
          <a:xfrm>
            <a:off x="664545" y="3550213"/>
            <a:ext cx="4193089" cy="2433099"/>
          </a:xfrm>
          <a:custGeom>
            <a:avLst/>
            <a:gdLst>
              <a:gd name="connsiteX0" fmla="*/ 4193089 w 4193089"/>
              <a:gd name="connsiteY0" fmla="*/ 1802921 h 2433099"/>
              <a:gd name="connsiteX1" fmla="*/ 1294614 w 4193089"/>
              <a:gd name="connsiteY1" fmla="*/ 2415397 h 2433099"/>
              <a:gd name="connsiteX2" fmla="*/ 86915 w 4193089"/>
              <a:gd name="connsiteY2" fmla="*/ 1190446 h 2433099"/>
              <a:gd name="connsiteX3" fmla="*/ 190432 w 4193089"/>
              <a:gd name="connsiteY3" fmla="*/ 0 h 243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3089" h="2433099">
                <a:moveTo>
                  <a:pt x="4193089" y="1802921"/>
                </a:moveTo>
                <a:cubicBezTo>
                  <a:pt x="3086032" y="2160198"/>
                  <a:pt x="1978976" y="2517476"/>
                  <a:pt x="1294614" y="2415397"/>
                </a:cubicBezTo>
                <a:cubicBezTo>
                  <a:pt x="610252" y="2313318"/>
                  <a:pt x="270945" y="1593012"/>
                  <a:pt x="86915" y="1190446"/>
                </a:cubicBezTo>
                <a:cubicBezTo>
                  <a:pt x="-97115" y="787880"/>
                  <a:pt x="46658" y="393940"/>
                  <a:pt x="190432" y="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Freeform 10"/>
          <p:cNvSpPr/>
          <p:nvPr/>
        </p:nvSpPr>
        <p:spPr>
          <a:xfrm>
            <a:off x="466218" y="1724921"/>
            <a:ext cx="7900849" cy="1100674"/>
          </a:xfrm>
          <a:custGeom>
            <a:avLst/>
            <a:gdLst>
              <a:gd name="connsiteX0" fmla="*/ 7859235 w 7900849"/>
              <a:gd name="connsiteY0" fmla="*/ 565836 h 1100674"/>
              <a:gd name="connsiteX1" fmla="*/ 7867861 w 7900849"/>
              <a:gd name="connsiteY1" fmla="*/ 169021 h 1100674"/>
              <a:gd name="connsiteX2" fmla="*/ 7496925 w 7900849"/>
              <a:gd name="connsiteY2" fmla="*/ 56877 h 1100674"/>
              <a:gd name="connsiteX3" fmla="*/ 6030435 w 7900849"/>
              <a:gd name="connsiteY3" fmla="*/ 39625 h 1100674"/>
              <a:gd name="connsiteX4" fmla="*/ 776948 w 7900849"/>
              <a:gd name="connsiteY4" fmla="*/ 39625 h 1100674"/>
              <a:gd name="connsiteX5" fmla="*/ 26450 w 7900849"/>
              <a:gd name="connsiteY5" fmla="*/ 565836 h 1100674"/>
              <a:gd name="connsiteX6" fmla="*/ 242110 w 7900849"/>
              <a:gd name="connsiteY6" fmla="*/ 1100674 h 110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00849" h="1100674">
                <a:moveTo>
                  <a:pt x="7859235" y="565836"/>
                </a:moveTo>
                <a:cubicBezTo>
                  <a:pt x="7893740" y="409841"/>
                  <a:pt x="7928246" y="253847"/>
                  <a:pt x="7867861" y="169021"/>
                </a:cubicBezTo>
                <a:cubicBezTo>
                  <a:pt x="7807476" y="84195"/>
                  <a:pt x="7803163" y="78443"/>
                  <a:pt x="7496925" y="56877"/>
                </a:cubicBezTo>
                <a:cubicBezTo>
                  <a:pt x="7190687" y="35311"/>
                  <a:pt x="6030435" y="39625"/>
                  <a:pt x="6030435" y="39625"/>
                </a:cubicBezTo>
                <a:cubicBezTo>
                  <a:pt x="4910439" y="36750"/>
                  <a:pt x="1777612" y="-48077"/>
                  <a:pt x="776948" y="39625"/>
                </a:cubicBezTo>
                <a:cubicBezTo>
                  <a:pt x="-223716" y="127327"/>
                  <a:pt x="115590" y="388994"/>
                  <a:pt x="26450" y="565836"/>
                </a:cubicBezTo>
                <a:cubicBezTo>
                  <a:pt x="-62690" y="742678"/>
                  <a:pt x="89710" y="921676"/>
                  <a:pt x="242110" y="1100674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xtBox 16"/>
          <p:cNvSpPr txBox="1"/>
          <p:nvPr/>
        </p:nvSpPr>
        <p:spPr>
          <a:xfrm rot="20867998">
            <a:off x="2331970" y="5505408"/>
            <a:ext cx="1764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>
                <a:solidFill>
                  <a:srgbClr val="C00000"/>
                </a:solidFill>
              </a:rPr>
              <a:t>Try</a:t>
            </a:r>
            <a:r>
              <a:rPr lang="nb-NO" sz="1600" dirty="0" smtClean="0">
                <a:solidFill>
                  <a:srgbClr val="C00000"/>
                </a:solidFill>
              </a:rPr>
              <a:t> </a:t>
            </a:r>
            <a:r>
              <a:rPr lang="nb-NO" sz="1600" dirty="0" err="1" smtClean="0">
                <a:solidFill>
                  <a:srgbClr val="C00000"/>
                </a:solidFill>
              </a:rPr>
              <a:t>new</a:t>
            </a:r>
            <a:r>
              <a:rPr lang="nb-NO" sz="1600" dirty="0" smtClean="0">
                <a:solidFill>
                  <a:srgbClr val="C00000"/>
                </a:solidFill>
              </a:rPr>
              <a:t> parameter</a:t>
            </a:r>
            <a:endParaRPr lang="nb-NO" sz="16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1202" y="1412776"/>
            <a:ext cx="1789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>
                <a:solidFill>
                  <a:srgbClr val="C00000"/>
                </a:solidFill>
              </a:rPr>
              <a:t>Try</a:t>
            </a:r>
            <a:r>
              <a:rPr lang="nb-NO" sz="1600" dirty="0" smtClean="0">
                <a:solidFill>
                  <a:srgbClr val="C00000"/>
                </a:solidFill>
              </a:rPr>
              <a:t> </a:t>
            </a:r>
            <a:r>
              <a:rPr lang="nb-NO" sz="1600" dirty="0" err="1" smtClean="0">
                <a:solidFill>
                  <a:srgbClr val="C00000"/>
                </a:solidFill>
              </a:rPr>
              <a:t>new</a:t>
            </a:r>
            <a:r>
              <a:rPr lang="nb-NO" sz="1600" dirty="0" smtClean="0">
                <a:solidFill>
                  <a:srgbClr val="C00000"/>
                </a:solidFill>
              </a:rPr>
              <a:t> parameter</a:t>
            </a:r>
            <a:endParaRPr lang="nb-NO" sz="1600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3720536">
            <a:off x="743571" y="4103478"/>
            <a:ext cx="10871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smtClean="0">
                <a:solidFill>
                  <a:srgbClr val="C00000"/>
                </a:solidFill>
              </a:rPr>
              <a:t>New parameter</a:t>
            </a:r>
            <a:endParaRPr lang="nb-NO" sz="1100" dirty="0">
              <a:solidFill>
                <a:srgbClr val="C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27984" y="4691112"/>
            <a:ext cx="1584176" cy="1042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Better XP?</a:t>
            </a:r>
            <a:endParaRPr lang="nb-NO" dirty="0"/>
          </a:p>
        </p:txBody>
      </p:sp>
      <p:sp>
        <p:nvSpPr>
          <p:cNvPr id="19" name="TextBox 18"/>
          <p:cNvSpPr txBox="1"/>
          <p:nvPr/>
        </p:nvSpPr>
        <p:spPr>
          <a:xfrm>
            <a:off x="6579639" y="4869160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YES</a:t>
            </a:r>
            <a:endParaRPr lang="nb-NO" dirty="0"/>
          </a:p>
        </p:txBody>
      </p:sp>
      <p:sp>
        <p:nvSpPr>
          <p:cNvPr id="37" name="Freeform 36"/>
          <p:cNvSpPr/>
          <p:nvPr/>
        </p:nvSpPr>
        <p:spPr>
          <a:xfrm rot="5963021">
            <a:off x="7844532" y="3095267"/>
            <a:ext cx="709226" cy="666858"/>
          </a:xfrm>
          <a:custGeom>
            <a:avLst/>
            <a:gdLst>
              <a:gd name="connsiteX0" fmla="*/ 0 w 709226"/>
              <a:gd name="connsiteY0" fmla="*/ 302278 h 666858"/>
              <a:gd name="connsiteX1" fmla="*/ 362309 w 709226"/>
              <a:gd name="connsiteY1" fmla="*/ 353 h 666858"/>
              <a:gd name="connsiteX2" fmla="*/ 690113 w 709226"/>
              <a:gd name="connsiteY2" fmla="*/ 250519 h 666858"/>
              <a:gd name="connsiteX3" fmla="*/ 629728 w 709226"/>
              <a:gd name="connsiteY3" fmla="*/ 647334 h 666858"/>
              <a:gd name="connsiteX4" fmla="*/ 293298 w 709226"/>
              <a:gd name="connsiteY4" fmla="*/ 569697 h 66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226" h="666858">
                <a:moveTo>
                  <a:pt x="0" y="302278"/>
                </a:moveTo>
                <a:cubicBezTo>
                  <a:pt x="123645" y="155628"/>
                  <a:pt x="247290" y="8979"/>
                  <a:pt x="362309" y="353"/>
                </a:cubicBezTo>
                <a:cubicBezTo>
                  <a:pt x="477328" y="-8273"/>
                  <a:pt x="645543" y="142689"/>
                  <a:pt x="690113" y="250519"/>
                </a:cubicBezTo>
                <a:cubicBezTo>
                  <a:pt x="734683" y="358349"/>
                  <a:pt x="695864" y="594138"/>
                  <a:pt x="629728" y="647334"/>
                </a:cubicBezTo>
                <a:cubicBezTo>
                  <a:pt x="563592" y="700530"/>
                  <a:pt x="428445" y="635113"/>
                  <a:pt x="293298" y="569697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ctangle 37"/>
          <p:cNvSpPr/>
          <p:nvPr/>
        </p:nvSpPr>
        <p:spPr>
          <a:xfrm>
            <a:off x="7308304" y="2204864"/>
            <a:ext cx="1584176" cy="1042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Better FPT?</a:t>
            </a:r>
            <a:endParaRPr lang="nb-NO" dirty="0"/>
          </a:p>
        </p:txBody>
      </p:sp>
      <p:sp>
        <p:nvSpPr>
          <p:cNvPr id="39" name="TextBox 38"/>
          <p:cNvSpPr txBox="1"/>
          <p:nvPr/>
        </p:nvSpPr>
        <p:spPr>
          <a:xfrm>
            <a:off x="7942824" y="3878596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YES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607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just </a:t>
            </a:r>
            <a:r>
              <a:rPr lang="nb-NO" dirty="0" err="1" smtClean="0"/>
              <a:t>keep</a:t>
            </a:r>
            <a:r>
              <a:rPr lang="nb-NO" dirty="0" smtClean="0"/>
              <a:t> </a:t>
            </a:r>
            <a:r>
              <a:rPr lang="nb-NO" dirty="0" err="1" smtClean="0"/>
              <a:t>improving</a:t>
            </a:r>
            <a:r>
              <a:rPr lang="nb-NO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44216"/>
                <a:ext cx="8229600" cy="14687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Can </a:t>
                </a:r>
                <a:r>
                  <a:rPr lang="nb-NO" dirty="0" err="1" smtClean="0"/>
                  <a:t>we</a:t>
                </a:r>
                <a:r>
                  <a:rPr lang="nb-NO" dirty="0" smtClean="0"/>
                  <a:t> do 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Independent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 Set </a:t>
                </a:r>
                <a:r>
                  <a:rPr lang="nb-NO" dirty="0" smtClean="0"/>
                  <a:t>in time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O(n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0.1k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)</a:t>
                </a:r>
                <a:r>
                  <a:rPr lang="nb-NO" dirty="0" smtClean="0"/>
                  <a:t>?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O(n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0.001k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)</a:t>
                </a:r>
                <a:r>
                  <a:rPr lang="nb-NO" dirty="0" smtClean="0"/>
                  <a:t>? </a:t>
                </a:r>
                <a:r>
                  <a:rPr lang="nb-NO" dirty="0" err="1" smtClean="0"/>
                  <a:t>What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about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O</m:t>
                    </m:r>
                    <m: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n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nb-NO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k</m:t>
                            </m:r>
                          </m:e>
                        </m:rad>
                      </m:sup>
                    </m:sSup>
                    <m: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b-NO" dirty="0" smtClean="0"/>
                  <a:t>? 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44216"/>
                <a:ext cx="8229600" cy="1468760"/>
              </a:xfrm>
              <a:blipFill rotWithShape="1">
                <a:blip r:embed="rId2"/>
                <a:stretch>
                  <a:fillRect l="-1852" t="-539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67544" y="3789040"/>
                <a:ext cx="8229600" cy="14687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dirty="0" smtClean="0"/>
                  <a:t>Can </a:t>
                </a:r>
                <a:r>
                  <a:rPr lang="nb-NO" dirty="0" err="1" smtClean="0"/>
                  <a:t>we</a:t>
                </a:r>
                <a:r>
                  <a:rPr lang="nb-NO" dirty="0" smtClean="0"/>
                  <a:t> do 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Vertex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 Cover </a:t>
                </a:r>
                <a:r>
                  <a:rPr lang="nb-NO" dirty="0" smtClean="0"/>
                  <a:t>in time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O(2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0.1k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c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)</a:t>
                </a:r>
                <a:r>
                  <a:rPr lang="nb-NO" dirty="0" smtClean="0"/>
                  <a:t>?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O(2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0.001k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c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)</a:t>
                </a:r>
                <a:r>
                  <a:rPr lang="nb-NO" dirty="0" smtClean="0"/>
                  <a:t>? </a:t>
                </a:r>
                <a:r>
                  <a:rPr lang="nb-NO" dirty="0" err="1" smtClean="0"/>
                  <a:t>What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about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mtClean="0">
                        <a:solidFill>
                          <a:srgbClr val="C00000"/>
                        </a:solidFill>
                        <a:latin typeface="Cambria Math"/>
                      </a:rPr>
                      <m:t>O</m:t>
                    </m:r>
                    <m:r>
                      <a:rPr lang="nb-NO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nb-NO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nb-NO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nb-NO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k</m:t>
                            </m:r>
                          </m:e>
                        </m:rad>
                      </m:sup>
                    </m:sSup>
                    <m:sSup>
                      <m:sSupPr>
                        <m:ctrlPr>
                          <a:rPr lang="nb-NO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c</m:t>
                        </m:r>
                      </m:sup>
                    </m:sSup>
                    <m:r>
                      <a:rPr lang="nb-NO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b-NO" dirty="0" smtClean="0"/>
                  <a:t>? </a:t>
                </a:r>
                <a:endParaRPr lang="nb-NO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89040"/>
                <a:ext cx="8229600" cy="1468760"/>
              </a:xfrm>
              <a:prstGeom prst="rect">
                <a:avLst/>
              </a:prstGeom>
              <a:blipFill rotWithShape="1">
                <a:blip r:embed="rId3"/>
                <a:stretch>
                  <a:fillRect l="-1926" t="-539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The </a:t>
            </a:r>
            <a:r>
              <a:rPr lang="nb-NO" dirty="0" err="1" smtClean="0"/>
              <a:t>Exponential</a:t>
            </a:r>
            <a:r>
              <a:rPr lang="nb-NO" dirty="0" smtClean="0"/>
              <a:t> Time </a:t>
            </a:r>
            <a:r>
              <a:rPr lang="nb-NO" dirty="0" err="1" smtClean="0"/>
              <a:t>Hypotnesis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4192488"/>
            <a:ext cx="6995120" cy="892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ETH: 	</a:t>
            </a:r>
            <a:r>
              <a:rPr lang="nb-NO" dirty="0" err="1" smtClean="0"/>
              <a:t>Exists</a:t>
            </a:r>
            <a:r>
              <a:rPr lang="nb-NO" dirty="0" smtClean="0"/>
              <a:t> </a:t>
            </a:r>
            <a:r>
              <a:rPr lang="el-GR" dirty="0" smtClean="0">
                <a:solidFill>
                  <a:srgbClr val="C00000"/>
                </a:solidFill>
              </a:rPr>
              <a:t>ε</a:t>
            </a:r>
            <a:r>
              <a:rPr lang="nb-NO" dirty="0" smtClean="0">
                <a:solidFill>
                  <a:srgbClr val="C00000"/>
                </a:solidFill>
              </a:rPr>
              <a:t> &gt; 0 </a:t>
            </a:r>
            <a:r>
              <a:rPr lang="nb-NO" dirty="0" err="1" smtClean="0"/>
              <a:t>such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>
                <a:solidFill>
                  <a:srgbClr val="C00000"/>
                </a:solidFill>
              </a:rPr>
              <a:t> 3</a:t>
            </a:r>
            <a:r>
              <a:rPr lang="nb-NO" dirty="0" smtClean="0"/>
              <a:t>-SAT has </a:t>
            </a:r>
            <a:r>
              <a:rPr lang="nb-NO" dirty="0" err="1" smtClean="0"/>
              <a:t>no</a:t>
            </a:r>
            <a:r>
              <a:rPr lang="nb-NO" dirty="0" smtClean="0"/>
              <a:t> 	</a:t>
            </a:r>
            <a:r>
              <a:rPr lang="nb-NO" dirty="0" smtClean="0">
                <a:solidFill>
                  <a:srgbClr val="C00000"/>
                </a:solidFill>
              </a:rPr>
              <a:t>O(2</a:t>
            </a:r>
            <a:r>
              <a:rPr lang="el-GR" baseline="30000" dirty="0" smtClean="0">
                <a:solidFill>
                  <a:srgbClr val="C00000"/>
                </a:solidFill>
              </a:rPr>
              <a:t>ε</a:t>
            </a:r>
            <a:r>
              <a:rPr lang="nb-NO" baseline="30000" dirty="0" smtClean="0">
                <a:solidFill>
                  <a:srgbClr val="C00000"/>
                </a:solidFill>
              </a:rPr>
              <a:t>n</a:t>
            </a:r>
            <a:r>
              <a:rPr lang="nb-NO" dirty="0" smtClean="0">
                <a:solidFill>
                  <a:srgbClr val="C00000"/>
                </a:solidFill>
              </a:rPr>
              <a:t>)</a:t>
            </a:r>
            <a:r>
              <a:rPr lang="nb-NO" dirty="0" smtClean="0"/>
              <a:t> time </a:t>
            </a:r>
            <a:r>
              <a:rPr lang="nb-NO" dirty="0" err="1" smtClean="0"/>
              <a:t>algorithm</a:t>
            </a:r>
            <a:r>
              <a:rPr lang="nb-NO" dirty="0" smtClean="0"/>
              <a:t>.</a:t>
            </a:r>
            <a:endParaRPr lang="nb-NO" dirty="0"/>
          </a:p>
        </p:txBody>
      </p:sp>
      <p:pic>
        <p:nvPicPr>
          <p:cNvPr id="6146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19832"/>
            <a:ext cx="114300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amamohan Patu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48" y="2088974"/>
            <a:ext cx="1143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kiswe.com/wp-content/uploads/2017/01/francis-za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681" y="2019531"/>
            <a:ext cx="1444839" cy="144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3544416"/>
            <a:ext cx="128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Impagliazzo</a:t>
            </a:r>
            <a:endParaRPr lang="nb-NO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6" y="3544416"/>
            <a:ext cx="73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Paturi</a:t>
            </a:r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5517411" y="3544416"/>
            <a:ext cx="638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Zane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354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ETH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lower</a:t>
            </a:r>
            <a:r>
              <a:rPr lang="nb-NO" dirty="0" smtClean="0"/>
              <a:t> </a:t>
            </a:r>
            <a:r>
              <a:rPr lang="nb-NO" dirty="0" err="1" smtClean="0"/>
              <a:t>bounds</a:t>
            </a:r>
            <a:endParaRPr lang="nb-NO" dirty="0"/>
          </a:p>
        </p:txBody>
      </p:sp>
      <p:pic>
        <p:nvPicPr>
          <p:cNvPr id="4" name="Picture 8" descr="https://www.ohio.edu/engineering/about/people/images/David_Juedes-300x450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95887"/>
            <a:ext cx="115212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96773" y="334770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Juedes</a:t>
            </a:r>
            <a:endParaRPr lang="nb-NO" dirty="0"/>
          </a:p>
        </p:txBody>
      </p:sp>
      <p:pic>
        <p:nvPicPr>
          <p:cNvPr id="9218" name="Picture 2" descr="http://cobweb.cs.uga.edu/~cai/Images/CaiLim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95887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7904" y="3347700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Cai</a:t>
            </a:r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3861048"/>
            <a:ext cx="67464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err="1" smtClean="0"/>
              <a:t>Assuming</a:t>
            </a:r>
            <a:r>
              <a:rPr lang="nb-NO" sz="2800" dirty="0" smtClean="0"/>
              <a:t> </a:t>
            </a:r>
            <a:r>
              <a:rPr lang="nb-NO" sz="2800" dirty="0" err="1" smtClean="0"/>
              <a:t>the</a:t>
            </a:r>
            <a:r>
              <a:rPr lang="nb-NO" sz="2800" dirty="0" smtClean="0"/>
              <a:t> ETH, </a:t>
            </a:r>
            <a:r>
              <a:rPr lang="nb-NO" sz="2800" dirty="0" err="1" smtClean="0"/>
              <a:t>there</a:t>
            </a:r>
            <a:r>
              <a:rPr lang="nb-NO" sz="2800" dirty="0" smtClean="0"/>
              <a:t> </a:t>
            </a:r>
            <a:r>
              <a:rPr lang="nb-NO" sz="2800" dirty="0" err="1" smtClean="0"/>
              <a:t>exists</a:t>
            </a:r>
            <a:r>
              <a:rPr lang="nb-NO" sz="2800" dirty="0" smtClean="0"/>
              <a:t> </a:t>
            </a:r>
            <a:r>
              <a:rPr lang="el-GR" sz="2800" dirty="0">
                <a:solidFill>
                  <a:srgbClr val="C00000"/>
                </a:solidFill>
              </a:rPr>
              <a:t>ε </a:t>
            </a:r>
            <a:r>
              <a:rPr lang="nb-NO" sz="2800" dirty="0" smtClean="0">
                <a:solidFill>
                  <a:srgbClr val="C00000"/>
                </a:solidFill>
              </a:rPr>
              <a:t>&gt; 0</a:t>
            </a:r>
          </a:p>
          <a:p>
            <a:r>
              <a:rPr lang="nb-NO" sz="2800" dirty="0" err="1" smtClean="0"/>
              <a:t>such</a:t>
            </a:r>
            <a:r>
              <a:rPr lang="nb-NO" sz="2800" dirty="0" smtClean="0"/>
              <a:t> </a:t>
            </a:r>
            <a:r>
              <a:rPr lang="nb-NO" sz="2800" dirty="0" err="1" smtClean="0"/>
              <a:t>that</a:t>
            </a:r>
            <a:r>
              <a:rPr lang="nb-NO" sz="2800" dirty="0" smtClean="0"/>
              <a:t> </a:t>
            </a:r>
            <a:r>
              <a:rPr lang="nb-NO" sz="2800" dirty="0" err="1" smtClean="0"/>
              <a:t>there</a:t>
            </a:r>
            <a:r>
              <a:rPr lang="nb-NO" sz="2800" dirty="0" smtClean="0"/>
              <a:t> is</a:t>
            </a:r>
            <a:r>
              <a:rPr lang="nb-NO" sz="2800" dirty="0" smtClean="0">
                <a:solidFill>
                  <a:srgbClr val="C00000"/>
                </a:solidFill>
              </a:rPr>
              <a:t> </a:t>
            </a:r>
            <a:r>
              <a:rPr lang="nb-NO" sz="2800" dirty="0" err="1" smtClean="0"/>
              <a:t>no</a:t>
            </a:r>
            <a:r>
              <a:rPr lang="nb-NO" sz="2800" dirty="0" smtClean="0"/>
              <a:t> </a:t>
            </a:r>
            <a:r>
              <a:rPr lang="nb-NO" sz="2800" dirty="0" smtClean="0">
                <a:solidFill>
                  <a:srgbClr val="C00000"/>
                </a:solidFill>
              </a:rPr>
              <a:t>O(2</a:t>
            </a:r>
            <a:r>
              <a:rPr lang="el-GR" sz="2800" baseline="30000" dirty="0" smtClean="0">
                <a:solidFill>
                  <a:srgbClr val="C00000"/>
                </a:solidFill>
              </a:rPr>
              <a:t>ε</a:t>
            </a:r>
            <a:r>
              <a:rPr lang="nb-NO" sz="2800" baseline="30000" dirty="0" err="1" smtClean="0">
                <a:solidFill>
                  <a:srgbClr val="C00000"/>
                </a:solidFill>
              </a:rPr>
              <a:t>k</a:t>
            </a:r>
            <a:r>
              <a:rPr lang="nb-NO" sz="2800" dirty="0" err="1" smtClean="0">
                <a:solidFill>
                  <a:srgbClr val="C00000"/>
                </a:solidFill>
              </a:rPr>
              <a:t>n</a:t>
            </a:r>
            <a:r>
              <a:rPr lang="nb-NO" sz="2800" baseline="30000" dirty="0" err="1" smtClean="0">
                <a:solidFill>
                  <a:srgbClr val="C00000"/>
                </a:solidFill>
              </a:rPr>
              <a:t>c</a:t>
            </a:r>
            <a:r>
              <a:rPr lang="nb-NO" sz="2800" dirty="0" smtClean="0">
                <a:solidFill>
                  <a:srgbClr val="C00000"/>
                </a:solidFill>
              </a:rPr>
              <a:t>)</a:t>
            </a:r>
            <a:r>
              <a:rPr lang="nb-NO" sz="2800" baseline="30000" dirty="0" smtClean="0"/>
              <a:t> </a:t>
            </a:r>
            <a:r>
              <a:rPr lang="nb-NO" sz="2800" dirty="0" smtClean="0"/>
              <a:t>time </a:t>
            </a:r>
            <a:r>
              <a:rPr lang="nb-NO" sz="2800" dirty="0" err="1" smtClean="0"/>
              <a:t>algorithm</a:t>
            </a:r>
            <a:r>
              <a:rPr lang="nb-NO" sz="2800" dirty="0" smtClean="0"/>
              <a:t> </a:t>
            </a:r>
          </a:p>
          <a:p>
            <a:r>
              <a:rPr lang="nb-NO" sz="2800" dirty="0" smtClean="0"/>
              <a:t>for </a:t>
            </a:r>
            <a:r>
              <a:rPr lang="nb-NO" sz="2800" b="1" dirty="0" err="1" smtClean="0"/>
              <a:t>Vertex</a:t>
            </a:r>
            <a:r>
              <a:rPr lang="nb-NO" sz="2800" b="1" dirty="0" smtClean="0"/>
              <a:t> Cover</a:t>
            </a:r>
            <a:r>
              <a:rPr lang="nb-NO" sz="2800" dirty="0" smtClean="0"/>
              <a:t>, …</a:t>
            </a:r>
            <a:endParaRPr lang="nb-NO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5517232"/>
            <a:ext cx="4395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2060"/>
                </a:solidFill>
              </a:rPr>
              <a:t>(Just trace </a:t>
            </a:r>
            <a:r>
              <a:rPr lang="nb-NO" dirty="0" err="1" smtClean="0">
                <a:solidFill>
                  <a:srgbClr val="002060"/>
                </a:solidFill>
              </a:rPr>
              <a:t>the</a:t>
            </a:r>
            <a:r>
              <a:rPr lang="nb-NO" dirty="0" smtClean="0">
                <a:solidFill>
                  <a:srgbClr val="002060"/>
                </a:solidFill>
              </a:rPr>
              <a:t> NP-</a:t>
            </a:r>
            <a:r>
              <a:rPr lang="nb-NO" dirty="0" err="1" smtClean="0">
                <a:solidFill>
                  <a:srgbClr val="002060"/>
                </a:solidFill>
              </a:rPr>
              <a:t>completeness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reduction</a:t>
            </a:r>
            <a:r>
              <a:rPr lang="nb-NO" dirty="0" smtClean="0">
                <a:solidFill>
                  <a:srgbClr val="002060"/>
                </a:solidFill>
              </a:rPr>
              <a:t>!)</a:t>
            </a:r>
            <a:endParaRPr lang="nb-N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ETH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lower</a:t>
            </a:r>
            <a:r>
              <a:rPr lang="nb-NO" dirty="0" smtClean="0"/>
              <a:t> </a:t>
            </a:r>
            <a:r>
              <a:rPr lang="nb-NO" dirty="0" err="1" smtClean="0"/>
              <a:t>bounds</a:t>
            </a:r>
            <a:endParaRPr lang="nb-NO" dirty="0"/>
          </a:p>
        </p:txBody>
      </p:sp>
      <p:pic>
        <p:nvPicPr>
          <p:cNvPr id="8194" name="Picture 2" descr="Image result for jianer 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70864"/>
            <a:ext cx="123213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ount Do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t="32954" r="11166" b="376"/>
          <a:stretch/>
        </p:blipFill>
        <p:spPr bwMode="auto">
          <a:xfrm>
            <a:off x="1774647" y="1647494"/>
            <a:ext cx="1906130" cy="161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uib.no/sites/w3.uib.no/files/media/img_8838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667" y="1649901"/>
            <a:ext cx="1296144" cy="93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yad Kan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15" y="325504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8019" y="3399056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Chen</a:t>
            </a:r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2278703" y="3366942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Chor</a:t>
            </a:r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4164707" y="2733630"/>
            <a:ext cx="88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Fellows</a:t>
            </a:r>
            <a:endParaRPr lang="nb-NO" dirty="0"/>
          </a:p>
        </p:txBody>
      </p:sp>
      <p:sp>
        <p:nvSpPr>
          <p:cNvPr id="13" name="TextBox 12"/>
          <p:cNvSpPr txBox="1"/>
          <p:nvPr/>
        </p:nvSpPr>
        <p:spPr>
          <a:xfrm>
            <a:off x="4176688" y="4367173"/>
            <a:ext cx="58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Kanj</a:t>
            </a:r>
            <a:endParaRPr lang="nb-NO" dirty="0"/>
          </a:p>
        </p:txBody>
      </p:sp>
      <p:pic>
        <p:nvPicPr>
          <p:cNvPr id="8200" name="Picture 8" descr="https://www.ohio.edu/engineering/about/people/images/David_Juedes-300x450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694317"/>
            <a:ext cx="115212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73037" y="354613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Juedes</a:t>
            </a:r>
            <a:endParaRPr lang="nb-NO" dirty="0"/>
          </a:p>
        </p:txBody>
      </p:sp>
      <p:pic>
        <p:nvPicPr>
          <p:cNvPr id="8202" name="Picture 10" descr="Xiuzhen Hua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182" y="1670864"/>
            <a:ext cx="1775098" cy="177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868144" y="3503077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Huang</a:t>
            </a:r>
            <a:endParaRPr lang="nb-NO" dirty="0"/>
          </a:p>
        </p:txBody>
      </p:sp>
      <p:pic>
        <p:nvPicPr>
          <p:cNvPr id="8204" name="Picture 12" descr="https://compsci.lafayette.edu/wp-content/uploads/sites/66/2011/03/Xi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19743"/>
            <a:ext cx="1174849" cy="117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82960" y="5075892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Xia</a:t>
            </a:r>
            <a:endParaRPr lang="nb-NO" dirty="0"/>
          </a:p>
        </p:txBody>
      </p:sp>
      <p:sp>
        <p:nvSpPr>
          <p:cNvPr id="10" name="TextBox 9"/>
          <p:cNvSpPr txBox="1"/>
          <p:nvPr/>
        </p:nvSpPr>
        <p:spPr>
          <a:xfrm>
            <a:off x="2264898" y="4941168"/>
            <a:ext cx="5415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err="1" smtClean="0"/>
              <a:t>Exists</a:t>
            </a:r>
            <a:r>
              <a:rPr lang="nb-NO" sz="2800" dirty="0" smtClean="0"/>
              <a:t> </a:t>
            </a:r>
            <a:r>
              <a:rPr lang="el-GR" sz="2800" dirty="0">
                <a:solidFill>
                  <a:srgbClr val="C00000"/>
                </a:solidFill>
              </a:rPr>
              <a:t>ε </a:t>
            </a:r>
            <a:r>
              <a:rPr lang="nb-NO" sz="2800" dirty="0" smtClean="0">
                <a:solidFill>
                  <a:srgbClr val="C00000"/>
                </a:solidFill>
              </a:rPr>
              <a:t>&gt; 0 </a:t>
            </a:r>
            <a:r>
              <a:rPr lang="nb-NO" sz="2800" dirty="0" err="1" smtClean="0"/>
              <a:t>s.t.</a:t>
            </a:r>
            <a:r>
              <a:rPr lang="nb-NO" sz="2800" dirty="0" smtClean="0"/>
              <a:t> </a:t>
            </a:r>
            <a:r>
              <a:rPr lang="nb-NO" sz="2800" dirty="0" err="1" smtClean="0"/>
              <a:t>there</a:t>
            </a:r>
            <a:r>
              <a:rPr lang="nb-NO" sz="2800" dirty="0" smtClean="0"/>
              <a:t> is </a:t>
            </a:r>
          </a:p>
          <a:p>
            <a:r>
              <a:rPr lang="nb-NO" sz="2800" dirty="0" err="1" smtClean="0"/>
              <a:t>no</a:t>
            </a:r>
            <a:r>
              <a:rPr lang="nb-NO" sz="2800" dirty="0" smtClean="0"/>
              <a:t> </a:t>
            </a:r>
            <a:r>
              <a:rPr lang="nb-NO" sz="2800" dirty="0" smtClean="0">
                <a:solidFill>
                  <a:srgbClr val="C00000"/>
                </a:solidFill>
              </a:rPr>
              <a:t>f(k)n</a:t>
            </a:r>
            <a:r>
              <a:rPr lang="el-GR" sz="2800" baseline="30000" dirty="0" smtClean="0">
                <a:solidFill>
                  <a:srgbClr val="C00000"/>
                </a:solidFill>
              </a:rPr>
              <a:t>ε</a:t>
            </a:r>
            <a:r>
              <a:rPr lang="nb-NO" sz="2800" baseline="30000" dirty="0" smtClean="0">
                <a:solidFill>
                  <a:srgbClr val="C00000"/>
                </a:solidFill>
              </a:rPr>
              <a:t>k</a:t>
            </a:r>
            <a:r>
              <a:rPr lang="nb-NO" sz="2800" dirty="0" smtClean="0">
                <a:solidFill>
                  <a:srgbClr val="C00000"/>
                </a:solidFill>
              </a:rPr>
              <a:t> </a:t>
            </a:r>
            <a:r>
              <a:rPr lang="nb-NO" sz="2800" dirty="0" smtClean="0"/>
              <a:t>time for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Set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46282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Graph </a:t>
            </a:r>
            <a:r>
              <a:rPr lang="nb-NO" dirty="0" err="1" smtClean="0"/>
              <a:t>Coloring</a:t>
            </a:r>
            <a:r>
              <a:rPr lang="nb-NO" dirty="0" smtClean="0"/>
              <a:t> / </a:t>
            </a:r>
            <a:r>
              <a:rPr lang="nb-NO" dirty="0" err="1" smtClean="0"/>
              <a:t>Vertex</a:t>
            </a:r>
            <a:r>
              <a:rPr lang="nb-NO" dirty="0" smtClean="0"/>
              <a:t> Cover</a:t>
            </a:r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1612247" y="2185700"/>
            <a:ext cx="871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err="1" smtClean="0"/>
              <a:t>Saw</a:t>
            </a:r>
            <a:r>
              <a:rPr lang="nb-NO" sz="2800" dirty="0" smtClean="0"/>
              <a:t>:</a:t>
            </a:r>
            <a:endParaRPr lang="nb-NO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347864" y="1844824"/>
                <a:ext cx="441037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b-NO" sz="2400" dirty="0">
                    <a:solidFill>
                      <a:srgbClr val="C00000"/>
                    </a:solidFill>
                  </a:rPr>
                  <a:t>O(x</a:t>
                </a:r>
                <a:r>
                  <a:rPr lang="nb-NO" sz="2400" baseline="30000" dirty="0">
                    <a:solidFill>
                      <a:srgbClr val="C00000"/>
                    </a:solidFill>
                  </a:rPr>
                  <a:t>x</a:t>
                </a:r>
                <a:r>
                  <a:rPr lang="nb-NO" sz="2400" dirty="0">
                    <a:solidFill>
                      <a:srgbClr val="C00000"/>
                    </a:solidFill>
                  </a:rPr>
                  <a:t> + n + m)</a:t>
                </a:r>
                <a:r>
                  <a:rPr lang="nb-NO" sz="2400" dirty="0"/>
                  <a:t> time </a:t>
                </a:r>
                <a:r>
                  <a:rPr lang="nb-NO" sz="2400" dirty="0" err="1"/>
                  <a:t>algorithm</a:t>
                </a:r>
                <a:r>
                  <a:rPr lang="nb-NO" sz="2400" dirty="0"/>
                  <a:t> </a:t>
                </a:r>
                <a:endParaRPr lang="nb-NO" sz="2400" dirty="0" smtClean="0"/>
              </a:p>
              <a:p>
                <a:pPr algn="ctr"/>
                <a:r>
                  <a:rPr lang="nb-NO" sz="2400" dirty="0" smtClean="0"/>
                  <a:t>for </a:t>
                </a:r>
                <a:r>
                  <a:rPr lang="nb-NO" sz="2400" dirty="0">
                    <a:solidFill>
                      <a:srgbClr val="0070C0"/>
                    </a:solidFill>
                  </a:rPr>
                  <a:t>Graph </a:t>
                </a:r>
                <a:r>
                  <a:rPr lang="nb-NO" sz="2400" dirty="0" err="1">
                    <a:solidFill>
                      <a:srgbClr val="0070C0"/>
                    </a:solidFill>
                  </a:rPr>
                  <a:t>Coloring</a:t>
                </a:r>
                <a:r>
                  <a:rPr lang="nb-NO" sz="2400" dirty="0"/>
                  <a:t> </a:t>
                </a:r>
                <a:r>
                  <a:rPr lang="nb-NO" sz="2400" dirty="0" err="1"/>
                  <a:t>on</a:t>
                </a:r>
                <a:r>
                  <a:rPr lang="nb-NO" sz="2400" dirty="0"/>
                  <a:t> </a:t>
                </a:r>
                <a:r>
                  <a:rPr lang="nb-NO" sz="2400" dirty="0" err="1"/>
                  <a:t>graphs</a:t>
                </a:r>
                <a:r>
                  <a:rPr lang="nb-NO" sz="2400" dirty="0"/>
                  <a:t> </a:t>
                </a:r>
                <a:r>
                  <a:rPr lang="nb-NO" sz="2400" dirty="0" err="1"/>
                  <a:t>with</a:t>
                </a:r>
                <a:endParaRPr lang="nb-NO" sz="2400" dirty="0"/>
              </a:p>
              <a:p>
                <a:pPr algn="ctr"/>
                <a:r>
                  <a:rPr lang="nb-NO" sz="2400" dirty="0" err="1">
                    <a:solidFill>
                      <a:srgbClr val="0070C0"/>
                    </a:solidFill>
                  </a:rPr>
                  <a:t>Vertex</a:t>
                </a:r>
                <a:r>
                  <a:rPr lang="nb-NO" sz="2400" dirty="0">
                    <a:solidFill>
                      <a:srgbClr val="0070C0"/>
                    </a:solidFill>
                  </a:rPr>
                  <a:t> </a:t>
                </a:r>
                <a:r>
                  <a:rPr lang="nb-NO" sz="2400" dirty="0" smtClean="0">
                    <a:solidFill>
                      <a:srgbClr val="0070C0"/>
                    </a:solidFill>
                  </a:rPr>
                  <a:t>Cover</a:t>
                </a:r>
                <a:r>
                  <a:rPr lang="nb-NO" sz="2400" dirty="0" smtClean="0"/>
                  <a:t> </a:t>
                </a:r>
                <a14:m>
                  <m:oMath xmlns:m="http://schemas.openxmlformats.org/officeDocument/2006/math">
                    <m:r>
                      <a:rPr lang="nb-NO" sz="240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400" dirty="0">
                    <a:solidFill>
                      <a:srgbClr val="C00000"/>
                    </a:solidFill>
                  </a:rPr>
                  <a:t> x</a:t>
                </a:r>
                <a:endParaRPr lang="nb-NO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1844824"/>
                <a:ext cx="4410374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657" t="-4061" r="-1519" b="-1066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1781" y="3284984"/>
            <a:ext cx="863885" cy="135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372693"/>
            <a:ext cx="804130" cy="126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121739" y="469292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Marx</a:t>
            </a:r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4009773" y="4683629"/>
            <a:ext cx="95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Saurabh</a:t>
            </a:r>
            <a:endParaRPr lang="nb-NO" dirty="0"/>
          </a:p>
        </p:txBody>
      </p:sp>
      <p:sp>
        <p:nvSpPr>
          <p:cNvPr id="12" name="TextBox 11"/>
          <p:cNvSpPr txBox="1"/>
          <p:nvPr/>
        </p:nvSpPr>
        <p:spPr>
          <a:xfrm>
            <a:off x="5425625" y="4707591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L.</a:t>
            </a:r>
            <a:endParaRPr lang="nb-NO" dirty="0"/>
          </a:p>
        </p:txBody>
      </p:sp>
      <p:pic>
        <p:nvPicPr>
          <p:cNvPr id="13" name="Picture 4" descr="http://www.ii.uib.no/~daniello/pics/dani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600" y="3483554"/>
            <a:ext cx="978208" cy="115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03648" y="5283205"/>
            <a:ext cx="65459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dirty="0" err="1" smtClean="0"/>
              <a:t>Assumin</a:t>
            </a:r>
            <a:r>
              <a:rPr lang="nb-NO" sz="2800" dirty="0" err="1" smtClean="0"/>
              <a:t>g</a:t>
            </a:r>
            <a:r>
              <a:rPr lang="nb-NO" sz="2800" dirty="0" smtClean="0"/>
              <a:t> ETH </a:t>
            </a:r>
            <a:r>
              <a:rPr lang="nb-NO" sz="2800" dirty="0" err="1" smtClean="0"/>
              <a:t>there</a:t>
            </a:r>
            <a:r>
              <a:rPr lang="nb-NO" sz="2800" dirty="0" smtClean="0"/>
              <a:t> </a:t>
            </a:r>
            <a:r>
              <a:rPr lang="nb-NO" sz="2800" dirty="0" err="1" smtClean="0"/>
              <a:t>e</a:t>
            </a:r>
            <a:r>
              <a:rPr lang="nb-NO" sz="2800" dirty="0" err="1" smtClean="0"/>
              <a:t>xists</a:t>
            </a:r>
            <a:r>
              <a:rPr lang="nb-NO" sz="2800" dirty="0" smtClean="0"/>
              <a:t> </a:t>
            </a:r>
            <a:r>
              <a:rPr lang="el-GR" sz="2800" dirty="0">
                <a:solidFill>
                  <a:srgbClr val="C00000"/>
                </a:solidFill>
              </a:rPr>
              <a:t>ε </a:t>
            </a:r>
            <a:r>
              <a:rPr lang="nb-NO" sz="2800" dirty="0" smtClean="0">
                <a:solidFill>
                  <a:srgbClr val="C00000"/>
                </a:solidFill>
              </a:rPr>
              <a:t>&gt; 0 </a:t>
            </a:r>
            <a:r>
              <a:rPr lang="nb-NO" sz="2800" dirty="0" err="1" smtClean="0"/>
              <a:t>s.t.</a:t>
            </a:r>
            <a:r>
              <a:rPr lang="nb-NO" sz="2800" dirty="0" smtClean="0"/>
              <a:t> </a:t>
            </a:r>
            <a:r>
              <a:rPr lang="nb-NO" sz="2800" dirty="0" err="1" smtClean="0"/>
              <a:t>there</a:t>
            </a:r>
            <a:r>
              <a:rPr lang="nb-NO" sz="2800" dirty="0" smtClean="0"/>
              <a:t> is </a:t>
            </a:r>
          </a:p>
          <a:p>
            <a:pPr algn="ctr"/>
            <a:r>
              <a:rPr lang="nb-NO" sz="2800" dirty="0" err="1" smtClean="0"/>
              <a:t>no</a:t>
            </a:r>
            <a:r>
              <a:rPr lang="nb-NO" sz="2800" dirty="0" smtClean="0"/>
              <a:t> </a:t>
            </a:r>
            <a:r>
              <a:rPr lang="nb-NO" sz="2800" dirty="0" smtClean="0">
                <a:solidFill>
                  <a:srgbClr val="C00000"/>
                </a:solidFill>
              </a:rPr>
              <a:t>O(x</a:t>
            </a:r>
            <a:r>
              <a:rPr lang="el-GR" sz="2800" baseline="30000" dirty="0" smtClean="0">
                <a:solidFill>
                  <a:srgbClr val="C00000"/>
                </a:solidFill>
              </a:rPr>
              <a:t>ε</a:t>
            </a:r>
            <a:r>
              <a:rPr lang="nb-NO" sz="2800" baseline="30000" dirty="0" err="1" smtClean="0">
                <a:solidFill>
                  <a:srgbClr val="C00000"/>
                </a:solidFill>
              </a:rPr>
              <a:t>x</a:t>
            </a:r>
            <a:r>
              <a:rPr lang="nb-NO" sz="2800" dirty="0" err="1" smtClean="0">
                <a:solidFill>
                  <a:srgbClr val="C00000"/>
                </a:solidFill>
              </a:rPr>
              <a:t>n</a:t>
            </a:r>
            <a:r>
              <a:rPr lang="nb-NO" sz="2800" baseline="30000" dirty="0" err="1" smtClean="0">
                <a:solidFill>
                  <a:srgbClr val="C00000"/>
                </a:solidFill>
              </a:rPr>
              <a:t>c</a:t>
            </a:r>
            <a:r>
              <a:rPr lang="nb-NO" sz="2800" dirty="0" smtClean="0">
                <a:solidFill>
                  <a:srgbClr val="C00000"/>
                </a:solidFill>
              </a:rPr>
              <a:t>) </a:t>
            </a:r>
            <a:r>
              <a:rPr lang="nb-NO" sz="2800" dirty="0" smtClean="0"/>
              <a:t>time for </a:t>
            </a:r>
            <a:r>
              <a:rPr lang="nb-NO" sz="2800" dirty="0" smtClean="0"/>
              <a:t>Graph </a:t>
            </a:r>
            <a:r>
              <a:rPr lang="nb-NO" sz="2800" dirty="0" err="1" smtClean="0"/>
              <a:t>Coloring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90287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0" grpId="0"/>
      <p:bldP spid="11" grpId="0"/>
      <p:bldP spid="12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7599872" y="3071004"/>
            <a:ext cx="207034" cy="1388853"/>
          </a:xfrm>
          <a:custGeom>
            <a:avLst/>
            <a:gdLst>
              <a:gd name="connsiteX0" fmla="*/ 0 w 207034"/>
              <a:gd name="connsiteY0" fmla="*/ 0 h 1388853"/>
              <a:gd name="connsiteX1" fmla="*/ 207034 w 207034"/>
              <a:gd name="connsiteY1" fmla="*/ 1388853 h 1388853"/>
              <a:gd name="connsiteX2" fmla="*/ 207034 w 207034"/>
              <a:gd name="connsiteY2" fmla="*/ 1388853 h 138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034" h="1388853">
                <a:moveTo>
                  <a:pt x="0" y="0"/>
                </a:moveTo>
                <a:lnTo>
                  <a:pt x="207034" y="1388853"/>
                </a:lnTo>
                <a:lnTo>
                  <a:pt x="207034" y="1388853"/>
                </a:lnTo>
              </a:path>
            </a:pathLst>
          </a:cu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840083" y="5517232"/>
            <a:ext cx="1252197" cy="157453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5840083" y="4701043"/>
            <a:ext cx="709226" cy="666858"/>
          </a:xfrm>
          <a:custGeom>
            <a:avLst/>
            <a:gdLst>
              <a:gd name="connsiteX0" fmla="*/ 0 w 709226"/>
              <a:gd name="connsiteY0" fmla="*/ 302278 h 666858"/>
              <a:gd name="connsiteX1" fmla="*/ 362309 w 709226"/>
              <a:gd name="connsiteY1" fmla="*/ 353 h 666858"/>
              <a:gd name="connsiteX2" fmla="*/ 690113 w 709226"/>
              <a:gd name="connsiteY2" fmla="*/ 250519 h 666858"/>
              <a:gd name="connsiteX3" fmla="*/ 629728 w 709226"/>
              <a:gd name="connsiteY3" fmla="*/ 647334 h 666858"/>
              <a:gd name="connsiteX4" fmla="*/ 293298 w 709226"/>
              <a:gd name="connsiteY4" fmla="*/ 569697 h 66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226" h="666858">
                <a:moveTo>
                  <a:pt x="0" y="302278"/>
                </a:moveTo>
                <a:cubicBezTo>
                  <a:pt x="123645" y="155628"/>
                  <a:pt x="247290" y="8979"/>
                  <a:pt x="362309" y="353"/>
                </a:cubicBezTo>
                <a:cubicBezTo>
                  <a:pt x="477328" y="-8273"/>
                  <a:pt x="645543" y="142689"/>
                  <a:pt x="690113" y="250519"/>
                </a:cubicBezTo>
                <a:cubicBezTo>
                  <a:pt x="734683" y="358349"/>
                  <a:pt x="695864" y="594138"/>
                  <a:pt x="629728" y="647334"/>
                </a:cubicBezTo>
                <a:cubicBezTo>
                  <a:pt x="563592" y="700530"/>
                  <a:pt x="428445" y="635113"/>
                  <a:pt x="293298" y="569697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Research Flowchart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865685" y="2111370"/>
            <a:ext cx="20882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 smtClean="0"/>
              <a:t>XP?</a:t>
            </a:r>
            <a:endParaRPr lang="nb-NO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1909801" y="3335506"/>
            <a:ext cx="0" cy="14401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40693" y="3762908"/>
            <a:ext cx="1116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/>
              <a:t>NO, NP-c</a:t>
            </a:r>
            <a:br>
              <a:rPr lang="nb-NO" dirty="0" smtClean="0"/>
            </a:br>
            <a:r>
              <a:rPr lang="nb-NO" dirty="0" smtClean="0"/>
              <a:t>for </a:t>
            </a:r>
            <a:r>
              <a:rPr lang="nb-NO" dirty="0" err="1" smtClean="0"/>
              <a:t>fixed</a:t>
            </a:r>
            <a:r>
              <a:rPr lang="nb-NO" dirty="0" smtClean="0"/>
              <a:t> k</a:t>
            </a:r>
            <a:endParaRPr lang="nb-NO" dirty="0"/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2953917" y="2723438"/>
            <a:ext cx="108012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51218" y="2286744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YES</a:t>
            </a:r>
            <a:endParaRPr lang="nb-NO" dirty="0"/>
          </a:p>
        </p:txBody>
      </p:sp>
      <p:sp>
        <p:nvSpPr>
          <p:cNvPr id="14" name="Rectangle 13"/>
          <p:cNvSpPr/>
          <p:nvPr/>
        </p:nvSpPr>
        <p:spPr>
          <a:xfrm>
            <a:off x="4178053" y="2145771"/>
            <a:ext cx="208823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 smtClean="0"/>
              <a:t>FPT?</a:t>
            </a:r>
            <a:endParaRPr lang="nb-NO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245307" y="3335506"/>
            <a:ext cx="0" cy="122413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76199" y="3573016"/>
            <a:ext cx="155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NO, W[1]-hard</a:t>
            </a:r>
            <a:endParaRPr lang="nb-NO" dirty="0"/>
          </a:p>
        </p:txBody>
      </p:sp>
      <p:cxnSp>
        <p:nvCxnSpPr>
          <p:cNvPr id="23" name="Straight Arrow Connector 22"/>
          <p:cNvCxnSpPr>
            <a:stCxn id="14" idx="3"/>
          </p:cNvCxnSpPr>
          <p:nvPr/>
        </p:nvCxnSpPr>
        <p:spPr>
          <a:xfrm>
            <a:off x="6266285" y="2757839"/>
            <a:ext cx="104201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07631" y="2318102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YES</a:t>
            </a:r>
            <a:endParaRPr lang="nb-NO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13232" y="4631650"/>
            <a:ext cx="1396669" cy="1200329"/>
            <a:chOff x="403023" y="5412292"/>
            <a:chExt cx="1396669" cy="1200329"/>
          </a:xfrm>
        </p:grpSpPr>
        <p:sp>
          <p:nvSpPr>
            <p:cNvPr id="27" name="TextBox 26"/>
            <p:cNvSpPr txBox="1"/>
            <p:nvPr/>
          </p:nvSpPr>
          <p:spPr>
            <a:xfrm>
              <a:off x="899592" y="5570076"/>
              <a:ext cx="900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800" dirty="0" smtClean="0">
                  <a:solidFill>
                    <a:srgbClr val="0070C0"/>
                  </a:solidFill>
                  <a:sym typeface="Wingdings" panose="05000000000000000000" pitchFamily="2" charset="2"/>
                </a:rPr>
                <a:t>,</a:t>
              </a:r>
              <a:endParaRPr lang="nb-NO" sz="7200" dirty="0">
                <a:solidFill>
                  <a:srgbClr val="0070C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3023" y="5412292"/>
              <a:ext cx="10726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7200" dirty="0" smtClean="0">
                  <a:sym typeface="Wingdings" panose="05000000000000000000" pitchFamily="2" charset="2"/>
                </a:rPr>
                <a:t></a:t>
              </a:r>
              <a:endParaRPr lang="nb-NO" sz="7200" dirty="0"/>
            </a:p>
          </p:txBody>
        </p:sp>
      </p:grpSp>
      <p:sp>
        <p:nvSpPr>
          <p:cNvPr id="6" name="Freeform 5"/>
          <p:cNvSpPr/>
          <p:nvPr/>
        </p:nvSpPr>
        <p:spPr>
          <a:xfrm>
            <a:off x="1001280" y="3515708"/>
            <a:ext cx="586943" cy="1242204"/>
          </a:xfrm>
          <a:custGeom>
            <a:avLst/>
            <a:gdLst>
              <a:gd name="connsiteX0" fmla="*/ 586943 w 586943"/>
              <a:gd name="connsiteY0" fmla="*/ 1242204 h 1242204"/>
              <a:gd name="connsiteX1" fmla="*/ 95237 w 586943"/>
              <a:gd name="connsiteY1" fmla="*/ 810883 h 1242204"/>
              <a:gd name="connsiteX2" fmla="*/ 346 w 586943"/>
              <a:gd name="connsiteY2" fmla="*/ 0 h 124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6943" h="1242204">
                <a:moveTo>
                  <a:pt x="586943" y="1242204"/>
                </a:moveTo>
                <a:cubicBezTo>
                  <a:pt x="389973" y="1130060"/>
                  <a:pt x="193003" y="1017917"/>
                  <a:pt x="95237" y="810883"/>
                </a:cubicBezTo>
                <a:cubicBezTo>
                  <a:pt x="-2529" y="603849"/>
                  <a:pt x="-1092" y="301924"/>
                  <a:pt x="346" y="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Freeform 8"/>
          <p:cNvSpPr/>
          <p:nvPr/>
        </p:nvSpPr>
        <p:spPr>
          <a:xfrm>
            <a:off x="664545" y="3550213"/>
            <a:ext cx="4193089" cy="2433099"/>
          </a:xfrm>
          <a:custGeom>
            <a:avLst/>
            <a:gdLst>
              <a:gd name="connsiteX0" fmla="*/ 4193089 w 4193089"/>
              <a:gd name="connsiteY0" fmla="*/ 1802921 h 2433099"/>
              <a:gd name="connsiteX1" fmla="*/ 1294614 w 4193089"/>
              <a:gd name="connsiteY1" fmla="*/ 2415397 h 2433099"/>
              <a:gd name="connsiteX2" fmla="*/ 86915 w 4193089"/>
              <a:gd name="connsiteY2" fmla="*/ 1190446 h 2433099"/>
              <a:gd name="connsiteX3" fmla="*/ 190432 w 4193089"/>
              <a:gd name="connsiteY3" fmla="*/ 0 h 243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3089" h="2433099">
                <a:moveTo>
                  <a:pt x="4193089" y="1802921"/>
                </a:moveTo>
                <a:cubicBezTo>
                  <a:pt x="3086032" y="2160198"/>
                  <a:pt x="1978976" y="2517476"/>
                  <a:pt x="1294614" y="2415397"/>
                </a:cubicBezTo>
                <a:cubicBezTo>
                  <a:pt x="610252" y="2313318"/>
                  <a:pt x="270945" y="1593012"/>
                  <a:pt x="86915" y="1190446"/>
                </a:cubicBezTo>
                <a:cubicBezTo>
                  <a:pt x="-97115" y="787880"/>
                  <a:pt x="46658" y="393940"/>
                  <a:pt x="190432" y="0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Freeform 10"/>
          <p:cNvSpPr/>
          <p:nvPr/>
        </p:nvSpPr>
        <p:spPr>
          <a:xfrm>
            <a:off x="466218" y="1724921"/>
            <a:ext cx="7900849" cy="1100674"/>
          </a:xfrm>
          <a:custGeom>
            <a:avLst/>
            <a:gdLst>
              <a:gd name="connsiteX0" fmla="*/ 7859235 w 7900849"/>
              <a:gd name="connsiteY0" fmla="*/ 565836 h 1100674"/>
              <a:gd name="connsiteX1" fmla="*/ 7867861 w 7900849"/>
              <a:gd name="connsiteY1" fmla="*/ 169021 h 1100674"/>
              <a:gd name="connsiteX2" fmla="*/ 7496925 w 7900849"/>
              <a:gd name="connsiteY2" fmla="*/ 56877 h 1100674"/>
              <a:gd name="connsiteX3" fmla="*/ 6030435 w 7900849"/>
              <a:gd name="connsiteY3" fmla="*/ 39625 h 1100674"/>
              <a:gd name="connsiteX4" fmla="*/ 776948 w 7900849"/>
              <a:gd name="connsiteY4" fmla="*/ 39625 h 1100674"/>
              <a:gd name="connsiteX5" fmla="*/ 26450 w 7900849"/>
              <a:gd name="connsiteY5" fmla="*/ 565836 h 1100674"/>
              <a:gd name="connsiteX6" fmla="*/ 242110 w 7900849"/>
              <a:gd name="connsiteY6" fmla="*/ 1100674 h 110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00849" h="1100674">
                <a:moveTo>
                  <a:pt x="7859235" y="565836"/>
                </a:moveTo>
                <a:cubicBezTo>
                  <a:pt x="7893740" y="409841"/>
                  <a:pt x="7928246" y="253847"/>
                  <a:pt x="7867861" y="169021"/>
                </a:cubicBezTo>
                <a:cubicBezTo>
                  <a:pt x="7807476" y="84195"/>
                  <a:pt x="7803163" y="78443"/>
                  <a:pt x="7496925" y="56877"/>
                </a:cubicBezTo>
                <a:cubicBezTo>
                  <a:pt x="7190687" y="35311"/>
                  <a:pt x="6030435" y="39625"/>
                  <a:pt x="6030435" y="39625"/>
                </a:cubicBezTo>
                <a:cubicBezTo>
                  <a:pt x="4910439" y="36750"/>
                  <a:pt x="1777612" y="-48077"/>
                  <a:pt x="776948" y="39625"/>
                </a:cubicBezTo>
                <a:cubicBezTo>
                  <a:pt x="-223716" y="127327"/>
                  <a:pt x="115590" y="388994"/>
                  <a:pt x="26450" y="565836"/>
                </a:cubicBezTo>
                <a:cubicBezTo>
                  <a:pt x="-62690" y="742678"/>
                  <a:pt x="89710" y="921676"/>
                  <a:pt x="242110" y="1100674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xtBox 16"/>
          <p:cNvSpPr txBox="1"/>
          <p:nvPr/>
        </p:nvSpPr>
        <p:spPr>
          <a:xfrm rot="20867998">
            <a:off x="2331970" y="5505408"/>
            <a:ext cx="1764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>
                <a:solidFill>
                  <a:srgbClr val="C00000"/>
                </a:solidFill>
              </a:rPr>
              <a:t>Try</a:t>
            </a:r>
            <a:r>
              <a:rPr lang="nb-NO" sz="1600" dirty="0" smtClean="0">
                <a:solidFill>
                  <a:srgbClr val="C00000"/>
                </a:solidFill>
              </a:rPr>
              <a:t> </a:t>
            </a:r>
            <a:r>
              <a:rPr lang="nb-NO" sz="1600" dirty="0" err="1" smtClean="0">
                <a:solidFill>
                  <a:srgbClr val="C00000"/>
                </a:solidFill>
              </a:rPr>
              <a:t>new</a:t>
            </a:r>
            <a:r>
              <a:rPr lang="nb-NO" sz="1600" dirty="0" smtClean="0">
                <a:solidFill>
                  <a:srgbClr val="C00000"/>
                </a:solidFill>
              </a:rPr>
              <a:t> parameter</a:t>
            </a:r>
            <a:endParaRPr lang="nb-NO" sz="16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1202" y="1412776"/>
            <a:ext cx="1789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>
                <a:solidFill>
                  <a:srgbClr val="C00000"/>
                </a:solidFill>
              </a:rPr>
              <a:t>Try</a:t>
            </a:r>
            <a:r>
              <a:rPr lang="nb-NO" sz="1600" dirty="0" smtClean="0">
                <a:solidFill>
                  <a:srgbClr val="C00000"/>
                </a:solidFill>
              </a:rPr>
              <a:t> </a:t>
            </a:r>
            <a:r>
              <a:rPr lang="nb-NO" sz="1600" dirty="0" err="1" smtClean="0">
                <a:solidFill>
                  <a:srgbClr val="C00000"/>
                </a:solidFill>
              </a:rPr>
              <a:t>new</a:t>
            </a:r>
            <a:r>
              <a:rPr lang="nb-NO" sz="1600" dirty="0" smtClean="0">
                <a:solidFill>
                  <a:srgbClr val="C00000"/>
                </a:solidFill>
              </a:rPr>
              <a:t> parameter</a:t>
            </a:r>
            <a:endParaRPr lang="nb-NO" sz="1600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3720536">
            <a:off x="743571" y="4103478"/>
            <a:ext cx="10871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smtClean="0">
                <a:solidFill>
                  <a:srgbClr val="C00000"/>
                </a:solidFill>
              </a:rPr>
              <a:t>New parameter</a:t>
            </a:r>
            <a:endParaRPr lang="nb-NO" sz="1100" dirty="0">
              <a:solidFill>
                <a:srgbClr val="C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27984" y="4691112"/>
            <a:ext cx="1584176" cy="1042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Better XP?</a:t>
            </a:r>
            <a:endParaRPr lang="nb-NO" dirty="0"/>
          </a:p>
        </p:txBody>
      </p:sp>
      <p:sp>
        <p:nvSpPr>
          <p:cNvPr id="19" name="TextBox 18"/>
          <p:cNvSpPr txBox="1"/>
          <p:nvPr/>
        </p:nvSpPr>
        <p:spPr>
          <a:xfrm>
            <a:off x="6358665" y="4516377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YES</a:t>
            </a:r>
            <a:endParaRPr lang="nb-NO" dirty="0"/>
          </a:p>
        </p:txBody>
      </p:sp>
      <p:sp>
        <p:nvSpPr>
          <p:cNvPr id="37" name="Freeform 36"/>
          <p:cNvSpPr/>
          <p:nvPr/>
        </p:nvSpPr>
        <p:spPr>
          <a:xfrm rot="5963021">
            <a:off x="7844532" y="3095267"/>
            <a:ext cx="709226" cy="666858"/>
          </a:xfrm>
          <a:custGeom>
            <a:avLst/>
            <a:gdLst>
              <a:gd name="connsiteX0" fmla="*/ 0 w 709226"/>
              <a:gd name="connsiteY0" fmla="*/ 302278 h 666858"/>
              <a:gd name="connsiteX1" fmla="*/ 362309 w 709226"/>
              <a:gd name="connsiteY1" fmla="*/ 353 h 666858"/>
              <a:gd name="connsiteX2" fmla="*/ 690113 w 709226"/>
              <a:gd name="connsiteY2" fmla="*/ 250519 h 666858"/>
              <a:gd name="connsiteX3" fmla="*/ 629728 w 709226"/>
              <a:gd name="connsiteY3" fmla="*/ 647334 h 666858"/>
              <a:gd name="connsiteX4" fmla="*/ 293298 w 709226"/>
              <a:gd name="connsiteY4" fmla="*/ 569697 h 66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226" h="666858">
                <a:moveTo>
                  <a:pt x="0" y="302278"/>
                </a:moveTo>
                <a:cubicBezTo>
                  <a:pt x="123645" y="155628"/>
                  <a:pt x="247290" y="8979"/>
                  <a:pt x="362309" y="353"/>
                </a:cubicBezTo>
                <a:cubicBezTo>
                  <a:pt x="477328" y="-8273"/>
                  <a:pt x="645543" y="142689"/>
                  <a:pt x="690113" y="250519"/>
                </a:cubicBezTo>
                <a:cubicBezTo>
                  <a:pt x="734683" y="358349"/>
                  <a:pt x="695864" y="594138"/>
                  <a:pt x="629728" y="647334"/>
                </a:cubicBezTo>
                <a:cubicBezTo>
                  <a:pt x="563592" y="700530"/>
                  <a:pt x="428445" y="635113"/>
                  <a:pt x="293298" y="569697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ctangle 37"/>
          <p:cNvSpPr/>
          <p:nvPr/>
        </p:nvSpPr>
        <p:spPr>
          <a:xfrm>
            <a:off x="7308304" y="2204864"/>
            <a:ext cx="1584176" cy="1042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Better FPT?</a:t>
            </a:r>
            <a:endParaRPr lang="nb-NO" dirty="0"/>
          </a:p>
        </p:txBody>
      </p:sp>
      <p:sp>
        <p:nvSpPr>
          <p:cNvPr id="39" name="TextBox 38"/>
          <p:cNvSpPr txBox="1"/>
          <p:nvPr/>
        </p:nvSpPr>
        <p:spPr>
          <a:xfrm>
            <a:off x="8216950" y="3713450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YES</a:t>
            </a:r>
            <a:endParaRPr lang="nb-NO" dirty="0"/>
          </a:p>
        </p:txBody>
      </p:sp>
      <p:sp>
        <p:nvSpPr>
          <p:cNvPr id="30" name="Rectangle 29"/>
          <p:cNvSpPr/>
          <p:nvPr/>
        </p:nvSpPr>
        <p:spPr>
          <a:xfrm>
            <a:off x="7308304" y="4653136"/>
            <a:ext cx="1584176" cy="1042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ETH </a:t>
            </a:r>
            <a:r>
              <a:rPr lang="nb-NO" sz="2400" dirty="0" err="1" smtClean="0"/>
              <a:t>Lower</a:t>
            </a:r>
            <a:r>
              <a:rPr lang="nb-NO" sz="2400" dirty="0" smtClean="0"/>
              <a:t> </a:t>
            </a:r>
            <a:r>
              <a:rPr lang="nb-NO" sz="2400" dirty="0" err="1" smtClean="0"/>
              <a:t>Bound</a:t>
            </a:r>
            <a:r>
              <a:rPr lang="nb-NO" sz="2400" dirty="0" smtClean="0"/>
              <a:t>?</a:t>
            </a:r>
            <a:endParaRPr lang="nb-NO" dirty="0"/>
          </a:p>
        </p:txBody>
      </p:sp>
      <p:sp>
        <p:nvSpPr>
          <p:cNvPr id="34" name="TextBox 33"/>
          <p:cNvSpPr txBox="1"/>
          <p:nvPr/>
        </p:nvSpPr>
        <p:spPr>
          <a:xfrm>
            <a:off x="6228184" y="558924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NO</a:t>
            </a:r>
            <a:endParaRPr lang="nb-NO" dirty="0"/>
          </a:p>
        </p:txBody>
      </p:sp>
      <p:sp>
        <p:nvSpPr>
          <p:cNvPr id="35" name="TextBox 34"/>
          <p:cNvSpPr txBox="1"/>
          <p:nvPr/>
        </p:nvSpPr>
        <p:spPr>
          <a:xfrm>
            <a:off x="7254322" y="350100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14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 animBg="1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Parameterized</a:t>
            </a:r>
            <a:r>
              <a:rPr lang="nb-NO" dirty="0" smtClean="0"/>
              <a:t> </a:t>
            </a:r>
            <a:r>
              <a:rPr lang="nb-NO" dirty="0" err="1" smtClean="0"/>
              <a:t>Complexity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1252736"/>
          </a:xfrm>
        </p:spPr>
        <p:txBody>
          <a:bodyPr/>
          <a:lstStyle/>
          <a:p>
            <a:pPr marL="0" indent="0" algn="ctr">
              <a:buNone/>
            </a:pPr>
            <a:r>
              <a:rPr lang="nb-NO" dirty="0" err="1" smtClean="0"/>
              <a:t>Measure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running</a:t>
            </a:r>
            <a:r>
              <a:rPr lang="nb-NO" dirty="0" smtClean="0"/>
              <a:t> time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algorithms</a:t>
            </a:r>
            <a:r>
              <a:rPr lang="nb-NO" dirty="0" smtClean="0"/>
              <a:t> as a </a:t>
            </a:r>
            <a:r>
              <a:rPr lang="nb-NO" dirty="0" err="1" smtClean="0"/>
              <a:t>function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size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FF0000"/>
                </a:solidFill>
              </a:rPr>
              <a:t>and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0070C0"/>
                </a:solidFill>
              </a:rPr>
              <a:t>something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err="1" smtClean="0">
                <a:solidFill>
                  <a:srgbClr val="0070C0"/>
                </a:solidFill>
              </a:rPr>
              <a:t>else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5809190" y="3961656"/>
            <a:ext cx="2435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 err="1" smtClean="0"/>
              <a:t>Mostly</a:t>
            </a:r>
            <a:r>
              <a:rPr lang="nb-NO" sz="2400" dirty="0" smtClean="0"/>
              <a:t> </a:t>
            </a:r>
            <a:r>
              <a:rPr lang="nb-NO" sz="2400" dirty="0" err="1" smtClean="0"/>
              <a:t>applied</a:t>
            </a:r>
            <a:r>
              <a:rPr lang="nb-NO" sz="2400" dirty="0" smtClean="0"/>
              <a:t> to </a:t>
            </a:r>
            <a:br>
              <a:rPr lang="nb-NO" sz="2400" dirty="0" smtClean="0"/>
            </a:br>
            <a:r>
              <a:rPr lang="nb-NO" sz="2400" dirty="0" smtClean="0"/>
              <a:t>NP-hard</a:t>
            </a:r>
            <a:r>
              <a:rPr lang="nb-NO" sz="2400" dirty="0"/>
              <a:t> </a:t>
            </a:r>
            <a:r>
              <a:rPr lang="nb-NO" sz="2400" dirty="0" smtClean="0"/>
              <a:t>problems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6055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Limitations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ETH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1628800"/>
            <a:ext cx="56954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200" dirty="0"/>
              <a:t>(So far) </a:t>
            </a:r>
            <a:r>
              <a:rPr lang="nb-NO" sz="3200" dirty="0" err="1"/>
              <a:t>lower</a:t>
            </a:r>
            <a:r>
              <a:rPr lang="nb-NO" sz="3200" dirty="0"/>
              <a:t> </a:t>
            </a:r>
            <a:r>
              <a:rPr lang="nb-NO" sz="3200" dirty="0" err="1"/>
              <a:t>bounds</a:t>
            </a:r>
            <a:r>
              <a:rPr lang="nb-NO" sz="3200" dirty="0"/>
              <a:t> under ETH </a:t>
            </a:r>
            <a:endParaRPr lang="nb-NO" sz="3200" dirty="0" smtClean="0"/>
          </a:p>
          <a:p>
            <a:pPr algn="ctr"/>
            <a:r>
              <a:rPr lang="nb-NO" sz="3200" dirty="0" err="1" smtClean="0"/>
              <a:t>are</a:t>
            </a:r>
            <a:r>
              <a:rPr lang="nb-NO" sz="3200" dirty="0" smtClean="0"/>
              <a:t> </a:t>
            </a:r>
            <a:r>
              <a:rPr lang="nb-NO" sz="3200" dirty="0"/>
              <a:t>all </a:t>
            </a:r>
            <a:r>
              <a:rPr lang="nb-NO" sz="3200" dirty="0" err="1"/>
              <a:t>on</a:t>
            </a:r>
            <a:r>
              <a:rPr lang="nb-NO" sz="3200" dirty="0"/>
              <a:t> </a:t>
            </a:r>
            <a:r>
              <a:rPr lang="nb-NO" sz="3200" dirty="0" err="1"/>
              <a:t>the</a:t>
            </a:r>
            <a:r>
              <a:rPr lang="nb-NO" sz="3200" dirty="0"/>
              <a:t> form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3193812"/>
            <a:ext cx="784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err="1">
                <a:solidFill>
                  <a:srgbClr val="FF0000"/>
                </a:solidFill>
              </a:rPr>
              <a:t>exists</a:t>
            </a:r>
            <a:r>
              <a:rPr lang="nb-NO" sz="2800" dirty="0">
                <a:solidFill>
                  <a:srgbClr val="FF0000"/>
                </a:solidFill>
              </a:rPr>
              <a:t> </a:t>
            </a:r>
            <a:r>
              <a:rPr lang="el-GR" sz="2800" dirty="0">
                <a:solidFill>
                  <a:srgbClr val="C00000"/>
                </a:solidFill>
              </a:rPr>
              <a:t>ε </a:t>
            </a:r>
            <a:r>
              <a:rPr lang="nb-NO" sz="2800" dirty="0">
                <a:solidFill>
                  <a:srgbClr val="C00000"/>
                </a:solidFill>
              </a:rPr>
              <a:t>&gt; 0 </a:t>
            </a:r>
            <a:r>
              <a:rPr lang="nb-NO" sz="2800" dirty="0" err="1"/>
              <a:t>s.t.</a:t>
            </a:r>
            <a:r>
              <a:rPr lang="nb-NO" sz="2800" dirty="0"/>
              <a:t> </a:t>
            </a:r>
            <a:r>
              <a:rPr lang="nb-NO" sz="2800" dirty="0" err="1"/>
              <a:t>there</a:t>
            </a:r>
            <a:r>
              <a:rPr lang="nb-NO" sz="2800" dirty="0"/>
              <a:t> is </a:t>
            </a:r>
            <a:r>
              <a:rPr lang="nb-NO" sz="2800" dirty="0" err="1"/>
              <a:t>no</a:t>
            </a:r>
            <a:r>
              <a:rPr lang="nb-NO" sz="2800" dirty="0"/>
              <a:t> </a:t>
            </a:r>
            <a:r>
              <a:rPr lang="nb-NO" sz="2800" dirty="0">
                <a:solidFill>
                  <a:srgbClr val="C00000"/>
                </a:solidFill>
              </a:rPr>
              <a:t>O(2</a:t>
            </a:r>
            <a:r>
              <a:rPr lang="el-GR" sz="2800" baseline="30000" dirty="0">
                <a:solidFill>
                  <a:srgbClr val="C00000"/>
                </a:solidFill>
              </a:rPr>
              <a:t>ε</a:t>
            </a:r>
            <a:r>
              <a:rPr lang="nb-NO" sz="2800" baseline="30000" dirty="0">
                <a:solidFill>
                  <a:srgbClr val="C00000"/>
                </a:solidFill>
              </a:rPr>
              <a:t>f(k)</a:t>
            </a:r>
            <a:r>
              <a:rPr lang="nb-NO" sz="2800" dirty="0" err="1">
                <a:solidFill>
                  <a:srgbClr val="C00000"/>
                </a:solidFill>
              </a:rPr>
              <a:t>n</a:t>
            </a:r>
            <a:r>
              <a:rPr lang="nb-NO" sz="2800" baseline="30000" dirty="0" err="1">
                <a:solidFill>
                  <a:srgbClr val="C00000"/>
                </a:solidFill>
              </a:rPr>
              <a:t>c</a:t>
            </a:r>
            <a:r>
              <a:rPr lang="nb-NO" sz="2800" dirty="0">
                <a:solidFill>
                  <a:srgbClr val="C00000"/>
                </a:solidFill>
              </a:rPr>
              <a:t>) </a:t>
            </a:r>
            <a:r>
              <a:rPr lang="nb-NO" sz="2800" dirty="0"/>
              <a:t>time </a:t>
            </a:r>
            <a:r>
              <a:rPr lang="nb-NO" sz="2800" dirty="0" err="1"/>
              <a:t>algorithm</a:t>
            </a:r>
            <a:r>
              <a:rPr lang="nb-NO" sz="2800" dirty="0" smtClean="0"/>
              <a:t>…</a:t>
            </a:r>
            <a:endParaRPr lang="nb-NO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4509120"/>
            <a:ext cx="6367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How to </a:t>
            </a:r>
            <a:r>
              <a:rPr lang="nb-NO" sz="2800" dirty="0" err="1" smtClean="0"/>
              <a:t>distinguish</a:t>
            </a:r>
            <a:r>
              <a:rPr lang="nb-NO" sz="2800" dirty="0" smtClean="0"/>
              <a:t> </a:t>
            </a:r>
            <a:r>
              <a:rPr lang="nb-NO" sz="2800" dirty="0" err="1" smtClean="0"/>
              <a:t>between</a:t>
            </a:r>
            <a:r>
              <a:rPr lang="nb-NO" sz="2800" dirty="0" smtClean="0"/>
              <a:t> </a:t>
            </a:r>
            <a:r>
              <a:rPr lang="nb-NO" sz="2800" dirty="0" smtClean="0">
                <a:solidFill>
                  <a:srgbClr val="C00000"/>
                </a:solidFill>
              </a:rPr>
              <a:t>2</a:t>
            </a:r>
            <a:r>
              <a:rPr lang="nb-NO" sz="2800" baseline="30000" dirty="0" smtClean="0">
                <a:solidFill>
                  <a:srgbClr val="C00000"/>
                </a:solidFill>
              </a:rPr>
              <a:t>k</a:t>
            </a:r>
            <a:r>
              <a:rPr lang="nb-NO" sz="2800" dirty="0" smtClean="0"/>
              <a:t> and </a:t>
            </a:r>
            <a:r>
              <a:rPr lang="nb-NO" sz="2800" dirty="0" smtClean="0">
                <a:solidFill>
                  <a:srgbClr val="C00000"/>
                </a:solidFill>
              </a:rPr>
              <a:t>1.99</a:t>
            </a:r>
            <a:r>
              <a:rPr lang="nb-NO" sz="2800" baseline="30000" dirty="0" smtClean="0">
                <a:solidFill>
                  <a:srgbClr val="C00000"/>
                </a:solidFill>
              </a:rPr>
              <a:t>k</a:t>
            </a:r>
            <a:r>
              <a:rPr lang="nb-NO" sz="2800" dirty="0" smtClean="0"/>
              <a:t>?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417028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More to </a:t>
            </a:r>
            <a:r>
              <a:rPr lang="nb-NO" dirty="0" err="1" smtClean="0"/>
              <a:t>come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129235" y="2852936"/>
            <a:ext cx="1411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err="1" smtClean="0">
                <a:solidFill>
                  <a:schemeClr val="accent5">
                    <a:lumMod val="75000"/>
                  </a:schemeClr>
                </a:solidFill>
              </a:rPr>
              <a:t>Kernels</a:t>
            </a:r>
            <a:endParaRPr lang="nb-N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284984"/>
            <a:ext cx="2533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accent5">
                    <a:lumMod val="50000"/>
                  </a:schemeClr>
                </a:solidFill>
              </a:rPr>
              <a:t>And </a:t>
            </a:r>
            <a:r>
              <a:rPr lang="nb-NO" dirty="0" err="1" smtClean="0">
                <a:solidFill>
                  <a:schemeClr val="accent5">
                    <a:lumMod val="50000"/>
                  </a:schemeClr>
                </a:solidFill>
              </a:rPr>
              <a:t>kernel</a:t>
            </a:r>
            <a:r>
              <a:rPr lang="nb-NO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nb-NO" dirty="0" err="1" smtClean="0">
                <a:solidFill>
                  <a:schemeClr val="accent5">
                    <a:lumMod val="50000"/>
                  </a:schemeClr>
                </a:solidFill>
              </a:rPr>
              <a:t>lower</a:t>
            </a:r>
            <a:r>
              <a:rPr lang="nb-NO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nb-NO" dirty="0" err="1" smtClean="0">
                <a:solidFill>
                  <a:schemeClr val="accent5">
                    <a:lumMod val="50000"/>
                  </a:schemeClr>
                </a:solidFill>
              </a:rPr>
              <a:t>bounds</a:t>
            </a:r>
            <a:endParaRPr lang="nb-NO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2780928"/>
            <a:ext cx="338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chemeClr val="accent6">
                    <a:lumMod val="75000"/>
                  </a:schemeClr>
                </a:solidFill>
              </a:rPr>
              <a:t>FPT-</a:t>
            </a:r>
            <a:r>
              <a:rPr lang="nb-NO" sz="3200" dirty="0" err="1" smtClean="0">
                <a:solidFill>
                  <a:schemeClr val="accent6">
                    <a:lumMod val="75000"/>
                  </a:schemeClr>
                </a:solidFill>
              </a:rPr>
              <a:t>Approximation</a:t>
            </a:r>
            <a:endParaRPr lang="nb-NO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3346867"/>
            <a:ext cx="224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accent6">
                    <a:lumMod val="50000"/>
                  </a:schemeClr>
                </a:solidFill>
              </a:rPr>
              <a:t>And </a:t>
            </a:r>
            <a:r>
              <a:rPr lang="nb-NO" dirty="0" err="1" smtClean="0">
                <a:solidFill>
                  <a:schemeClr val="accent6">
                    <a:lumMod val="50000"/>
                  </a:schemeClr>
                </a:solidFill>
              </a:rPr>
              <a:t>inapproximability</a:t>
            </a:r>
            <a:endParaRPr lang="nb-NO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3933056"/>
            <a:ext cx="3650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err="1" smtClean="0">
                <a:solidFill>
                  <a:schemeClr val="accent4">
                    <a:lumMod val="75000"/>
                  </a:schemeClr>
                </a:solidFill>
              </a:rPr>
              <a:t>Approximate</a:t>
            </a:r>
            <a:r>
              <a:rPr lang="nb-NO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nb-NO" sz="3200" dirty="0" err="1" smtClean="0">
                <a:solidFill>
                  <a:schemeClr val="accent4">
                    <a:lumMod val="75000"/>
                  </a:schemeClr>
                </a:solidFill>
              </a:rPr>
              <a:t>Kernels</a:t>
            </a:r>
            <a:endParaRPr lang="nb-NO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9376" y="4427820"/>
            <a:ext cx="189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accent4">
                    <a:lumMod val="50000"/>
                  </a:schemeClr>
                </a:solidFill>
              </a:rPr>
              <a:t>And </a:t>
            </a:r>
            <a:r>
              <a:rPr lang="nb-NO" dirty="0" err="1" smtClean="0">
                <a:solidFill>
                  <a:schemeClr val="accent4">
                    <a:lumMod val="50000"/>
                  </a:schemeClr>
                </a:solidFill>
              </a:rPr>
              <a:t>lower</a:t>
            </a:r>
            <a:r>
              <a:rPr lang="nb-NO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nb-NO" dirty="0" err="1" smtClean="0">
                <a:solidFill>
                  <a:schemeClr val="accent4">
                    <a:lumMod val="50000"/>
                  </a:schemeClr>
                </a:solidFill>
              </a:rPr>
              <a:t>bounds</a:t>
            </a:r>
            <a:endParaRPr lang="nb-NO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772816"/>
            <a:ext cx="2934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err="1" smtClean="0">
                <a:solidFill>
                  <a:srgbClr val="C00000"/>
                </a:solidFill>
              </a:rPr>
              <a:t>Restricting</a:t>
            </a:r>
            <a:r>
              <a:rPr lang="nb-NO" sz="3200" dirty="0" smtClean="0">
                <a:solidFill>
                  <a:srgbClr val="C00000"/>
                </a:solidFill>
              </a:rPr>
              <a:t> Input</a:t>
            </a:r>
            <a:endParaRPr lang="nb-NO" sz="32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5067181"/>
            <a:ext cx="25555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dirty="0" smtClean="0">
                <a:solidFill>
                  <a:schemeClr val="tx2">
                    <a:lumMod val="75000"/>
                  </a:schemeClr>
                </a:solidFill>
              </a:rPr>
              <a:t>Connections to </a:t>
            </a:r>
          </a:p>
          <a:p>
            <a:pPr algn="ctr"/>
            <a:r>
              <a:rPr lang="nb-NO" sz="2800" dirty="0" smtClean="0">
                <a:solidFill>
                  <a:schemeClr val="tx2">
                    <a:lumMod val="75000"/>
                  </a:schemeClr>
                </a:solidFill>
              </a:rPr>
              <a:t>polynomial time</a:t>
            </a:r>
            <a:endParaRPr lang="nb-NO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2120" y="5426060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err="1" smtClean="0">
                <a:solidFill>
                  <a:srgbClr val="C00000"/>
                </a:solidFill>
              </a:rPr>
              <a:t>Minding</a:t>
            </a:r>
            <a:r>
              <a:rPr lang="nb-NO" sz="2800" dirty="0" smtClean="0">
                <a:solidFill>
                  <a:srgbClr val="C00000"/>
                </a:solidFill>
              </a:rPr>
              <a:t> </a:t>
            </a:r>
            <a:r>
              <a:rPr lang="nb-NO" sz="2800" dirty="0" err="1" smtClean="0">
                <a:solidFill>
                  <a:srgbClr val="C00000"/>
                </a:solidFill>
              </a:rPr>
              <a:t>the</a:t>
            </a:r>
            <a:r>
              <a:rPr lang="nb-NO" sz="2800" dirty="0" smtClean="0">
                <a:solidFill>
                  <a:srgbClr val="C00000"/>
                </a:solidFill>
              </a:rPr>
              <a:t> </a:t>
            </a:r>
            <a:r>
              <a:rPr lang="nb-NO" sz="2800" dirty="0" err="1" smtClean="0">
                <a:solidFill>
                  <a:srgbClr val="C00000"/>
                </a:solidFill>
              </a:rPr>
              <a:t>n</a:t>
            </a:r>
            <a:r>
              <a:rPr lang="nb-NO" sz="2800" baseline="30000" dirty="0" err="1" smtClean="0">
                <a:solidFill>
                  <a:srgbClr val="C00000"/>
                </a:solidFill>
              </a:rPr>
              <a:t>c</a:t>
            </a:r>
            <a:endParaRPr lang="nb-NO" sz="2800" baseline="30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1920" y="1870025"/>
            <a:ext cx="5159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chemeClr val="accent1">
                    <a:lumMod val="75000"/>
                  </a:schemeClr>
                </a:solidFill>
              </a:rPr>
              <a:t>Connections to </a:t>
            </a:r>
            <a:r>
              <a:rPr lang="nb-NO" sz="2400" dirty="0" err="1" smtClean="0">
                <a:solidFill>
                  <a:schemeClr val="accent1">
                    <a:lumMod val="75000"/>
                  </a:schemeClr>
                </a:solidFill>
              </a:rPr>
              <a:t>Approximation</a:t>
            </a:r>
            <a:r>
              <a:rPr lang="nb-NO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sz="2400" dirty="0" err="1" smtClean="0">
                <a:solidFill>
                  <a:schemeClr val="accent1">
                    <a:lumMod val="75000"/>
                  </a:schemeClr>
                </a:solidFill>
              </a:rPr>
              <a:t>Schemes</a:t>
            </a:r>
            <a:endParaRPr lang="nb-NO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3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1680" y="2219380"/>
            <a:ext cx="57486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600" dirty="0" err="1" smtClean="0">
                <a:solidFill>
                  <a:srgbClr val="0070C0"/>
                </a:solidFill>
              </a:rPr>
              <a:t>Thank</a:t>
            </a:r>
            <a:r>
              <a:rPr lang="nb-NO" sz="9600" dirty="0" smtClean="0">
                <a:solidFill>
                  <a:srgbClr val="0070C0"/>
                </a:solidFill>
              </a:rPr>
              <a:t> </a:t>
            </a:r>
            <a:r>
              <a:rPr lang="nb-NO" sz="9600" dirty="0" err="1" smtClean="0">
                <a:solidFill>
                  <a:srgbClr val="0070C0"/>
                </a:solidFill>
              </a:rPr>
              <a:t>you</a:t>
            </a:r>
            <a:r>
              <a:rPr lang="nb-NO" sz="9600" dirty="0" smtClean="0">
                <a:solidFill>
                  <a:srgbClr val="0070C0"/>
                </a:solidFill>
              </a:rPr>
              <a:t>!</a:t>
            </a:r>
            <a:endParaRPr lang="nb-NO" sz="9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Example</a:t>
            </a:r>
            <a:r>
              <a:rPr lang="nb-NO" dirty="0" smtClean="0"/>
              <a:t>: </a:t>
            </a:r>
            <a:r>
              <a:rPr lang="nb-NO" dirty="0" err="1" smtClean="0"/>
              <a:t>Vertex</a:t>
            </a:r>
            <a:r>
              <a:rPr lang="nb-NO" dirty="0" smtClean="0"/>
              <a:t> Cover</a:t>
            </a:r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825660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solidFill>
                  <a:srgbClr val="002060"/>
                </a:solidFill>
              </a:rPr>
              <a:t>Input: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9256" y="1812893"/>
            <a:ext cx="283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Graph </a:t>
            </a:r>
            <a:r>
              <a:rPr lang="nb-NO" sz="2800" dirty="0" smtClean="0">
                <a:solidFill>
                  <a:srgbClr val="C00000"/>
                </a:solidFill>
              </a:rPr>
              <a:t>G</a:t>
            </a:r>
            <a:r>
              <a:rPr lang="nb-NO" sz="2800" dirty="0" smtClean="0"/>
              <a:t>, </a:t>
            </a:r>
            <a:r>
              <a:rPr lang="nb-NO" sz="2800" dirty="0" err="1" smtClean="0"/>
              <a:t>integer</a:t>
            </a:r>
            <a:r>
              <a:rPr lang="nb-NO" sz="2800" dirty="0" smtClean="0"/>
              <a:t> </a:t>
            </a:r>
            <a:r>
              <a:rPr lang="nb-NO" sz="2800" dirty="0" smtClean="0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2492896"/>
            <a:ext cx="1640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err="1" smtClean="0">
                <a:solidFill>
                  <a:srgbClr val="002060"/>
                </a:solidFill>
              </a:rPr>
              <a:t>Question</a:t>
            </a:r>
            <a:r>
              <a:rPr lang="nb-NO" sz="2800" b="1" dirty="0" smtClean="0">
                <a:solidFill>
                  <a:srgbClr val="002060"/>
                </a:solidFill>
              </a:rPr>
              <a:t>:</a:t>
            </a:r>
            <a:endParaRPr lang="nb-NO" sz="2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3717032"/>
            <a:ext cx="17475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 smtClean="0">
                <a:solidFill>
                  <a:srgbClr val="C00000"/>
                </a:solidFill>
              </a:rPr>
              <a:t>O(n</a:t>
            </a:r>
            <a:r>
              <a:rPr lang="nb-NO" sz="4400" baseline="30000" dirty="0" smtClean="0">
                <a:solidFill>
                  <a:srgbClr val="C00000"/>
                </a:solidFill>
              </a:rPr>
              <a:t>k+2</a:t>
            </a:r>
            <a:r>
              <a:rPr lang="nb-NO" sz="4400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7704" y="3717032"/>
            <a:ext cx="18710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 smtClean="0">
                <a:solidFill>
                  <a:srgbClr val="C00000"/>
                </a:solidFill>
              </a:rPr>
              <a:t>O(2</a:t>
            </a:r>
            <a:r>
              <a:rPr lang="nb-NO" sz="4400" baseline="30000" dirty="0" smtClean="0">
                <a:solidFill>
                  <a:srgbClr val="C00000"/>
                </a:solidFill>
              </a:rPr>
              <a:t>n</a:t>
            </a:r>
            <a:r>
              <a:rPr lang="nb-NO" sz="4400" dirty="0" smtClean="0">
                <a:solidFill>
                  <a:srgbClr val="C00000"/>
                </a:solidFill>
              </a:rPr>
              <a:t>n</a:t>
            </a:r>
            <a:r>
              <a:rPr lang="nb-NO" sz="4400" baseline="30000" dirty="0" smtClean="0">
                <a:solidFill>
                  <a:srgbClr val="C00000"/>
                </a:solidFill>
              </a:rPr>
              <a:t>2</a:t>
            </a:r>
            <a:r>
              <a:rPr lang="nb-NO" sz="4400" dirty="0" smtClean="0">
                <a:solidFill>
                  <a:srgbClr val="C00000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66276" y="2512060"/>
                <a:ext cx="543411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/>
                  <a:t>Is </a:t>
                </a:r>
                <a:r>
                  <a:rPr lang="nb-NO" sz="2400" dirty="0" err="1" smtClean="0"/>
                  <a:t>there</a:t>
                </a:r>
                <a:r>
                  <a:rPr lang="nb-NO" sz="2400" dirty="0" smtClean="0"/>
                  <a:t> a </a:t>
                </a:r>
                <a:r>
                  <a:rPr lang="nb-NO" sz="2400" dirty="0" err="1" smtClean="0"/>
                  <a:t>vertex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set</a:t>
                </a:r>
                <a:r>
                  <a:rPr lang="nb-NO" sz="2400" dirty="0" smtClean="0"/>
                  <a:t>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sz="2400" dirty="0" smtClean="0"/>
                  <a:t>, </a:t>
                </a:r>
                <a:r>
                  <a:rPr lang="nb-NO" sz="2400" dirty="0" err="1" smtClean="0"/>
                  <a:t>s.t.</a:t>
                </a:r>
                <a:r>
                  <a:rPr lang="nb-NO" sz="2400" dirty="0" smtClean="0"/>
                  <a:t>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|S|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400" dirty="0" smtClean="0">
                    <a:solidFill>
                      <a:srgbClr val="C00000"/>
                    </a:solidFill>
                  </a:rPr>
                  <a:t> k</a:t>
                </a:r>
                <a:r>
                  <a:rPr lang="nb-NO" sz="2400" dirty="0" smtClean="0"/>
                  <a:t> and</a:t>
                </a:r>
                <a:br>
                  <a:rPr lang="nb-NO" sz="2400" dirty="0" smtClean="0"/>
                </a:br>
                <a:r>
                  <a:rPr lang="nb-NO" sz="2400" dirty="0" err="1" smtClean="0">
                    <a:solidFill>
                      <a:srgbClr val="FF0000"/>
                    </a:solidFill>
                  </a:rPr>
                  <a:t>every</a:t>
                </a:r>
                <a:r>
                  <a:rPr lang="nb-NO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nb-NO" sz="2400" dirty="0" err="1" smtClean="0">
                    <a:solidFill>
                      <a:srgbClr val="FF0000"/>
                    </a:solidFill>
                  </a:rPr>
                  <a:t>edge</a:t>
                </a:r>
                <a:r>
                  <a:rPr lang="nb-NO" sz="2400" dirty="0" smtClean="0">
                    <a:solidFill>
                      <a:srgbClr val="FF0000"/>
                    </a:solidFill>
                  </a:rPr>
                  <a:t> has at </a:t>
                </a:r>
                <a:r>
                  <a:rPr lang="nb-NO" sz="2400" dirty="0" err="1" smtClean="0">
                    <a:solidFill>
                      <a:srgbClr val="FF0000"/>
                    </a:solidFill>
                  </a:rPr>
                  <a:t>least</a:t>
                </a:r>
                <a:r>
                  <a:rPr lang="nb-NO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nb-NO" sz="2400" dirty="0" err="1" smtClean="0">
                    <a:solidFill>
                      <a:srgbClr val="FF0000"/>
                    </a:solidFill>
                  </a:rPr>
                  <a:t>one</a:t>
                </a:r>
                <a:r>
                  <a:rPr lang="nb-NO" sz="2400" dirty="0" smtClean="0"/>
                  <a:t> </a:t>
                </a:r>
                <a:r>
                  <a:rPr lang="nb-NO" sz="2400" dirty="0" err="1" smtClean="0"/>
                  <a:t>endpoint</a:t>
                </a:r>
                <a:r>
                  <a:rPr lang="nb-NO" sz="2400" dirty="0" smtClean="0"/>
                  <a:t> in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sz="2400" dirty="0" smtClean="0"/>
                  <a:t>?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276" y="2512060"/>
                <a:ext cx="5434116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682" t="-5882" r="-785" b="-1617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211960" y="4653136"/>
            <a:ext cx="363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Polynomial for </a:t>
            </a:r>
            <a:r>
              <a:rPr lang="nb-NO" sz="2400" dirty="0" err="1" smtClean="0"/>
              <a:t>every</a:t>
            </a:r>
            <a:r>
              <a:rPr lang="nb-NO" sz="2400" dirty="0" smtClean="0"/>
              <a:t> </a:t>
            </a:r>
            <a:r>
              <a:rPr lang="nb-NO" sz="2400" dirty="0" err="1" smtClean="0"/>
              <a:t>fixed</a:t>
            </a:r>
            <a:r>
              <a:rPr lang="nb-NO" sz="2400" dirty="0" smtClean="0"/>
              <a:t> k</a:t>
            </a:r>
            <a:endParaRPr lang="nb-NO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678419" y="6021288"/>
            <a:ext cx="2773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/>
              <a:t>Slicewice</a:t>
            </a:r>
            <a:r>
              <a:rPr lang="nb-NO" sz="2400" dirty="0" smtClean="0"/>
              <a:t> Polynomial</a:t>
            </a:r>
            <a:endParaRPr lang="nb-NO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542999" y="5097958"/>
            <a:ext cx="901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5400" dirty="0" smtClean="0">
                <a:solidFill>
                  <a:srgbClr val="C00000"/>
                </a:solidFill>
              </a:rPr>
              <a:t>XP</a:t>
            </a:r>
            <a:endParaRPr lang="nb-NO" sz="5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5229200"/>
            <a:ext cx="16786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smtClean="0">
                <a:solidFill>
                  <a:srgbClr val="C00000"/>
                </a:solidFill>
              </a:rPr>
              <a:t>f(k)n</a:t>
            </a:r>
            <a:r>
              <a:rPr lang="nb-NO" sz="4000" baseline="30000" dirty="0" smtClean="0">
                <a:solidFill>
                  <a:srgbClr val="C00000"/>
                </a:solidFill>
              </a:rPr>
              <a:t>g(k)</a:t>
            </a:r>
            <a:endParaRPr lang="nb-NO" sz="4000" baseline="30000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>
          <a:xfrm>
            <a:off x="3730385" y="5583143"/>
            <a:ext cx="1701826" cy="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94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2" grpId="0"/>
      <p:bldP spid="13" grpId="0"/>
      <p:bldP spid="16" grpId="0"/>
      <p:bldP spid="3" grpId="0"/>
      <p:bldP spid="18" grpId="0"/>
      <p:bldP spid="19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Vertex</a:t>
            </a:r>
            <a:r>
              <a:rPr lang="nb-NO" dirty="0" smtClean="0"/>
              <a:t> Cover in </a:t>
            </a:r>
            <a:r>
              <a:rPr lang="nb-NO" dirty="0" smtClean="0">
                <a:solidFill>
                  <a:srgbClr val="C00000"/>
                </a:solidFill>
              </a:rPr>
              <a:t>O(n + m + </a:t>
            </a:r>
            <a:r>
              <a:rPr lang="nb-NO" dirty="0" err="1" smtClean="0">
                <a:solidFill>
                  <a:srgbClr val="C00000"/>
                </a:solidFill>
              </a:rPr>
              <a:t>k</a:t>
            </a:r>
            <a:r>
              <a:rPr lang="nb-NO" baseline="30000" dirty="0" err="1" smtClean="0">
                <a:solidFill>
                  <a:srgbClr val="C00000"/>
                </a:solidFill>
              </a:rPr>
              <a:t>O</a:t>
            </a:r>
            <a:r>
              <a:rPr lang="nb-NO" baseline="30000" dirty="0" smtClean="0">
                <a:solidFill>
                  <a:srgbClr val="C00000"/>
                </a:solidFill>
              </a:rPr>
              <a:t>(k)</a:t>
            </a:r>
            <a:r>
              <a:rPr lang="nb-NO" dirty="0" smtClean="0">
                <a:solidFill>
                  <a:srgbClr val="C00000"/>
                </a:solidFill>
              </a:rPr>
              <a:t>) </a:t>
            </a:r>
            <a:r>
              <a:rPr lang="nb-NO" dirty="0" smtClean="0"/>
              <a:t>time</a:t>
            </a:r>
            <a:endParaRPr lang="nb-NO" dirty="0"/>
          </a:p>
        </p:txBody>
      </p:sp>
      <p:pic>
        <p:nvPicPr>
          <p:cNvPr id="4" name="Picture 6" descr="https://math.ucsd.edu/people/faculty/Samuel-Buss/ucsd-math-samuel-bu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9945"/>
            <a:ext cx="1195201" cy="168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3434758"/>
            <a:ext cx="11637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C00000"/>
                </a:solidFill>
              </a:rPr>
              <a:t>S.R.Buss, </a:t>
            </a:r>
            <a:br>
              <a:rPr lang="nb-NO" dirty="0" smtClean="0">
                <a:solidFill>
                  <a:srgbClr val="C00000"/>
                </a:solidFill>
              </a:rPr>
            </a:br>
            <a:r>
              <a:rPr lang="nb-NO" dirty="0" smtClean="0"/>
              <a:t>before </a:t>
            </a:r>
            <a:r>
              <a:rPr lang="nb-NO" sz="2400" dirty="0" smtClean="0"/>
              <a:t>93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2611747" y="1811157"/>
            <a:ext cx="959708" cy="1610863"/>
            <a:chOff x="2825581" y="3856677"/>
            <a:chExt cx="959708" cy="1610863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2973862" y="4010321"/>
              <a:ext cx="514865" cy="70459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973862" y="4475416"/>
              <a:ext cx="663146" cy="23949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973862" y="4714913"/>
              <a:ext cx="663146" cy="22034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973862" y="4695756"/>
              <a:ext cx="514865" cy="61813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2825581" y="4561269"/>
              <a:ext cx="296562" cy="3072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340446" y="3856677"/>
              <a:ext cx="296562" cy="3072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488727" y="4321772"/>
              <a:ext cx="296562" cy="3072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488727" y="4786267"/>
              <a:ext cx="296562" cy="3072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340446" y="5160251"/>
              <a:ext cx="296562" cy="3072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195736" y="3502749"/>
            <a:ext cx="2042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Vertices of degree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</a:p>
          <a:p>
            <a:r>
              <a:rPr lang="nb-NO" dirty="0">
                <a:solidFill>
                  <a:srgbClr val="FF0000"/>
                </a:solidFill>
              </a:rPr>
              <a:t>m</a:t>
            </a:r>
            <a:r>
              <a:rPr lang="nb-NO" dirty="0" smtClean="0">
                <a:solidFill>
                  <a:srgbClr val="FF0000"/>
                </a:solidFill>
              </a:rPr>
              <a:t>ust be in solution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11839" y="2207728"/>
            <a:ext cx="1186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/>
              <a:t>delete and</a:t>
            </a:r>
            <a:br>
              <a:rPr lang="nb-NO" dirty="0" smtClean="0"/>
            </a:br>
            <a:r>
              <a:rPr lang="nb-NO" dirty="0" smtClean="0"/>
              <a:t>decrease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by </a:t>
            </a:r>
            <a:r>
              <a:rPr lang="nb-NO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96000" y="2122607"/>
            <a:ext cx="296562" cy="307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1229" y="3077464"/>
            <a:ext cx="2055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Vertices of degree </a:t>
            </a:r>
            <a:r>
              <a:rPr lang="nb-NO" dirty="0" smtClean="0">
                <a:solidFill>
                  <a:srgbClr val="C00000"/>
                </a:solidFill>
              </a:rPr>
              <a:t>0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nb-NO" dirty="0" smtClean="0">
                <a:solidFill>
                  <a:srgbClr val="FF0000"/>
                </a:solidFill>
              </a:rPr>
              <a:t>are irrelevant</a:t>
            </a:r>
            <a:endParaRPr lang="nb-NO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6897625" y="2107273"/>
            <a:ext cx="778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/>
              <a:t>delete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20786" y="4809346"/>
            <a:ext cx="2659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000" dirty="0" smtClean="0"/>
              <a:t>Every vertex has degree</a:t>
            </a:r>
            <a:br>
              <a:rPr lang="nb-NO" sz="2000" dirty="0" smtClean="0"/>
            </a:br>
            <a:r>
              <a:rPr lang="nb-NO" sz="2000" dirty="0" smtClean="0"/>
              <a:t>at most </a:t>
            </a:r>
            <a:r>
              <a:rPr lang="nb-NO" sz="2000" dirty="0" smtClean="0">
                <a:solidFill>
                  <a:srgbClr val="C00000"/>
                </a:solidFill>
              </a:rPr>
              <a:t>k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69274" y="4577960"/>
            <a:ext cx="2162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If </a:t>
            </a:r>
            <a:r>
              <a:rPr lang="nb-NO" sz="2000" dirty="0" smtClean="0">
                <a:solidFill>
                  <a:srgbClr val="C00000"/>
                </a:solidFill>
              </a:rPr>
              <a:t>&gt; k</a:t>
            </a:r>
            <a:r>
              <a:rPr lang="nb-NO" sz="2000" baseline="30000" dirty="0" smtClean="0">
                <a:solidFill>
                  <a:srgbClr val="C00000"/>
                </a:solidFill>
              </a:rPr>
              <a:t>2</a:t>
            </a:r>
            <a:r>
              <a:rPr lang="nb-NO" sz="2000" dirty="0" smtClean="0"/>
              <a:t> edges </a:t>
            </a:r>
            <a:r>
              <a:rPr lang="nb-NO" sz="2000" dirty="0" smtClean="0">
                <a:sym typeface="Wingdings" panose="05000000000000000000" pitchFamily="2" charset="2"/>
              </a:rPr>
              <a:t> </a:t>
            </a:r>
            <a:r>
              <a:rPr lang="nb-NO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no</a:t>
            </a:r>
            <a:r>
              <a:rPr lang="nb-NO" sz="2000" dirty="0" smtClean="0">
                <a:sym typeface="Wingdings" panose="05000000000000000000" pitchFamily="2" charset="2"/>
              </a:rPr>
              <a:t>!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90297" y="5117122"/>
                <a:ext cx="33940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000" dirty="0" smtClean="0"/>
                  <a:t>If </a:t>
                </a:r>
                <a14:m>
                  <m:oMath xmlns:m="http://schemas.openxmlformats.org/officeDocument/2006/math">
                    <m:r>
                      <a:rPr lang="nb-NO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nb-NO" sz="2000" dirty="0" smtClean="0">
                    <a:solidFill>
                      <a:srgbClr val="C00000"/>
                    </a:solidFill>
                  </a:rPr>
                  <a:t> k</a:t>
                </a:r>
                <a:r>
                  <a:rPr lang="nb-NO" sz="2000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sz="2000" dirty="0" smtClean="0"/>
                  <a:t> edges </a:t>
                </a:r>
                <a:r>
                  <a:rPr lang="nb-NO" sz="20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≤</m:t>
                    </m:r>
                  </m:oMath>
                </a14:m>
                <a:r>
                  <a:rPr lang="nb-NO" sz="20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2k</a:t>
                </a:r>
                <a:r>
                  <a:rPr lang="nb-NO" sz="2000" baseline="300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nb-NO" sz="2000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nb-NO" sz="2000" dirty="0" err="1" smtClean="0">
                    <a:sym typeface="Wingdings" panose="05000000000000000000" pitchFamily="2" charset="2"/>
                  </a:rPr>
                  <a:t>vertices</a:t>
                </a:r>
                <a:r>
                  <a:rPr lang="nb-NO" sz="2000" dirty="0" smtClean="0">
                    <a:sym typeface="Wingdings" panose="05000000000000000000" pitchFamily="2" charset="2"/>
                  </a:rPr>
                  <a:t>,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297" y="5117122"/>
                <a:ext cx="3394071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978" t="-9091" r="-1079" b="-2575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499992" y="5661248"/>
            <a:ext cx="3275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srgbClr val="002060"/>
                </a:solidFill>
                <a:sym typeface="Wingdings" panose="05000000000000000000" pitchFamily="2" charset="2"/>
              </a:rPr>
              <a:t>Brute force is </a:t>
            </a:r>
            <a:r>
              <a:rPr lang="nb-NO" sz="3200" dirty="0" err="1">
                <a:solidFill>
                  <a:srgbClr val="C00000"/>
                </a:solidFill>
                <a:sym typeface="Wingdings" panose="05000000000000000000" pitchFamily="2" charset="2"/>
              </a:rPr>
              <a:t>k</a:t>
            </a:r>
            <a:r>
              <a:rPr lang="nb-NO" sz="3200" baseline="30000" dirty="0" err="1">
                <a:solidFill>
                  <a:srgbClr val="C00000"/>
                </a:solidFill>
                <a:sym typeface="Wingdings" panose="05000000000000000000" pitchFamily="2" charset="2"/>
              </a:rPr>
              <a:t>O</a:t>
            </a:r>
            <a:r>
              <a:rPr lang="nb-NO" sz="3200" baseline="30000" dirty="0">
                <a:solidFill>
                  <a:srgbClr val="C00000"/>
                </a:solidFill>
                <a:sym typeface="Wingdings" panose="05000000000000000000" pitchFamily="2" charset="2"/>
              </a:rPr>
              <a:t>(k</a:t>
            </a:r>
            <a:r>
              <a:rPr lang="nb-NO" sz="3200" baseline="30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)</a:t>
            </a:r>
            <a:r>
              <a:rPr lang="nb-NO" sz="3200" dirty="0" smtClean="0">
                <a:solidFill>
                  <a:srgbClr val="002060"/>
                </a:solidFill>
                <a:sym typeface="Wingdings" panose="05000000000000000000" pitchFamily="2" charset="2"/>
              </a:rPr>
              <a:t>!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2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Even </a:t>
            </a:r>
            <a:r>
              <a:rPr lang="nb-NO" dirty="0" err="1" smtClean="0"/>
              <a:t>better</a:t>
            </a:r>
            <a:r>
              <a:rPr lang="nb-NO" dirty="0" smtClean="0"/>
              <a:t>?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10872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Let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uv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G</m:t>
                        </m:r>
                      </m:e>
                    </m:d>
                    <m:r>
                      <a:rPr lang="nb-NO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nb-NO" dirty="0" smtClean="0"/>
                  <a:t> </a:t>
                </a:r>
              </a:p>
              <a:p>
                <a:pPr marL="0" indent="0">
                  <a:buNone/>
                </a:pPr>
                <a:r>
                  <a:rPr lang="nb-NO" dirty="0" smtClean="0"/>
                  <a:t/>
                </a:r>
                <a:br>
                  <a:rPr lang="nb-NO" dirty="0" smtClean="0"/>
                </a:br>
                <a:r>
                  <a:rPr lang="nb-NO" dirty="0" smtClean="0"/>
                  <a:t>At least one of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u</a:t>
                </a:r>
                <a:r>
                  <a:rPr lang="nb-NO" dirty="0" smtClean="0"/>
                  <a:t> and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v</a:t>
                </a:r>
                <a:r>
                  <a:rPr lang="nb-NO" dirty="0" smtClean="0"/>
                  <a:t> must be in the solution.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108720"/>
              </a:xfrm>
              <a:blipFill rotWithShape="1">
                <a:blip r:embed="rId2"/>
                <a:stretch>
                  <a:fillRect l="-1185" t="-9945" b="-1160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23728" y="3140968"/>
                <a:ext cx="47066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00" dirty="0">
                    <a:solidFill>
                      <a:srgbClr val="C00000"/>
                    </a:solidFill>
                  </a:rPr>
                  <a:t>G</a:t>
                </a:r>
                <a:r>
                  <a:rPr lang="nb-NO" sz="2800" dirty="0"/>
                  <a:t> has a </a:t>
                </a:r>
                <a:r>
                  <a:rPr lang="nb-NO" sz="2800" dirty="0">
                    <a:solidFill>
                      <a:srgbClr val="0070C0"/>
                    </a:solidFill>
                  </a:rPr>
                  <a:t>vertex </a:t>
                </a:r>
                <a:r>
                  <a:rPr lang="nb-NO" sz="2800" dirty="0" smtClean="0">
                    <a:solidFill>
                      <a:srgbClr val="0070C0"/>
                    </a:solidFill>
                  </a:rPr>
                  <a:t>cover </a:t>
                </a:r>
                <a:r>
                  <a:rPr lang="nb-NO" sz="2800" dirty="0"/>
                  <a:t>of size </a:t>
                </a:r>
                <a14:m>
                  <m:oMath xmlns:m="http://schemas.openxmlformats.org/officeDocument/2006/math">
                    <m:r>
                      <a:rPr lang="nb-NO" sz="280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800" dirty="0">
                    <a:solidFill>
                      <a:srgbClr val="C00000"/>
                    </a:solidFill>
                  </a:rPr>
                  <a:t>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k</a:t>
                </a:r>
                <a:endParaRPr lang="nb-NO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140968"/>
                <a:ext cx="4706609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591" t="-10465" r="-1684" b="-3255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95936" y="3573016"/>
                <a:ext cx="97975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5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↔</m:t>
                      </m:r>
                    </m:oMath>
                  </m:oMathPara>
                </a14:m>
                <a:endParaRPr lang="nb-NO" sz="5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573016"/>
                <a:ext cx="979755" cy="9233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03648" y="4470211"/>
                <a:ext cx="248234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>
                    <a:solidFill>
                      <a:srgbClr val="C00000"/>
                    </a:solidFill>
                  </a:rPr>
                  <a:t>G\u</a:t>
                </a:r>
                <a:r>
                  <a:rPr lang="nb-NO" sz="2400" dirty="0" smtClean="0"/>
                  <a:t> </a:t>
                </a:r>
                <a:r>
                  <a:rPr lang="nb-NO" sz="2400" dirty="0"/>
                  <a:t>has a </a:t>
                </a:r>
                <a:r>
                  <a:rPr lang="nb-NO" sz="2400" dirty="0">
                    <a:solidFill>
                      <a:srgbClr val="0070C0"/>
                    </a:solidFill>
                  </a:rPr>
                  <a:t>vertex </a:t>
                </a:r>
                <a:r>
                  <a:rPr lang="nb-NO" sz="2400" dirty="0" smtClean="0">
                    <a:solidFill>
                      <a:srgbClr val="0070C0"/>
                    </a:solidFill>
                  </a:rPr>
                  <a:t/>
                </a:r>
                <a:br>
                  <a:rPr lang="nb-NO" sz="2400" dirty="0" smtClean="0">
                    <a:solidFill>
                      <a:srgbClr val="0070C0"/>
                    </a:solidFill>
                  </a:rPr>
                </a:br>
                <a:r>
                  <a:rPr lang="nb-NO" sz="2400" dirty="0" smtClean="0">
                    <a:solidFill>
                      <a:srgbClr val="0070C0"/>
                    </a:solidFill>
                  </a:rPr>
                  <a:t>cover </a:t>
                </a:r>
                <a:r>
                  <a:rPr lang="nb-NO" sz="2400" dirty="0" smtClean="0"/>
                  <a:t>of </a:t>
                </a:r>
                <a:r>
                  <a:rPr lang="nb-NO" sz="2400" dirty="0"/>
                  <a:t>size </a:t>
                </a:r>
                <a14:m>
                  <m:oMath xmlns:m="http://schemas.openxmlformats.org/officeDocument/2006/math">
                    <m:r>
                      <a:rPr lang="nb-NO" sz="240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400" dirty="0">
                    <a:solidFill>
                      <a:srgbClr val="C00000"/>
                    </a:solidFill>
                  </a:rPr>
                  <a:t>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k-1</a:t>
                </a:r>
                <a:endParaRPr lang="nb-NO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470211"/>
                <a:ext cx="2482346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3686" t="-5839" r="-2948" b="-1532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0014" y="4437112"/>
                <a:ext cx="248234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>
                    <a:solidFill>
                      <a:srgbClr val="C00000"/>
                    </a:solidFill>
                  </a:rPr>
                  <a:t>G\v</a:t>
                </a:r>
                <a:r>
                  <a:rPr lang="nb-NO" sz="2400" dirty="0" smtClean="0"/>
                  <a:t> </a:t>
                </a:r>
                <a:r>
                  <a:rPr lang="nb-NO" sz="2400" dirty="0"/>
                  <a:t>has a </a:t>
                </a:r>
                <a:r>
                  <a:rPr lang="nb-NO" sz="2400" dirty="0">
                    <a:solidFill>
                      <a:srgbClr val="0070C0"/>
                    </a:solidFill>
                  </a:rPr>
                  <a:t>vertex </a:t>
                </a:r>
                <a:r>
                  <a:rPr lang="nb-NO" sz="2400" dirty="0" smtClean="0">
                    <a:solidFill>
                      <a:srgbClr val="0070C0"/>
                    </a:solidFill>
                  </a:rPr>
                  <a:t/>
                </a:r>
                <a:br>
                  <a:rPr lang="nb-NO" sz="2400" dirty="0" smtClean="0">
                    <a:solidFill>
                      <a:srgbClr val="0070C0"/>
                    </a:solidFill>
                  </a:rPr>
                </a:br>
                <a:r>
                  <a:rPr lang="nb-NO" sz="2400" dirty="0" smtClean="0">
                    <a:solidFill>
                      <a:srgbClr val="0070C0"/>
                    </a:solidFill>
                  </a:rPr>
                  <a:t>cover </a:t>
                </a:r>
                <a:r>
                  <a:rPr lang="nb-NO" sz="2400" dirty="0" smtClean="0"/>
                  <a:t>of </a:t>
                </a:r>
                <a:r>
                  <a:rPr lang="nb-NO" sz="2400" dirty="0"/>
                  <a:t>size </a:t>
                </a:r>
                <a14:m>
                  <m:oMath xmlns:m="http://schemas.openxmlformats.org/officeDocument/2006/math">
                    <m:r>
                      <a:rPr lang="nb-NO" sz="240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400" dirty="0">
                    <a:solidFill>
                      <a:srgbClr val="C00000"/>
                    </a:solidFill>
                  </a:rPr>
                  <a:t>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k-1</a:t>
                </a:r>
                <a:endParaRPr lang="nb-NO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014" y="4437112"/>
                <a:ext cx="2482346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3676" t="-5882" r="-2696" b="-1617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604657" y="5661248"/>
            <a:ext cx="3614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Recursive algorithm!</a:t>
            </a:r>
            <a:endParaRPr lang="nb-NO" sz="3200" dirty="0"/>
          </a:p>
        </p:txBody>
      </p:sp>
      <p:cxnSp>
        <p:nvCxnSpPr>
          <p:cNvPr id="10" name="Curved Connector 9"/>
          <p:cNvCxnSpPr>
            <a:stCxn id="8" idx="1"/>
            <a:endCxn id="6" idx="1"/>
          </p:cNvCxnSpPr>
          <p:nvPr/>
        </p:nvCxnSpPr>
        <p:spPr>
          <a:xfrm rot="10800000">
            <a:off x="1403649" y="4885710"/>
            <a:ext cx="1201009" cy="1067926"/>
          </a:xfrm>
          <a:prstGeom prst="curvedConnector3">
            <a:avLst>
              <a:gd name="adj1" fmla="val 127843"/>
            </a:avLst>
          </a:prstGeom>
          <a:ln w="381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8" idx="1"/>
            <a:endCxn id="4" idx="1"/>
          </p:cNvCxnSpPr>
          <p:nvPr/>
        </p:nvCxnSpPr>
        <p:spPr>
          <a:xfrm rot="10800000">
            <a:off x="2123729" y="3402578"/>
            <a:ext cx="480929" cy="2551058"/>
          </a:xfrm>
          <a:prstGeom prst="curvedConnector3">
            <a:avLst>
              <a:gd name="adj1" fmla="val 488513"/>
            </a:avLst>
          </a:prstGeom>
          <a:ln w="381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8" idx="3"/>
            <a:endCxn id="7" idx="3"/>
          </p:cNvCxnSpPr>
          <p:nvPr/>
        </p:nvCxnSpPr>
        <p:spPr>
          <a:xfrm flipV="1">
            <a:off x="6219493" y="4852611"/>
            <a:ext cx="1592867" cy="1101025"/>
          </a:xfrm>
          <a:prstGeom prst="curvedConnector3">
            <a:avLst>
              <a:gd name="adj1" fmla="val 123840"/>
            </a:avLst>
          </a:prstGeom>
          <a:ln w="381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77074" y="4624099"/>
            <a:ext cx="617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rgbClr val="002060"/>
                </a:solidFill>
              </a:rPr>
              <a:t>OR</a:t>
            </a:r>
            <a:endParaRPr lang="nb-NO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4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Running time</a:t>
            </a:r>
            <a:endParaRPr lang="nb-NO" dirty="0"/>
          </a:p>
        </p:txBody>
      </p:sp>
      <p:cxnSp>
        <p:nvCxnSpPr>
          <p:cNvPr id="5" name="Straight Connector 4"/>
          <p:cNvCxnSpPr>
            <a:stCxn id="20" idx="1"/>
            <a:endCxn id="21" idx="5"/>
          </p:cNvCxnSpPr>
          <p:nvPr/>
        </p:nvCxnSpPr>
        <p:spPr>
          <a:xfrm flipH="1">
            <a:off x="4097771" y="1887005"/>
            <a:ext cx="156370" cy="8517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0" idx="7"/>
            <a:endCxn id="22" idx="3"/>
          </p:cNvCxnSpPr>
          <p:nvPr/>
        </p:nvCxnSpPr>
        <p:spPr>
          <a:xfrm>
            <a:off x="4457811" y="1887005"/>
            <a:ext cx="156370" cy="8517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1" idx="0"/>
            <a:endCxn id="23" idx="4"/>
          </p:cNvCxnSpPr>
          <p:nvPr/>
        </p:nvCxnSpPr>
        <p:spPr>
          <a:xfrm>
            <a:off x="3995936" y="2492896"/>
            <a:ext cx="0" cy="7920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1" idx="1"/>
            <a:endCxn id="25" idx="5"/>
          </p:cNvCxnSpPr>
          <p:nvPr/>
        </p:nvCxnSpPr>
        <p:spPr>
          <a:xfrm flipH="1">
            <a:off x="3593715" y="2535077"/>
            <a:ext cx="300386" cy="6357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2" idx="0"/>
            <a:endCxn id="24" idx="4"/>
          </p:cNvCxnSpPr>
          <p:nvPr/>
        </p:nvCxnSpPr>
        <p:spPr>
          <a:xfrm>
            <a:off x="4716016" y="2492896"/>
            <a:ext cx="0" cy="8640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2" idx="7"/>
            <a:endCxn id="26" idx="3"/>
          </p:cNvCxnSpPr>
          <p:nvPr/>
        </p:nvCxnSpPr>
        <p:spPr>
          <a:xfrm>
            <a:off x="4817851" y="2535077"/>
            <a:ext cx="300386" cy="6357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5" idx="1"/>
            <a:endCxn id="27" idx="5"/>
          </p:cNvCxnSpPr>
          <p:nvPr/>
        </p:nvCxnSpPr>
        <p:spPr>
          <a:xfrm flipH="1">
            <a:off x="3017651" y="2967125"/>
            <a:ext cx="372394" cy="8517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5" idx="0"/>
            <a:endCxn id="28" idx="4"/>
          </p:cNvCxnSpPr>
          <p:nvPr/>
        </p:nvCxnSpPr>
        <p:spPr>
          <a:xfrm flipH="1">
            <a:off x="3347864" y="2924944"/>
            <a:ext cx="144016" cy="936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3" idx="1"/>
            <a:endCxn id="29" idx="4"/>
          </p:cNvCxnSpPr>
          <p:nvPr/>
        </p:nvCxnSpPr>
        <p:spPr>
          <a:xfrm flipH="1">
            <a:off x="3779912" y="3039133"/>
            <a:ext cx="114189" cy="8219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3" idx="7"/>
            <a:endCxn id="30" idx="4"/>
          </p:cNvCxnSpPr>
          <p:nvPr/>
        </p:nvCxnSpPr>
        <p:spPr>
          <a:xfrm>
            <a:off x="4097771" y="3039133"/>
            <a:ext cx="42181" cy="8219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6" idx="7"/>
            <a:endCxn id="34" idx="3"/>
          </p:cNvCxnSpPr>
          <p:nvPr/>
        </p:nvCxnSpPr>
        <p:spPr>
          <a:xfrm>
            <a:off x="5321907" y="2967125"/>
            <a:ext cx="516410" cy="8517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6" idx="0"/>
            <a:endCxn id="33" idx="4"/>
          </p:cNvCxnSpPr>
          <p:nvPr/>
        </p:nvCxnSpPr>
        <p:spPr>
          <a:xfrm>
            <a:off x="5220072" y="2924944"/>
            <a:ext cx="216024" cy="936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4" idx="1"/>
            <a:endCxn id="31" idx="4"/>
          </p:cNvCxnSpPr>
          <p:nvPr/>
        </p:nvCxnSpPr>
        <p:spPr>
          <a:xfrm flipH="1">
            <a:off x="4572000" y="3111141"/>
            <a:ext cx="42181" cy="7499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4" idx="7"/>
            <a:endCxn id="32" idx="4"/>
          </p:cNvCxnSpPr>
          <p:nvPr/>
        </p:nvCxnSpPr>
        <p:spPr>
          <a:xfrm>
            <a:off x="4817851" y="3111141"/>
            <a:ext cx="114189" cy="7499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211960" y="1844824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Oval 20"/>
          <p:cNvSpPr/>
          <p:nvPr/>
        </p:nvSpPr>
        <p:spPr>
          <a:xfrm>
            <a:off x="3851920" y="2492896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Oval 21"/>
          <p:cNvSpPr/>
          <p:nvPr/>
        </p:nvSpPr>
        <p:spPr>
          <a:xfrm>
            <a:off x="4572000" y="2492896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Oval 22"/>
          <p:cNvSpPr/>
          <p:nvPr/>
        </p:nvSpPr>
        <p:spPr>
          <a:xfrm>
            <a:off x="3851920" y="2996952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Oval 23"/>
          <p:cNvSpPr/>
          <p:nvPr/>
        </p:nvSpPr>
        <p:spPr>
          <a:xfrm>
            <a:off x="4572000" y="3068960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Oval 24"/>
          <p:cNvSpPr/>
          <p:nvPr/>
        </p:nvSpPr>
        <p:spPr>
          <a:xfrm>
            <a:off x="3347864" y="2924944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Oval 25"/>
          <p:cNvSpPr/>
          <p:nvPr/>
        </p:nvSpPr>
        <p:spPr>
          <a:xfrm>
            <a:off x="5076056" y="2924944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Oval 26"/>
          <p:cNvSpPr/>
          <p:nvPr/>
        </p:nvSpPr>
        <p:spPr>
          <a:xfrm>
            <a:off x="2771800" y="3573016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Oval 27"/>
          <p:cNvSpPr/>
          <p:nvPr/>
        </p:nvSpPr>
        <p:spPr>
          <a:xfrm>
            <a:off x="3203848" y="3573016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Oval 28"/>
          <p:cNvSpPr/>
          <p:nvPr/>
        </p:nvSpPr>
        <p:spPr>
          <a:xfrm>
            <a:off x="3635896" y="3573016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Oval 29"/>
          <p:cNvSpPr/>
          <p:nvPr/>
        </p:nvSpPr>
        <p:spPr>
          <a:xfrm>
            <a:off x="3995936" y="3573016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Oval 30"/>
          <p:cNvSpPr/>
          <p:nvPr/>
        </p:nvSpPr>
        <p:spPr>
          <a:xfrm>
            <a:off x="4427984" y="3573016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Oval 31"/>
          <p:cNvSpPr/>
          <p:nvPr/>
        </p:nvSpPr>
        <p:spPr>
          <a:xfrm>
            <a:off x="4788024" y="3573016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Oval 32"/>
          <p:cNvSpPr/>
          <p:nvPr/>
        </p:nvSpPr>
        <p:spPr>
          <a:xfrm>
            <a:off x="5292080" y="3573016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Oval 33"/>
          <p:cNvSpPr/>
          <p:nvPr/>
        </p:nvSpPr>
        <p:spPr>
          <a:xfrm>
            <a:off x="5796136" y="3573016"/>
            <a:ext cx="288032" cy="288032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TextBox 34"/>
          <p:cNvSpPr txBox="1"/>
          <p:nvPr/>
        </p:nvSpPr>
        <p:spPr>
          <a:xfrm>
            <a:off x="4572000" y="180551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C00000"/>
                </a:solidFill>
              </a:rPr>
              <a:t>k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66161" y="226758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C00000"/>
                </a:solidFill>
              </a:rPr>
              <a:t>k-1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47516" y="226758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C00000"/>
                </a:solidFill>
              </a:rPr>
              <a:t>k-1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77581" y="278000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C00000"/>
                </a:solidFill>
              </a:rPr>
              <a:t>k-2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14233" y="284271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C00000"/>
                </a:solidFill>
              </a:rPr>
              <a:t>k-2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34313" y="350008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C00000"/>
                </a:solidFill>
              </a:rPr>
              <a:t>k-3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29698" y="350008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C00000"/>
                </a:solidFill>
              </a:rPr>
              <a:t>k-3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64876" y="3750131"/>
            <a:ext cx="651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800" dirty="0" smtClean="0">
                <a:solidFill>
                  <a:srgbClr val="002060"/>
                </a:solidFill>
              </a:rPr>
              <a:t>...</a:t>
            </a:r>
            <a:endParaRPr lang="nb-NO" sz="4800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71776" y="5013176"/>
            <a:ext cx="4865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Total running time is </a:t>
            </a:r>
            <a:r>
              <a:rPr lang="nb-NO" sz="3200" dirty="0" smtClean="0">
                <a:solidFill>
                  <a:srgbClr val="C00000"/>
                </a:solidFill>
              </a:rPr>
              <a:t>O(2</a:t>
            </a:r>
            <a:r>
              <a:rPr lang="nb-NO" sz="3200" baseline="30000" dirty="0" smtClean="0">
                <a:solidFill>
                  <a:srgbClr val="C00000"/>
                </a:solidFill>
              </a:rPr>
              <a:t>k</a:t>
            </a:r>
            <a:r>
              <a:rPr lang="nb-NO" sz="3200" dirty="0" smtClean="0">
                <a:solidFill>
                  <a:srgbClr val="C00000"/>
                </a:solidFill>
              </a:rPr>
              <a:t>n</a:t>
            </a:r>
            <a:r>
              <a:rPr lang="nb-NO" sz="3200" baseline="30000" dirty="0" smtClean="0">
                <a:solidFill>
                  <a:srgbClr val="C00000"/>
                </a:solidFill>
              </a:rPr>
              <a:t>c</a:t>
            </a:r>
            <a:r>
              <a:rPr lang="nb-NO" sz="3200" dirty="0" smtClean="0">
                <a:solidFill>
                  <a:srgbClr val="C00000"/>
                </a:solidFill>
              </a:rPr>
              <a:t>)</a:t>
            </a:r>
            <a:endParaRPr lang="nb-NO" sz="3200" dirty="0">
              <a:solidFill>
                <a:srgbClr val="C00000"/>
              </a:solidFill>
            </a:endParaRPr>
          </a:p>
        </p:txBody>
      </p:sp>
      <p:pic>
        <p:nvPicPr>
          <p:cNvPr id="46" name="Picture 45" descr="A photo of Rod Down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710" y="4715499"/>
            <a:ext cx="878690" cy="13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http://www.uib.no/sites/w3.uib.no/files/media/img_883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9730"/>
            <a:ext cx="1296144" cy="93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60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Combining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two</a:t>
            </a:r>
            <a:r>
              <a:rPr lang="nb-NO" dirty="0" smtClean="0"/>
              <a:t> </a:t>
            </a:r>
            <a:r>
              <a:rPr lang="nb-NO" dirty="0" err="1" smtClean="0"/>
              <a:t>methods</a:t>
            </a:r>
            <a:endParaRPr lang="nb-NO" dirty="0"/>
          </a:p>
        </p:txBody>
      </p:sp>
      <p:sp>
        <p:nvSpPr>
          <p:cNvPr id="4" name="Freeform 3"/>
          <p:cNvSpPr/>
          <p:nvPr/>
        </p:nvSpPr>
        <p:spPr>
          <a:xfrm>
            <a:off x="1979712" y="2409245"/>
            <a:ext cx="1602963" cy="1811843"/>
          </a:xfrm>
          <a:custGeom>
            <a:avLst/>
            <a:gdLst>
              <a:gd name="connsiteX0" fmla="*/ 281254 w 1416009"/>
              <a:gd name="connsiteY0" fmla="*/ 461356 h 1412875"/>
              <a:gd name="connsiteX1" fmla="*/ 643719 w 1416009"/>
              <a:gd name="connsiteY1" fmla="*/ 37 h 1412875"/>
              <a:gd name="connsiteX2" fmla="*/ 1393362 w 1416009"/>
              <a:gd name="connsiteY2" fmla="*/ 486070 h 1412875"/>
              <a:gd name="connsiteX3" fmla="*/ 1146227 w 1416009"/>
              <a:gd name="connsiteY3" fmla="*/ 1309853 h 1412875"/>
              <a:gd name="connsiteX4" fmla="*/ 388346 w 1416009"/>
              <a:gd name="connsiteY4" fmla="*/ 1342805 h 1412875"/>
              <a:gd name="connsiteX5" fmla="*/ 1168 w 1416009"/>
              <a:gd name="connsiteY5" fmla="*/ 782632 h 1412875"/>
              <a:gd name="connsiteX6" fmla="*/ 281254 w 1416009"/>
              <a:gd name="connsiteY6" fmla="*/ 461356 h 141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009" h="1412875">
                <a:moveTo>
                  <a:pt x="281254" y="461356"/>
                </a:moveTo>
                <a:cubicBezTo>
                  <a:pt x="388346" y="330924"/>
                  <a:pt x="458368" y="-4082"/>
                  <a:pt x="643719" y="37"/>
                </a:cubicBezTo>
                <a:cubicBezTo>
                  <a:pt x="829070" y="4156"/>
                  <a:pt x="1309611" y="267767"/>
                  <a:pt x="1393362" y="486070"/>
                </a:cubicBezTo>
                <a:cubicBezTo>
                  <a:pt x="1477113" y="704373"/>
                  <a:pt x="1313730" y="1167064"/>
                  <a:pt x="1146227" y="1309853"/>
                </a:cubicBezTo>
                <a:cubicBezTo>
                  <a:pt x="978724" y="1452642"/>
                  <a:pt x="579189" y="1430675"/>
                  <a:pt x="388346" y="1342805"/>
                </a:cubicBezTo>
                <a:cubicBezTo>
                  <a:pt x="197503" y="1254935"/>
                  <a:pt x="19017" y="932286"/>
                  <a:pt x="1168" y="782632"/>
                </a:cubicBezTo>
                <a:cubicBezTo>
                  <a:pt x="-16681" y="632978"/>
                  <a:pt x="174162" y="591788"/>
                  <a:pt x="281254" y="46135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err="1" smtClean="0"/>
              <a:t>G,k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763613" y="3319204"/>
            <a:ext cx="1488260" cy="807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5385094" y="2668089"/>
            <a:ext cx="1262110" cy="1294156"/>
          </a:xfrm>
          <a:custGeom>
            <a:avLst/>
            <a:gdLst>
              <a:gd name="connsiteX0" fmla="*/ 281254 w 1416009"/>
              <a:gd name="connsiteY0" fmla="*/ 461356 h 1412875"/>
              <a:gd name="connsiteX1" fmla="*/ 643719 w 1416009"/>
              <a:gd name="connsiteY1" fmla="*/ 37 h 1412875"/>
              <a:gd name="connsiteX2" fmla="*/ 1393362 w 1416009"/>
              <a:gd name="connsiteY2" fmla="*/ 486070 h 1412875"/>
              <a:gd name="connsiteX3" fmla="*/ 1146227 w 1416009"/>
              <a:gd name="connsiteY3" fmla="*/ 1309853 h 1412875"/>
              <a:gd name="connsiteX4" fmla="*/ 388346 w 1416009"/>
              <a:gd name="connsiteY4" fmla="*/ 1342805 h 1412875"/>
              <a:gd name="connsiteX5" fmla="*/ 1168 w 1416009"/>
              <a:gd name="connsiteY5" fmla="*/ 782632 h 1412875"/>
              <a:gd name="connsiteX6" fmla="*/ 281254 w 1416009"/>
              <a:gd name="connsiteY6" fmla="*/ 461356 h 141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6009" h="1412875">
                <a:moveTo>
                  <a:pt x="281254" y="461356"/>
                </a:moveTo>
                <a:cubicBezTo>
                  <a:pt x="388346" y="330924"/>
                  <a:pt x="458368" y="-4082"/>
                  <a:pt x="643719" y="37"/>
                </a:cubicBezTo>
                <a:cubicBezTo>
                  <a:pt x="829070" y="4156"/>
                  <a:pt x="1309611" y="267767"/>
                  <a:pt x="1393362" y="486070"/>
                </a:cubicBezTo>
                <a:cubicBezTo>
                  <a:pt x="1477113" y="704373"/>
                  <a:pt x="1313730" y="1167064"/>
                  <a:pt x="1146227" y="1309853"/>
                </a:cubicBezTo>
                <a:cubicBezTo>
                  <a:pt x="978724" y="1452642"/>
                  <a:pt x="579189" y="1430675"/>
                  <a:pt x="388346" y="1342805"/>
                </a:cubicBezTo>
                <a:cubicBezTo>
                  <a:pt x="197503" y="1254935"/>
                  <a:pt x="19017" y="932286"/>
                  <a:pt x="1168" y="782632"/>
                </a:cubicBezTo>
                <a:cubicBezTo>
                  <a:pt x="-16681" y="632978"/>
                  <a:pt x="174162" y="591788"/>
                  <a:pt x="281254" y="46135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G’,k</a:t>
            </a:r>
            <a:r>
              <a:rPr lang="nb-NO" dirty="0" smtClean="0"/>
              <a:t>’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82871" y="3594901"/>
            <a:ext cx="149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time O(</a:t>
            </a:r>
            <a:r>
              <a:rPr lang="nb-NO" dirty="0" err="1" smtClean="0"/>
              <a:t>n+m</a:t>
            </a:r>
            <a:r>
              <a:rPr lang="nb-NO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rot="18960246">
                <a:off x="3662379" y="1886989"/>
                <a:ext cx="173842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b-NO" dirty="0" smtClean="0">
                    <a:solidFill>
                      <a:srgbClr val="002060"/>
                    </a:solidFill>
                  </a:rPr>
                  <a:t>Pick </a:t>
                </a:r>
                <a:r>
                  <a:rPr lang="nb-NO" dirty="0" err="1" smtClean="0">
                    <a:solidFill>
                      <a:srgbClr val="002060"/>
                    </a:solidFill>
                  </a:rPr>
                  <a:t>vertices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 </a:t>
                </a:r>
                <a:r>
                  <a:rPr lang="nb-NO" dirty="0" err="1" smtClean="0">
                    <a:solidFill>
                      <a:srgbClr val="002060"/>
                    </a:solidFill>
                  </a:rPr>
                  <a:t>of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 </a:t>
                </a:r>
              </a:p>
              <a:p>
                <a:pPr algn="ctr"/>
                <a:r>
                  <a:rPr lang="nb-NO" dirty="0" err="1" smtClean="0">
                    <a:solidFill>
                      <a:srgbClr val="002060"/>
                    </a:solidFill>
                  </a:rPr>
                  <a:t>degee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k+1</a:t>
                </a:r>
              </a:p>
              <a:p>
                <a:pPr algn="ctr"/>
                <a:r>
                  <a:rPr lang="nb-NO" dirty="0" err="1" smtClean="0">
                    <a:solidFill>
                      <a:srgbClr val="002060"/>
                    </a:solidFill>
                  </a:rPr>
                  <a:t>Into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 </a:t>
                </a:r>
                <a:r>
                  <a:rPr lang="nb-NO" dirty="0" err="1" smtClean="0">
                    <a:solidFill>
                      <a:srgbClr val="002060"/>
                    </a:solidFill>
                  </a:rPr>
                  <a:t>the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 </a:t>
                </a:r>
                <a:r>
                  <a:rPr lang="nb-NO" dirty="0" err="1" smtClean="0">
                    <a:solidFill>
                      <a:srgbClr val="002060"/>
                    </a:solidFill>
                  </a:rPr>
                  <a:t>solution</a:t>
                </a:r>
                <a:endParaRPr lang="nb-NO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60246">
                <a:off x="3662379" y="1886989"/>
                <a:ext cx="1738425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965" r="-4823" b="-519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32240" y="3553852"/>
                <a:ext cx="22322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2800" dirty="0" smtClean="0">
                    <a:solidFill>
                      <a:srgbClr val="C00000"/>
                    </a:solidFill>
                  </a:rPr>
                  <a:t>|E(G’)|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2k</a:t>
                </a:r>
                <a:r>
                  <a:rPr lang="en-US" sz="2800" baseline="30000" dirty="0" smtClean="0">
                    <a:solidFill>
                      <a:srgbClr val="C00000"/>
                    </a:solidFill>
                  </a:rPr>
                  <a:t>2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3553852"/>
                <a:ext cx="223224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452" t="-10465" b="-3255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971486" y="3102640"/>
                <a:ext cx="14169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2800" dirty="0" smtClean="0">
                    <a:solidFill>
                      <a:srgbClr val="C00000"/>
                    </a:solidFill>
                  </a:rPr>
                  <a:t>k</a:t>
                </a:r>
                <a14:m>
                  <m:oMath xmlns:m="http://schemas.openxmlformats.org/officeDocument/2006/math">
                    <m:r>
                      <a:rPr lang="nb-NO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nb-NO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k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486" y="3102640"/>
                <a:ext cx="1416938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030370" y="4293096"/>
            <a:ext cx="23446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dirty="0" err="1" smtClean="0"/>
              <a:t>Apply</a:t>
            </a:r>
            <a:r>
              <a:rPr lang="nb-NO" sz="2800" dirty="0" smtClean="0"/>
              <a:t> </a:t>
            </a:r>
            <a:r>
              <a:rPr lang="nb-NO" sz="2800" dirty="0" smtClean="0">
                <a:solidFill>
                  <a:srgbClr val="C00000"/>
                </a:solidFill>
              </a:rPr>
              <a:t>O(2</a:t>
            </a:r>
            <a:r>
              <a:rPr lang="nb-NO" sz="2800" baseline="30000" dirty="0" smtClean="0">
                <a:solidFill>
                  <a:srgbClr val="C00000"/>
                </a:solidFill>
              </a:rPr>
              <a:t>k</a:t>
            </a:r>
            <a:r>
              <a:rPr lang="nb-NO" sz="2800" dirty="0" smtClean="0">
                <a:solidFill>
                  <a:srgbClr val="C00000"/>
                </a:solidFill>
              </a:rPr>
              <a:t>n</a:t>
            </a:r>
            <a:r>
              <a:rPr lang="nb-NO" sz="2800" baseline="30000" dirty="0" smtClean="0">
                <a:solidFill>
                  <a:srgbClr val="C00000"/>
                </a:solidFill>
              </a:rPr>
              <a:t>c</a:t>
            </a:r>
            <a:r>
              <a:rPr lang="nb-NO" sz="2800" dirty="0" smtClean="0">
                <a:solidFill>
                  <a:srgbClr val="C00000"/>
                </a:solidFill>
              </a:rPr>
              <a:t>) </a:t>
            </a:r>
          </a:p>
          <a:p>
            <a:pPr algn="ctr"/>
            <a:r>
              <a:rPr lang="nb-NO" sz="2800" dirty="0" smtClean="0"/>
              <a:t>time </a:t>
            </a:r>
            <a:r>
              <a:rPr lang="nb-NO" sz="2800" dirty="0" err="1" smtClean="0"/>
              <a:t>algorithm</a:t>
            </a:r>
            <a:endParaRPr lang="nb-NO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525786" y="5471646"/>
            <a:ext cx="4011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Total time: </a:t>
            </a:r>
            <a:r>
              <a:rPr lang="nb-NO" sz="2800" dirty="0" smtClean="0">
                <a:solidFill>
                  <a:srgbClr val="C00000"/>
                </a:solidFill>
              </a:rPr>
              <a:t>O(n + m + 2</a:t>
            </a:r>
            <a:r>
              <a:rPr lang="nb-NO" sz="2800" baseline="30000" dirty="0" smtClean="0">
                <a:solidFill>
                  <a:srgbClr val="C00000"/>
                </a:solidFill>
              </a:rPr>
              <a:t>k</a:t>
            </a:r>
            <a:r>
              <a:rPr lang="nb-NO" sz="2800" dirty="0" smtClean="0">
                <a:solidFill>
                  <a:srgbClr val="C00000"/>
                </a:solidFill>
              </a:rPr>
              <a:t>k</a:t>
            </a:r>
            <a:r>
              <a:rPr lang="nb-NO" sz="2800" baseline="30000" dirty="0" smtClean="0">
                <a:solidFill>
                  <a:srgbClr val="C00000"/>
                </a:solidFill>
              </a:rPr>
              <a:t>c</a:t>
            </a:r>
            <a:r>
              <a:rPr lang="nb-NO" sz="2800" dirty="0" smtClean="0">
                <a:solidFill>
                  <a:srgbClr val="C00000"/>
                </a:solidFill>
              </a:rPr>
              <a:t>)</a:t>
            </a:r>
            <a:endParaRPr lang="nb-NO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6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1435</Words>
  <Application>Microsoft Office PowerPoint</Application>
  <PresentationFormat>On-screen Show (4:3)</PresentationFormat>
  <Paragraphs>375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Parameterized Algorithms (and Complexity)</vt:lpstr>
      <vt:lpstr>PowerPoint Presentation</vt:lpstr>
      <vt:lpstr>Size matters?</vt:lpstr>
      <vt:lpstr>Parameterized Complexity</vt:lpstr>
      <vt:lpstr>Example: Vertex Cover</vt:lpstr>
      <vt:lpstr>Vertex Cover in O(n + m + kO(k)) time</vt:lpstr>
      <vt:lpstr>Even better?</vt:lpstr>
      <vt:lpstr>Running time</vt:lpstr>
      <vt:lpstr>Combining the two methods</vt:lpstr>
      <vt:lpstr>Same problem, three algorithms</vt:lpstr>
      <vt:lpstr>f(k)nc    vs    f(k) + nc</vt:lpstr>
      <vt:lpstr>Are all problems XP? FPT?</vt:lpstr>
      <vt:lpstr>Picture so far</vt:lpstr>
      <vt:lpstr>Independent Set</vt:lpstr>
      <vt:lpstr>P vs NP</vt:lpstr>
      <vt:lpstr>Parameterized Complexity</vt:lpstr>
      <vt:lpstr>Research Flowchart</vt:lpstr>
      <vt:lpstr>Clique</vt:lpstr>
      <vt:lpstr>Clique is W[1]-hard</vt:lpstr>
      <vt:lpstr>Independent Set ≤ Vertex Cover?</vt:lpstr>
      <vt:lpstr>Clique Parameterized by Max Degree</vt:lpstr>
      <vt:lpstr>Same Problem – Different Parameters</vt:lpstr>
      <vt:lpstr>Parameterized Problems</vt:lpstr>
      <vt:lpstr>Research Flowchart</vt:lpstr>
      <vt:lpstr>k-Coloring parameterized by VC</vt:lpstr>
      <vt:lpstr>k-Coloring parameterized by VC</vt:lpstr>
      <vt:lpstr>Above Guarantee Vertex Cover</vt:lpstr>
      <vt:lpstr>Above Guarantee Vertex Cover</vt:lpstr>
      <vt:lpstr>Research Flowchart</vt:lpstr>
      <vt:lpstr>Faster Independent Set?</vt:lpstr>
      <vt:lpstr>Faster Independent Set!</vt:lpstr>
      <vt:lpstr>Faster Vertex Cover</vt:lpstr>
      <vt:lpstr>Research Flowchart</vt:lpstr>
      <vt:lpstr>Can we just keep improving?</vt:lpstr>
      <vt:lpstr>The Exponential Time Hypotnesis</vt:lpstr>
      <vt:lpstr>ETH based lower bounds</vt:lpstr>
      <vt:lpstr>ETH based lower bounds</vt:lpstr>
      <vt:lpstr>Graph Coloring / Vertex Cover</vt:lpstr>
      <vt:lpstr>Research Flowchart</vt:lpstr>
      <vt:lpstr>Limitations of the ETH</vt:lpstr>
      <vt:lpstr>More to come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Parameterized Algorithms (and Complexity)</dc:title>
  <dc:creator>Daniel</dc:creator>
  <cp:lastModifiedBy>Daniel</cp:lastModifiedBy>
  <cp:revision>30</cp:revision>
  <dcterms:created xsi:type="dcterms:W3CDTF">2017-12-02T13:05:09Z</dcterms:created>
  <dcterms:modified xsi:type="dcterms:W3CDTF">2017-12-02T23:54:33Z</dcterms:modified>
</cp:coreProperties>
</file>