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5" r:id="rId34"/>
    <p:sldId id="282" r:id="rId35"/>
    <p:sldId id="294" r:id="rId36"/>
    <p:sldId id="297" r:id="rId37"/>
    <p:sldId id="298" r:id="rId38"/>
    <p:sldId id="299" r:id="rId39"/>
    <p:sldId id="300" r:id="rId40"/>
    <p:sldId id="283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4" r:id="rId53"/>
    <p:sldId id="28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9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D155-F12E-4F8D-B6CC-82A9C73817D0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57B22-BA76-42C4-9313-8CCA7E2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6A23-3B01-4CB6-8B77-2175809CBAF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7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EE59-3A95-4F95-8420-35018F3F1C4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0A9D-A568-4956-8254-6348E5C6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3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816" y="1418926"/>
            <a:ext cx="9144000" cy="2387600"/>
          </a:xfrm>
        </p:spPr>
        <p:txBody>
          <a:bodyPr>
            <a:norm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Randomized Parameterized Algorithms</a:t>
            </a:r>
            <a:br>
              <a:rPr lang="nb-NO" sz="4000" dirty="0" smtClean="0">
                <a:solidFill>
                  <a:srgbClr val="C0000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(and de-randomizations)</a:t>
            </a:r>
            <a:endParaRPr lang="nb-NO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ages.mentalfloss.com/sites/default/files/styles/article_640x430/public/flip-coi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45"/>
            <a:ext cx="3096789" cy="2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De-randomization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How can we make the algorithm deterministic?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=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be a family of functions with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V(G</a:t>
                </a:r>
                <a:r>
                  <a:rPr lang="nb-NO" dirty="0">
                    <a:solidFill>
                      <a:srgbClr val="C00000"/>
                    </a:solidFill>
                  </a:rPr>
                  <a:t>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}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r>
                  <a:rPr lang="nb-NO" dirty="0" smtClean="0"/>
                  <a:t/>
                </a:r>
                <a:br>
                  <a:rPr lang="nb-NO" dirty="0" smtClean="0"/>
                </a:b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universal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if </a:t>
                </a:r>
                <a:r>
                  <a:rPr lang="nb-NO" dirty="0" smtClean="0">
                    <a:sym typeface="Wingdings" panose="05000000000000000000" pitchFamily="2" charset="2"/>
                  </a:rPr>
                  <a:t>for every set 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V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G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nb-NO" dirty="0" smtClean="0"/>
                  <a:t>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there is an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makes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dirty="0" smtClean="0"/>
                  <a:t> colorful.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2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Deterministic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9008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Construct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-perfect hash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dirty="0" smtClean="0"/>
                  <a:t>For each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:r>
                  <a:rPr lang="nb-NO" dirty="0" smtClean="0"/>
                  <a:t>Look </a:t>
                </a:r>
                <a:r>
                  <a:rPr lang="nb-NO" dirty="0"/>
                  <a:t>for a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>
                    <a:solidFill>
                      <a:srgbClr val="FF0000"/>
                    </a:solidFill>
                  </a:rPr>
                  <a:t>o</a:t>
                </a:r>
                <a:r>
                  <a:rPr lang="nb-NO" dirty="0">
                    <a:solidFill>
                      <a:srgbClr val="FFC000"/>
                    </a:solidFill>
                  </a:rPr>
                  <a:t>l</a:t>
                </a:r>
                <a:r>
                  <a:rPr lang="nb-NO" dirty="0">
                    <a:solidFill>
                      <a:srgbClr val="92D050"/>
                    </a:solidFill>
                  </a:rPr>
                  <a:t>o</a:t>
                </a:r>
                <a:r>
                  <a:rPr lang="nb-NO" dirty="0">
                    <a:solidFill>
                      <a:srgbClr val="00B050"/>
                    </a:solidFill>
                  </a:rPr>
                  <a:t>r</a:t>
                </a:r>
                <a:r>
                  <a:rPr lang="nb-NO" dirty="0">
                    <a:solidFill>
                      <a:srgbClr val="00B0F0"/>
                    </a:solidFill>
                  </a:rPr>
                  <a:t>f</a:t>
                </a:r>
                <a:r>
                  <a:rPr lang="nb-NO" dirty="0">
                    <a:solidFill>
                      <a:srgbClr val="0070C0"/>
                    </a:solidFill>
                  </a:rPr>
                  <a:t>u</a:t>
                </a:r>
                <a:r>
                  <a:rPr lang="nb-NO" dirty="0">
                    <a:solidFill>
                      <a:srgbClr val="002060"/>
                    </a:solidFill>
                  </a:rPr>
                  <a:t>l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-path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00808"/>
              </a:xfrm>
              <a:blipFill rotWithShape="1">
                <a:blip r:embed="rId2"/>
                <a:stretch>
                  <a:fillRect l="-1852" t="-4180" b="-257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56271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4617" y="4299773"/>
            <a:ext cx="482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there is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 algorithm will find it.</a:t>
            </a:r>
            <a:endParaRPr lang="nb-NO" sz="20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36160" y="2708920"/>
            <a:ext cx="2277048" cy="707886"/>
            <a:chOff x="6012160" y="2708920"/>
            <a:chExt cx="2277048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>
                  <a:solidFill>
                    <a:srgbClr val="C00000"/>
                  </a:solidFill>
                </a:rPr>
                <a:t>k</a:t>
              </a:r>
              <a:r>
                <a:rPr lang="nb-NO" sz="2000" dirty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>
                  <a:solidFill>
                    <a:srgbClr val="C00000"/>
                  </a:solidFill>
                </a:rPr>
                <a:t>2</a:t>
              </a:r>
              <a:r>
                <a:rPr lang="nb-NO" sz="2000" dirty="0">
                  <a:solidFill>
                    <a:srgbClr val="C00000"/>
                  </a:solidFill>
                </a:rPr>
                <a:t/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5801" y="5055568"/>
                <a:ext cx="3466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Total time</a:t>
                </a:r>
                <a:r>
                  <a:rPr lang="nb-NO" sz="2400" b="1" dirty="0"/>
                  <a:t>: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C00000"/>
                    </a:solidFill>
                  </a:rPr>
                  <a:t>O(t + |F|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nb-NO" sz="2400" dirty="0">
                    <a:solidFill>
                      <a:srgbClr val="C00000"/>
                    </a:solidFill>
                  </a:rPr>
                  <a:t>)</a:t>
                </a:r>
                <a:r>
                  <a:rPr lang="nb-NO" sz="24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55567"/>
                <a:ext cx="346691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89" t="-10526" r="-228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22122" y="1556792"/>
            <a:ext cx="2106327" cy="707886"/>
            <a:chOff x="6012161" y="2708920"/>
            <a:chExt cx="2106327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t</a:t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4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Constructing Hash Functions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-perfect hash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e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3713" y="3831432"/>
                <a:ext cx="5069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sz="2400" dirty="0">
                    <a:sym typeface="Wingdings" panose="05000000000000000000" pitchFamily="2" charset="2"/>
                  </a:rPr>
                  <a:t>-Path in time </a:t>
                </a:r>
                <a:r>
                  <a:rPr lang="nb-NO" sz="2400" dirty="0">
                    <a:solidFill>
                      <a:srgbClr val="C00000"/>
                    </a:solidFill>
                  </a:rPr>
                  <a:t>(2e)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k+o(k)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5.44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O(1)</a:t>
                </a:r>
                <a:r>
                  <a:rPr lang="nb-NO" sz="2400" dirty="0">
                    <a:sym typeface="Wingdings" panose="05000000000000000000" pitchFamily="2" charset="2"/>
                  </a:rPr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31431"/>
                <a:ext cx="506914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25" t="-10667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Separation: Set Splitting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/>
              <a:t>Family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m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of sets over a universe </a:t>
            </a:r>
            <a:r>
              <a:rPr lang="nb-NO" dirty="0" smtClean="0">
                <a:solidFill>
                  <a:srgbClr val="C00000"/>
                </a:solidFill>
              </a:rPr>
              <a:t>U = 	v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...v</a:t>
            </a:r>
            <a:r>
              <a:rPr lang="nb-NO" baseline="-25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coloring </a:t>
            </a:r>
            <a:r>
              <a:rPr lang="nb-NO" dirty="0" smtClean="0">
                <a:solidFill>
                  <a:srgbClr val="C00000"/>
                </a:solidFill>
              </a:rPr>
              <a:t>c : U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{0,1}</a:t>
            </a:r>
            <a:r>
              <a:rPr lang="nb-NO" dirty="0" smtClean="0">
                <a:sym typeface="Wingdings" panose="05000000000000000000" pitchFamily="2" charset="2"/>
              </a:rPr>
              <a:t> such that 	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 contain an element colored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nb-NO" dirty="0" smtClean="0">
                <a:sym typeface="Wingdings" panose="05000000000000000000" pitchFamily="2" charset="2"/>
              </a:rPr>
              <a:t> 	and an element </a:t>
            </a:r>
            <a:r>
              <a:rPr lang="nb-NO" dirty="0" err="1" smtClean="0">
                <a:sym typeface="Wingdings" panose="05000000000000000000" pitchFamily="2" charset="2"/>
              </a:rPr>
              <a:t>colored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nb-NO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1704" y="4581129"/>
            <a:ext cx="5399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002060"/>
                </a:solidFill>
              </a:rPr>
              <a:t>Will give a </a:t>
            </a:r>
            <a:r>
              <a:rPr lang="nb-NO" sz="2400" dirty="0">
                <a:solidFill>
                  <a:srgbClr val="C00000"/>
                </a:solidFill>
              </a:rPr>
              <a:t>2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dirty="0">
                <a:solidFill>
                  <a:srgbClr val="002060"/>
                </a:solidFill>
              </a:rPr>
              <a:t> time randomized, and a </a:t>
            </a:r>
            <a:br>
              <a:rPr lang="nb-NO" sz="2400" dirty="0">
                <a:solidFill>
                  <a:srgbClr val="002060"/>
                </a:solidFill>
              </a:rPr>
            </a:br>
            <a:r>
              <a:rPr lang="nb-NO" sz="2400" dirty="0">
                <a:solidFill>
                  <a:srgbClr val="C00000"/>
                </a:solidFill>
              </a:rPr>
              <a:t>4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dirty="0">
                <a:solidFill>
                  <a:srgbClr val="C00000"/>
                </a:solidFill>
              </a:rPr>
              <a:t> </a:t>
            </a:r>
            <a:r>
              <a:rPr lang="nb-NO" sz="2400" dirty="0">
                <a:solidFill>
                  <a:srgbClr val="002060"/>
                </a:solidFill>
              </a:rPr>
              <a:t>time deterministic algorithm.</a:t>
            </a:r>
          </a:p>
        </p:txBody>
      </p:sp>
    </p:spTree>
    <p:extLst>
      <p:ext uri="{BB962C8B-B14F-4D97-AF65-F5344CB8AC3E}">
        <p14:creationId xmlns:p14="http://schemas.microsoft.com/office/powerpoint/2010/main" val="4089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Pick a random coloring </a:t>
            </a:r>
            <a:r>
              <a:rPr lang="nb-NO" dirty="0" smtClean="0">
                <a:solidFill>
                  <a:srgbClr val="C00000"/>
                </a:solidFill>
              </a:rPr>
              <a:t>c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{1,2}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If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 splits at least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 sets, return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575721" y="3212976"/>
            <a:ext cx="506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5072" y="3933057"/>
                <a:ext cx="7055265" cy="12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>
                    <a:solidFill>
                      <a:srgbClr val="002060"/>
                    </a:solidFill>
                  </a:rPr>
                  <a:t>Claim: </a:t>
                </a:r>
                <a:r>
                  <a:rPr lang="nb-NO" sz="2400" dirty="0"/>
                  <a:t>	If there is a coloring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sz="2400" dirty="0"/>
                  <a:t> that splits at least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sets, </a:t>
                </a:r>
                <a:br>
                  <a:rPr lang="nb-NO" sz="2400" dirty="0"/>
                </a:br>
                <a:r>
                  <a:rPr lang="nb-NO" sz="2400" dirty="0"/>
                  <a:t>	then a random coloring will split at least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sets </a:t>
                </a:r>
                <a:br>
                  <a:rPr lang="nb-NO" sz="2400" dirty="0"/>
                </a:br>
                <a:r>
                  <a:rPr lang="nb-NO" sz="2400" dirty="0"/>
                  <a:t>	with probability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71" y="3933056"/>
                <a:ext cx="7055265" cy="1242969"/>
              </a:xfrm>
              <a:prstGeom prst="rect">
                <a:avLst/>
              </a:prstGeom>
              <a:blipFill rotWithShape="1">
                <a:blip r:embed="rId2"/>
                <a:stretch>
                  <a:fillRect l="-1383" t="-3922" r="-346" b="-91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95801" y="5445225"/>
            <a:ext cx="383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The 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k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baseline="30000" dirty="0">
                <a:solidFill>
                  <a:srgbClr val="C00000"/>
                </a:solidFill>
              </a:rPr>
              <a:t>O(1)</a:t>
            </a:r>
            <a:r>
              <a:rPr lang="nb-NO" dirty="0">
                <a:solidFill>
                  <a:srgbClr val="002060"/>
                </a:solidFill>
              </a:rPr>
              <a:t> time randomized algorithm 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follows directly from the claim. </a:t>
            </a:r>
          </a:p>
        </p:txBody>
      </p:sp>
    </p:spTree>
    <p:extLst>
      <p:ext uri="{BB962C8B-B14F-4D97-AF65-F5344CB8AC3E}">
        <p14:creationId xmlns:p14="http://schemas.microsoft.com/office/powerpoint/2010/main" val="14763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solidFill>
                          <a:srgbClr val="C0000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nb-NO" dirty="0" smtClean="0"/>
                  <a:t> splits the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Make a bipartite graph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G=(A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B, E)</a:t>
                </a:r>
                <a:r>
                  <a:rPr lang="nb-NO" dirty="0" smtClean="0"/>
                  <a:t> as follows: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 is a minimal hitting set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lvl="1"/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 </a:t>
                </a:r>
                <a:r>
                  <a:rPr lang="nb-NO" dirty="0"/>
                  <a:t>is a minimal hitting set for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...S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colored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For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from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nb-NO" b="1" dirty="0" err="1" smtClean="0">
                    <a:solidFill>
                      <a:srgbClr val="002060"/>
                    </a:solidFill>
                  </a:rPr>
                  <a:t>Add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/>
                  <a:t>one edge between 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A </a:t>
                </a:r>
                <a:r>
                  <a:rPr lang="nb-NO" dirty="0" smtClean="0"/>
                  <a:t>and a vertex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∩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31" idx="6"/>
            <a:endCxn id="39" idx="2"/>
          </p:cNvCxnSpPr>
          <p:nvPr/>
        </p:nvCxnSpPr>
        <p:spPr>
          <a:xfrm>
            <a:off x="7834750" y="2476819"/>
            <a:ext cx="783704" cy="39290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6"/>
            <a:endCxn id="39" idx="2"/>
          </p:cNvCxnSpPr>
          <p:nvPr/>
        </p:nvCxnSpPr>
        <p:spPr>
          <a:xfrm flipV="1">
            <a:off x="7834750" y="2869728"/>
            <a:ext cx="783704" cy="3958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7" idx="6"/>
            <a:endCxn id="44" idx="2"/>
          </p:cNvCxnSpPr>
          <p:nvPr/>
        </p:nvCxnSpPr>
        <p:spPr>
          <a:xfrm>
            <a:off x="7814548" y="4748207"/>
            <a:ext cx="78370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" idx="7"/>
            <a:endCxn id="44" idx="1"/>
          </p:cNvCxnSpPr>
          <p:nvPr/>
        </p:nvCxnSpPr>
        <p:spPr>
          <a:xfrm>
            <a:off x="7772367" y="4646372"/>
            <a:ext cx="86806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126733" y="4370842"/>
            <a:ext cx="1665326" cy="1002375"/>
          </a:xfrm>
          <a:custGeom>
            <a:avLst/>
            <a:gdLst>
              <a:gd name="connsiteX0" fmla="*/ 687911 w 1665326"/>
              <a:gd name="connsiteY0" fmla="*/ 361347 h 1002375"/>
              <a:gd name="connsiteX1" fmla="*/ 446086 w 1665326"/>
              <a:gd name="connsiteY1" fmla="*/ 406689 h 1002375"/>
              <a:gd name="connsiteX2" fmla="*/ 151362 w 1665326"/>
              <a:gd name="connsiteY2" fmla="*/ 406689 h 1002375"/>
              <a:gd name="connsiteX3" fmla="*/ 221 w 1665326"/>
              <a:gd name="connsiteY3" fmla="*/ 671185 h 1002375"/>
              <a:gd name="connsiteX4" fmla="*/ 181590 w 1665326"/>
              <a:gd name="connsiteY4" fmla="*/ 996137 h 1002375"/>
              <a:gd name="connsiteX5" fmla="*/ 1035534 w 1665326"/>
              <a:gd name="connsiteY5" fmla="*/ 882782 h 1002375"/>
              <a:gd name="connsiteX6" fmla="*/ 1617425 w 1665326"/>
              <a:gd name="connsiteY6" fmla="*/ 852554 h 1002375"/>
              <a:gd name="connsiteX7" fmla="*/ 1624982 w 1665326"/>
              <a:gd name="connsiteY7" fmla="*/ 263106 h 1002375"/>
              <a:gd name="connsiteX8" fmla="*/ 1564525 w 1665326"/>
              <a:gd name="connsiteY8" fmla="*/ 21281 h 1002375"/>
              <a:gd name="connsiteX9" fmla="*/ 1216902 w 1665326"/>
              <a:gd name="connsiteY9" fmla="*/ 51509 h 1002375"/>
              <a:gd name="connsiteX10" fmla="*/ 687911 w 1665326"/>
              <a:gd name="connsiteY10" fmla="*/ 361347 h 100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326" h="1002375">
                <a:moveTo>
                  <a:pt x="687911" y="361347"/>
                </a:moveTo>
                <a:cubicBezTo>
                  <a:pt x="559442" y="420544"/>
                  <a:pt x="535511" y="399132"/>
                  <a:pt x="446086" y="406689"/>
                </a:cubicBezTo>
                <a:cubicBezTo>
                  <a:pt x="356661" y="414246"/>
                  <a:pt x="225673" y="362606"/>
                  <a:pt x="151362" y="406689"/>
                </a:cubicBezTo>
                <a:cubicBezTo>
                  <a:pt x="77051" y="450772"/>
                  <a:pt x="-4817" y="572944"/>
                  <a:pt x="221" y="671185"/>
                </a:cubicBezTo>
                <a:cubicBezTo>
                  <a:pt x="5259" y="769426"/>
                  <a:pt x="9038" y="960871"/>
                  <a:pt x="181590" y="996137"/>
                </a:cubicBezTo>
                <a:cubicBezTo>
                  <a:pt x="354142" y="1031403"/>
                  <a:pt x="796228" y="906712"/>
                  <a:pt x="1035534" y="882782"/>
                </a:cubicBezTo>
                <a:cubicBezTo>
                  <a:pt x="1274840" y="858852"/>
                  <a:pt x="1519184" y="955833"/>
                  <a:pt x="1617425" y="852554"/>
                </a:cubicBezTo>
                <a:cubicBezTo>
                  <a:pt x="1715666" y="749275"/>
                  <a:pt x="1633799" y="401652"/>
                  <a:pt x="1624982" y="263106"/>
                </a:cubicBezTo>
                <a:cubicBezTo>
                  <a:pt x="1616165" y="124560"/>
                  <a:pt x="1632538" y="56547"/>
                  <a:pt x="1564525" y="21281"/>
                </a:cubicBezTo>
                <a:cubicBezTo>
                  <a:pt x="1496512" y="-13985"/>
                  <a:pt x="1363004" y="-6428"/>
                  <a:pt x="1216902" y="51509"/>
                </a:cubicBezTo>
                <a:cubicBezTo>
                  <a:pt x="1070800" y="109446"/>
                  <a:pt x="816380" y="302150"/>
                  <a:pt x="687911" y="361347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3140943" y="4383039"/>
            <a:ext cx="1595852" cy="832454"/>
          </a:xfrm>
          <a:custGeom>
            <a:avLst/>
            <a:gdLst>
              <a:gd name="connsiteX0" fmla="*/ 137152 w 1595852"/>
              <a:gd name="connsiteY0" fmla="*/ 54425 h 832454"/>
              <a:gd name="connsiteX1" fmla="*/ 23796 w 1595852"/>
              <a:gd name="connsiteY1" fmla="*/ 152667 h 832454"/>
              <a:gd name="connsiteX2" fmla="*/ 8682 w 1595852"/>
              <a:gd name="connsiteY2" fmla="*/ 492733 h 832454"/>
              <a:gd name="connsiteX3" fmla="*/ 129595 w 1595852"/>
              <a:gd name="connsiteY3" fmla="*/ 795014 h 832454"/>
              <a:gd name="connsiteX4" fmla="*/ 583016 w 1595852"/>
              <a:gd name="connsiteY4" fmla="*/ 825242 h 832454"/>
              <a:gd name="connsiteX5" fmla="*/ 1202692 w 1595852"/>
              <a:gd name="connsiteY5" fmla="*/ 772343 h 832454"/>
              <a:gd name="connsiteX6" fmla="*/ 1482302 w 1595852"/>
              <a:gd name="connsiteY6" fmla="*/ 795014 h 832454"/>
              <a:gd name="connsiteX7" fmla="*/ 1595658 w 1595852"/>
              <a:gd name="connsiteY7" fmla="*/ 485176 h 832454"/>
              <a:gd name="connsiteX8" fmla="*/ 1459631 w 1595852"/>
              <a:gd name="connsiteY8" fmla="*/ 379377 h 832454"/>
              <a:gd name="connsiteX9" fmla="*/ 1142236 w 1595852"/>
              <a:gd name="connsiteY9" fmla="*/ 409605 h 832454"/>
              <a:gd name="connsiteX10" fmla="*/ 552788 w 1595852"/>
              <a:gd name="connsiteY10" fmla="*/ 24197 h 832454"/>
              <a:gd name="connsiteX11" fmla="*/ 137152 w 1595852"/>
              <a:gd name="connsiteY11" fmla="*/ 54425 h 8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852" h="832454">
                <a:moveTo>
                  <a:pt x="137152" y="54425"/>
                </a:moveTo>
                <a:cubicBezTo>
                  <a:pt x="48987" y="75837"/>
                  <a:pt x="45208" y="79616"/>
                  <a:pt x="23796" y="152667"/>
                </a:cubicBezTo>
                <a:cubicBezTo>
                  <a:pt x="2384" y="225718"/>
                  <a:pt x="-8951" y="385675"/>
                  <a:pt x="8682" y="492733"/>
                </a:cubicBezTo>
                <a:cubicBezTo>
                  <a:pt x="26315" y="599791"/>
                  <a:pt x="33873" y="739596"/>
                  <a:pt x="129595" y="795014"/>
                </a:cubicBezTo>
                <a:cubicBezTo>
                  <a:pt x="225317" y="850432"/>
                  <a:pt x="404167" y="829020"/>
                  <a:pt x="583016" y="825242"/>
                </a:cubicBezTo>
                <a:cubicBezTo>
                  <a:pt x="761865" y="821464"/>
                  <a:pt x="1052811" y="777381"/>
                  <a:pt x="1202692" y="772343"/>
                </a:cubicBezTo>
                <a:cubicBezTo>
                  <a:pt x="1352573" y="767305"/>
                  <a:pt x="1416808" y="842875"/>
                  <a:pt x="1482302" y="795014"/>
                </a:cubicBezTo>
                <a:cubicBezTo>
                  <a:pt x="1547796" y="747153"/>
                  <a:pt x="1599436" y="554449"/>
                  <a:pt x="1595658" y="485176"/>
                </a:cubicBezTo>
                <a:cubicBezTo>
                  <a:pt x="1591880" y="415903"/>
                  <a:pt x="1535201" y="391972"/>
                  <a:pt x="1459631" y="379377"/>
                </a:cubicBezTo>
                <a:cubicBezTo>
                  <a:pt x="1384061" y="366782"/>
                  <a:pt x="1293376" y="468802"/>
                  <a:pt x="1142236" y="409605"/>
                </a:cubicBezTo>
                <a:cubicBezTo>
                  <a:pt x="991096" y="350408"/>
                  <a:pt x="719043" y="84653"/>
                  <a:pt x="552788" y="24197"/>
                </a:cubicBezTo>
                <a:cubicBezTo>
                  <a:pt x="386534" y="-36259"/>
                  <a:pt x="225317" y="33013"/>
                  <a:pt x="137152" y="54425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eeform 22"/>
          <p:cNvSpPr/>
          <p:nvPr/>
        </p:nvSpPr>
        <p:spPr>
          <a:xfrm>
            <a:off x="2944270" y="2266419"/>
            <a:ext cx="2069436" cy="1032416"/>
          </a:xfrm>
          <a:custGeom>
            <a:avLst/>
            <a:gdLst>
              <a:gd name="connsiteX0" fmla="*/ 1920800 w 2069436"/>
              <a:gd name="connsiteY0" fmla="*/ 901408 h 1032416"/>
              <a:gd name="connsiteX1" fmla="*/ 2026598 w 2069436"/>
              <a:gd name="connsiteY1" fmla="*/ 682254 h 1032416"/>
              <a:gd name="connsiteX2" fmla="*/ 1996370 w 2069436"/>
              <a:gd name="connsiteY2" fmla="*/ 153262 h 1032416"/>
              <a:gd name="connsiteX3" fmla="*/ 1210440 w 2069436"/>
              <a:gd name="connsiteY3" fmla="*/ 9679 h 1032416"/>
              <a:gd name="connsiteX4" fmla="*/ 303597 w 2069436"/>
              <a:gd name="connsiteY4" fmla="*/ 92806 h 1032416"/>
              <a:gd name="connsiteX5" fmla="*/ 1316 w 2069436"/>
              <a:gd name="connsiteY5" fmla="*/ 727596 h 1032416"/>
              <a:gd name="connsiteX6" fmla="*/ 394281 w 2069436"/>
              <a:gd name="connsiteY6" fmla="*/ 1007206 h 1032416"/>
              <a:gd name="connsiteX7" fmla="*/ 1384251 w 2069436"/>
              <a:gd name="connsiteY7" fmla="*/ 1007206 h 1032416"/>
              <a:gd name="connsiteX8" fmla="*/ 1920800 w 2069436"/>
              <a:gd name="connsiteY8" fmla="*/ 901408 h 103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436" h="1032416">
                <a:moveTo>
                  <a:pt x="1920800" y="901408"/>
                </a:moveTo>
                <a:cubicBezTo>
                  <a:pt x="2027858" y="847249"/>
                  <a:pt x="2014003" y="806945"/>
                  <a:pt x="2026598" y="682254"/>
                </a:cubicBezTo>
                <a:cubicBezTo>
                  <a:pt x="2039193" y="557563"/>
                  <a:pt x="2132396" y="265358"/>
                  <a:pt x="1996370" y="153262"/>
                </a:cubicBezTo>
                <a:cubicBezTo>
                  <a:pt x="1860344" y="41166"/>
                  <a:pt x="1492569" y="19755"/>
                  <a:pt x="1210440" y="9679"/>
                </a:cubicBezTo>
                <a:cubicBezTo>
                  <a:pt x="928311" y="-397"/>
                  <a:pt x="505118" y="-26847"/>
                  <a:pt x="303597" y="92806"/>
                </a:cubicBezTo>
                <a:cubicBezTo>
                  <a:pt x="102076" y="212459"/>
                  <a:pt x="-13798" y="575196"/>
                  <a:pt x="1316" y="727596"/>
                </a:cubicBezTo>
                <a:cubicBezTo>
                  <a:pt x="16430" y="879996"/>
                  <a:pt x="163792" y="960604"/>
                  <a:pt x="394281" y="1007206"/>
                </a:cubicBezTo>
                <a:cubicBezTo>
                  <a:pt x="624770" y="1053808"/>
                  <a:pt x="1126053" y="1024839"/>
                  <a:pt x="1384251" y="1007206"/>
                </a:cubicBezTo>
                <a:cubicBezTo>
                  <a:pt x="1642449" y="989573"/>
                  <a:pt x="1813742" y="955567"/>
                  <a:pt x="1920800" y="901408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3146442" y="2862627"/>
            <a:ext cx="1683085" cy="813247"/>
          </a:xfrm>
          <a:custGeom>
            <a:avLst/>
            <a:gdLst>
              <a:gd name="connsiteX0" fmla="*/ 486834 w 1683085"/>
              <a:gd name="connsiteY0" fmla="*/ 781293 h 813247"/>
              <a:gd name="connsiteX1" fmla="*/ 146768 w 1683085"/>
              <a:gd name="connsiteY1" fmla="*/ 796407 h 813247"/>
              <a:gd name="connsiteX2" fmla="*/ 3184 w 1683085"/>
              <a:gd name="connsiteY2" fmla="*/ 547026 h 813247"/>
              <a:gd name="connsiteX3" fmla="*/ 71198 w 1683085"/>
              <a:gd name="connsiteY3" fmla="*/ 131389 h 813247"/>
              <a:gd name="connsiteX4" fmla="*/ 335693 w 1683085"/>
              <a:gd name="connsiteY4" fmla="*/ 25591 h 813247"/>
              <a:gd name="connsiteX5" fmla="*/ 955370 w 1683085"/>
              <a:gd name="connsiteY5" fmla="*/ 18034 h 813247"/>
              <a:gd name="connsiteX6" fmla="*/ 1567489 w 1683085"/>
              <a:gd name="connsiteY6" fmla="*/ 48262 h 813247"/>
              <a:gd name="connsiteX7" fmla="*/ 1680844 w 1683085"/>
              <a:gd name="connsiteY7" fmla="*/ 554583 h 813247"/>
              <a:gd name="connsiteX8" fmla="*/ 1529703 w 1683085"/>
              <a:gd name="connsiteY8" fmla="*/ 781293 h 813247"/>
              <a:gd name="connsiteX9" fmla="*/ 1166966 w 1683085"/>
              <a:gd name="connsiteY9" fmla="*/ 788850 h 813247"/>
              <a:gd name="connsiteX10" fmla="*/ 970484 w 1683085"/>
              <a:gd name="connsiteY10" fmla="*/ 705723 h 813247"/>
              <a:gd name="connsiteX11" fmla="*/ 486834 w 1683085"/>
              <a:gd name="connsiteY11" fmla="*/ 781293 h 81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3085" h="813247">
                <a:moveTo>
                  <a:pt x="486834" y="781293"/>
                </a:moveTo>
                <a:cubicBezTo>
                  <a:pt x="349548" y="796407"/>
                  <a:pt x="227376" y="835451"/>
                  <a:pt x="146768" y="796407"/>
                </a:cubicBezTo>
                <a:cubicBezTo>
                  <a:pt x="66160" y="757363"/>
                  <a:pt x="15779" y="657862"/>
                  <a:pt x="3184" y="547026"/>
                </a:cubicBezTo>
                <a:cubicBezTo>
                  <a:pt x="-9411" y="436190"/>
                  <a:pt x="15780" y="218295"/>
                  <a:pt x="71198" y="131389"/>
                </a:cubicBezTo>
                <a:cubicBezTo>
                  <a:pt x="126616" y="44483"/>
                  <a:pt x="188331" y="44483"/>
                  <a:pt x="335693" y="25591"/>
                </a:cubicBezTo>
                <a:cubicBezTo>
                  <a:pt x="483055" y="6699"/>
                  <a:pt x="750071" y="14255"/>
                  <a:pt x="955370" y="18034"/>
                </a:cubicBezTo>
                <a:cubicBezTo>
                  <a:pt x="1160669" y="21812"/>
                  <a:pt x="1446577" y="-41163"/>
                  <a:pt x="1567489" y="48262"/>
                </a:cubicBezTo>
                <a:cubicBezTo>
                  <a:pt x="1688401" y="137687"/>
                  <a:pt x="1687142" y="432411"/>
                  <a:pt x="1680844" y="554583"/>
                </a:cubicBezTo>
                <a:cubicBezTo>
                  <a:pt x="1674546" y="676755"/>
                  <a:pt x="1615349" y="742248"/>
                  <a:pt x="1529703" y="781293"/>
                </a:cubicBezTo>
                <a:cubicBezTo>
                  <a:pt x="1444057" y="820338"/>
                  <a:pt x="1260169" y="801445"/>
                  <a:pt x="1166966" y="788850"/>
                </a:cubicBezTo>
                <a:cubicBezTo>
                  <a:pt x="1073763" y="776255"/>
                  <a:pt x="1091396" y="704464"/>
                  <a:pt x="970484" y="705723"/>
                </a:cubicBezTo>
                <a:cubicBezTo>
                  <a:pt x="849572" y="706982"/>
                  <a:pt x="624120" y="766179"/>
                  <a:pt x="486834" y="781293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Graph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3296072" y="25383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3296072" y="293128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3296072" y="332716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3284254" y="369050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3287688" y="405054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287688" y="444642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275870" y="480976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367808" y="2538374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367808" y="293128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/>
          <p:cNvSpPr/>
          <p:nvPr/>
        </p:nvSpPr>
        <p:spPr>
          <a:xfrm>
            <a:off x="4367808" y="332716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4355990" y="369050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4359424" y="405054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/>
          <p:cNvSpPr/>
          <p:nvPr/>
        </p:nvSpPr>
        <p:spPr>
          <a:xfrm>
            <a:off x="4359424" y="444642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Oval 18"/>
          <p:cNvSpPr/>
          <p:nvPr/>
        </p:nvSpPr>
        <p:spPr>
          <a:xfrm>
            <a:off x="4347606" y="480976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5220251" y="3167258"/>
            <a:ext cx="1556747" cy="1619420"/>
          </a:xfrm>
          <a:custGeom>
            <a:avLst/>
            <a:gdLst>
              <a:gd name="connsiteX0" fmla="*/ 0 w 1556747"/>
              <a:gd name="connsiteY0" fmla="*/ 747281 h 1619420"/>
              <a:gd name="connsiteX1" fmla="*/ 309838 w 1556747"/>
              <a:gd name="connsiteY1" fmla="*/ 739724 h 1619420"/>
              <a:gd name="connsiteX2" fmla="*/ 408080 w 1556747"/>
              <a:gd name="connsiteY2" fmla="*/ 195618 h 1619420"/>
              <a:gd name="connsiteX3" fmla="*/ 581891 w 1556747"/>
              <a:gd name="connsiteY3" fmla="*/ 14249 h 1619420"/>
              <a:gd name="connsiteX4" fmla="*/ 748146 w 1556747"/>
              <a:gd name="connsiteY4" fmla="*/ 528127 h 1619420"/>
              <a:gd name="connsiteX5" fmla="*/ 763260 w 1556747"/>
              <a:gd name="connsiteY5" fmla="*/ 1389628 h 1619420"/>
              <a:gd name="connsiteX6" fmla="*/ 1005084 w 1556747"/>
              <a:gd name="connsiteY6" fmla="*/ 1578554 h 1619420"/>
              <a:gd name="connsiteX7" fmla="*/ 1194010 w 1556747"/>
              <a:gd name="connsiteY7" fmla="*/ 739724 h 1619420"/>
              <a:gd name="connsiteX8" fmla="*/ 1556747 w 1556747"/>
              <a:gd name="connsiteY8" fmla="*/ 611254 h 161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747" h="1619420">
                <a:moveTo>
                  <a:pt x="0" y="747281"/>
                </a:moveTo>
                <a:cubicBezTo>
                  <a:pt x="120912" y="789474"/>
                  <a:pt x="241825" y="831668"/>
                  <a:pt x="309838" y="739724"/>
                </a:cubicBezTo>
                <a:cubicBezTo>
                  <a:pt x="377851" y="647780"/>
                  <a:pt x="362738" y="316530"/>
                  <a:pt x="408080" y="195618"/>
                </a:cubicBezTo>
                <a:cubicBezTo>
                  <a:pt x="453422" y="74706"/>
                  <a:pt x="525213" y="-41169"/>
                  <a:pt x="581891" y="14249"/>
                </a:cubicBezTo>
                <a:cubicBezTo>
                  <a:pt x="638569" y="69667"/>
                  <a:pt x="717918" y="298897"/>
                  <a:pt x="748146" y="528127"/>
                </a:cubicBezTo>
                <a:cubicBezTo>
                  <a:pt x="778374" y="757357"/>
                  <a:pt x="720437" y="1214557"/>
                  <a:pt x="763260" y="1389628"/>
                </a:cubicBezTo>
                <a:cubicBezTo>
                  <a:pt x="806083" y="1564699"/>
                  <a:pt x="933292" y="1686871"/>
                  <a:pt x="1005084" y="1578554"/>
                </a:cubicBezTo>
                <a:cubicBezTo>
                  <a:pt x="1076876" y="1470237"/>
                  <a:pt x="1102066" y="900941"/>
                  <a:pt x="1194010" y="739724"/>
                </a:cubicBezTo>
                <a:cubicBezTo>
                  <a:pt x="1285954" y="578507"/>
                  <a:pt x="1421350" y="594880"/>
                  <a:pt x="1556747" y="611254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7546718" y="23328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7546718" y="312159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7526516" y="46041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8618454" y="272571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/>
          <p:cNvSpPr/>
          <p:nvPr/>
        </p:nvSpPr>
        <p:spPr>
          <a:xfrm>
            <a:off x="8598252" y="4604191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TextBox 61"/>
          <p:cNvSpPr txBox="1"/>
          <p:nvPr/>
        </p:nvSpPr>
        <p:spPr>
          <a:xfrm>
            <a:off x="7464152" y="170080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54410" y="169209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416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 animBg="1"/>
      <p:bldP spid="29" grpId="1" animBg="1"/>
      <p:bldP spid="23" grpId="0" animBg="1"/>
      <p:bldP spid="23" grpId="1" animBg="1"/>
      <p:bldP spid="25" grpId="0" animBg="1"/>
      <p:bldP spid="25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30" grpId="0" animBg="1"/>
      <p:bldP spid="31" grpId="0" animBg="1"/>
      <p:bldP spid="33" grpId="0" animBg="1"/>
      <p:bldP spid="37" grpId="0" animBg="1"/>
      <p:bldP spid="39" grpId="0" animBg="1"/>
      <p:bldP spid="44" grpId="0" animBg="1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Proof of claim, continued.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/>
              <a:t> properly colors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then all sets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>
                <a:solidFill>
                  <a:srgbClr val="C00000"/>
                </a:solidFill>
              </a:rPr>
              <a:t>...S</a:t>
            </a:r>
            <a:r>
              <a:rPr lang="nb-NO" baseline="-25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are split.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2412178"/>
                <a:ext cx="7215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k </a:t>
                </a:r>
                <a:r>
                  <a:rPr lang="nb-NO" sz="3200" dirty="0"/>
                  <a:t>edges and at most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2k </a:t>
                </a:r>
                <a:r>
                  <a:rPr lang="nb-NO" sz="3200" dirty="0"/>
                  <a:t>vertices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12177"/>
                <a:ext cx="721563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98" t="-12500" r="-1014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1545" y="3276274"/>
                <a:ext cx="75087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</a:t>
                </a:r>
                <a:r>
                  <a:rPr lang="nb-NO" sz="3200" dirty="0">
                    <a:solidFill>
                      <a:srgbClr val="C00000"/>
                    </a:solidFill>
                  </a:rPr>
                  <a:t>k+x </a:t>
                </a:r>
                <a:r>
                  <a:rPr lang="nb-NO" sz="3200" dirty="0"/>
                  <a:t>vertices </a:t>
                </a:r>
                <a:r>
                  <a:rPr lang="nb-NO" sz="32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sz="3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G </a:t>
                </a:r>
                <a:r>
                  <a:rPr lang="nb-NO" sz="3200" dirty="0">
                    <a:sym typeface="Wingdings" panose="05000000000000000000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≥ 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x</a:t>
                </a:r>
                <a:r>
                  <a:rPr lang="nb-NO" sz="3200" dirty="0"/>
                  <a:t> components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76273"/>
                <a:ext cx="750878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112" t="-15625" r="-1137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9302" y="4077073"/>
            <a:ext cx="7739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Probability that </a:t>
            </a:r>
            <a:r>
              <a:rPr lang="nb-NO" sz="3200" dirty="0">
                <a:solidFill>
                  <a:srgbClr val="C00000"/>
                </a:solidFill>
              </a:rPr>
              <a:t>c</a:t>
            </a:r>
            <a:r>
              <a:rPr lang="nb-NO" sz="3200" dirty="0"/>
              <a:t> properly colors </a:t>
            </a:r>
            <a:r>
              <a:rPr lang="nb-NO" sz="3200" dirty="0">
                <a:solidFill>
                  <a:srgbClr val="C00000"/>
                </a:solidFill>
              </a:rPr>
              <a:t>G</a:t>
            </a:r>
            <a:r>
              <a:rPr lang="nb-NO" sz="3200" dirty="0"/>
              <a:t> is at least: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9076" y="5021014"/>
                <a:ext cx="1753109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36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36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36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75" y="5021013"/>
                <a:ext cx="1753109" cy="928267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23592" y="5013176"/>
            <a:ext cx="27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Number of proper colorings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3593" y="5867980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Number of colorings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525129" y="5805264"/>
            <a:ext cx="1373726" cy="24738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215510" y="5197842"/>
            <a:ext cx="952498" cy="10336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2044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times: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	</a:t>
                </a:r>
                <a:r>
                  <a:rPr lang="nb-NO" dirty="0" err="1" smtClean="0"/>
                  <a:t>Pick</a:t>
                </a:r>
                <a:r>
                  <a:rPr lang="nb-NO" dirty="0" smtClean="0"/>
                  <a:t> </a:t>
                </a:r>
                <a:r>
                  <a:rPr lang="nb-NO" dirty="0"/>
                  <a:t>a random coloring </a:t>
                </a:r>
                <a:r>
                  <a:rPr lang="nb-NO" dirty="0">
                    <a:solidFill>
                      <a:srgbClr val="C00000"/>
                    </a:solidFill>
                  </a:rPr>
                  <a:t>c 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nb-NO" dirty="0" smtClean="0">
                    <a:sym typeface="Wingdings" panose="05000000000000000000" pitchFamily="2" charset="2"/>
                  </a:rPr>
                  <a:t>	If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 splits at least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 sets, return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  <a:blipFill rotWithShape="1">
                <a:blip r:embed="rId2"/>
                <a:stretch>
                  <a:fillRect l="-1852" t="-358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9696" y="4191471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9696" y="4737338"/>
            <a:ext cx="593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there is a coloring that splits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002060"/>
                </a:solidFill>
              </a:rPr>
              <a:t> sets, the algorithm will</a:t>
            </a:r>
            <a:br>
              <a:rPr lang="nb-NO" sz="2000" dirty="0">
                <a:solidFill>
                  <a:srgbClr val="002060"/>
                </a:solidFill>
              </a:rPr>
            </a:br>
            <a:r>
              <a:rPr lang="nb-NO" sz="2000" dirty="0">
                <a:solidFill>
                  <a:srgbClr val="002060"/>
                </a:solidFill>
              </a:rPr>
              <a:t>find one with probability </a:t>
            </a:r>
            <a:r>
              <a:rPr lang="nb-NO" sz="2000" dirty="0">
                <a:solidFill>
                  <a:srgbClr val="C00000"/>
                </a:solidFill>
              </a:rPr>
              <a:t>1-1/2</a:t>
            </a:r>
            <a:r>
              <a:rPr lang="nb-NO" sz="2000" baseline="30000" dirty="0">
                <a:solidFill>
                  <a:srgbClr val="C00000"/>
                </a:solidFill>
              </a:rPr>
              <a:t>100</a:t>
            </a:r>
            <a:r>
              <a:rPr lang="nb-NO" sz="2000" baseline="-25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9696" y="3727485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Running time: </a:t>
            </a:r>
            <a:r>
              <a:rPr lang="nb-NO" sz="2000" dirty="0">
                <a:solidFill>
                  <a:srgbClr val="C00000"/>
                </a:solidFill>
              </a:rPr>
              <a:t>O(2</a:t>
            </a:r>
            <a:r>
              <a:rPr lang="nb-NO" sz="2000" baseline="30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C00000"/>
                </a:solidFill>
              </a:rPr>
              <a:t>nm)</a:t>
            </a:r>
          </a:p>
        </p:txBody>
      </p:sp>
    </p:spTree>
    <p:extLst>
      <p:ext uri="{BB962C8B-B14F-4D97-AF65-F5344CB8AC3E}">
        <p14:creationId xmlns:p14="http://schemas.microsoft.com/office/powerpoint/2010/main" val="34123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Universal Coloring Family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6056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Let </a:t>
            </a:r>
            <a:r>
              <a:rPr lang="nb-NO" dirty="0">
                <a:solidFill>
                  <a:srgbClr val="C00000"/>
                </a:solidFill>
              </a:rPr>
              <a:t>F = {c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...c</a:t>
            </a:r>
            <a:r>
              <a:rPr lang="nb-NO" baseline="-25000" dirty="0">
                <a:solidFill>
                  <a:srgbClr val="C00000"/>
                </a:solidFill>
              </a:rPr>
              <a:t>t</a:t>
            </a:r>
            <a:r>
              <a:rPr lang="nb-NO" dirty="0">
                <a:solidFill>
                  <a:srgbClr val="C00000"/>
                </a:solidFill>
              </a:rPr>
              <a:t>} </a:t>
            </a:r>
            <a:r>
              <a:rPr lang="nb-NO" dirty="0"/>
              <a:t>be a family of colorings </a:t>
            </a:r>
            <a:r>
              <a:rPr lang="nb-NO" dirty="0">
                <a:solidFill>
                  <a:srgbClr val="C00000"/>
                </a:solidFill>
              </a:rPr>
              <a:t>V(G) </a:t>
            </a:r>
            <a:r>
              <a:rPr lang="nb-NO" dirty="0">
                <a:solidFill>
                  <a:srgbClr val="C00000"/>
                </a:solidFill>
                <a:sym typeface="Wingdings" panose="05000000000000000000" pitchFamily="2" charset="2"/>
              </a:rPr>
              <a:t> {0,1}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8364" y="3092768"/>
                <a:ext cx="79887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/>
                  <a:t> is a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-</a:t>
                </a:r>
                <a:r>
                  <a:rPr lang="nb-NO" sz="2400" dirty="0">
                    <a:solidFill>
                      <a:srgbClr val="0070C0"/>
                    </a:solidFill>
                  </a:rPr>
                  <a:t>universal coloring family </a:t>
                </a:r>
                <a:r>
                  <a:rPr lang="nb-NO" sz="2400" dirty="0"/>
                  <a:t>if for every set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on at most </a:t>
                </a:r>
                <a:r>
                  <a:rPr lang="nb-NO" sz="2400" dirty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 </a:t>
                </a:r>
                <a:br>
                  <a:rPr lang="nb-NO" sz="2400" dirty="0"/>
                </a:br>
                <a:r>
                  <a:rPr lang="nb-NO" sz="2400" dirty="0"/>
                  <a:t>vertices and every way of coloring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there is some </a:t>
                </a:r>
                <a:r>
                  <a:rPr lang="nb-NO" sz="2400" dirty="0">
                    <a:solidFill>
                      <a:srgbClr val="C00000"/>
                    </a:solidFill>
                  </a:rPr>
                  <a:t>c</a:t>
                </a:r>
                <a:r>
                  <a:rPr lang="nb-NO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F </a:t>
                </a:r>
                <a:r>
                  <a:rPr lang="nb-NO" sz="2400" dirty="0"/>
                  <a:t>which </a:t>
                </a:r>
                <a:br>
                  <a:rPr lang="nb-NO" sz="2400" dirty="0"/>
                </a:br>
                <a:r>
                  <a:rPr lang="nb-NO" sz="2400" dirty="0"/>
                  <a:t>colors </a:t>
                </a:r>
                <a:r>
                  <a:rPr lang="nb-NO" sz="2400" dirty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/>
                  <a:t> exactly like that.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3" y="3092767"/>
                <a:ext cx="798872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4" t="-4061" r="-229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78"/>
            <a:ext cx="80867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Color</a:t>
            </a:r>
            <a:r>
              <a:rPr lang="nb-NO" dirty="0" smtClean="0"/>
              <a:t> </a:t>
            </a:r>
            <a:r>
              <a:rPr lang="nb-NO" dirty="0" err="1" smtClean="0"/>
              <a:t>Coding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4581128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Design </a:t>
            </a:r>
            <a:r>
              <a:rPr lang="nb-NO" dirty="0" smtClean="0">
                <a:solidFill>
                  <a:srgbClr val="C00000"/>
                </a:solidFill>
              </a:rPr>
              <a:t>randomized</a:t>
            </a:r>
            <a:r>
              <a:rPr lang="nb-NO" dirty="0" smtClean="0"/>
              <a:t> algorithm first, then try to </a:t>
            </a:r>
            <a:br>
              <a:rPr lang="nb-NO" dirty="0" smtClean="0"/>
            </a:br>
            <a:r>
              <a:rPr lang="nb-NO" dirty="0" smtClean="0">
                <a:solidFill>
                  <a:srgbClr val="0070C0"/>
                </a:solidFill>
              </a:rPr>
              <a:t>de-randomize</a:t>
            </a:r>
            <a:r>
              <a:rPr lang="nb-NO" dirty="0" smtClean="0"/>
              <a:t> it.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9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 Splitting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2"/>
                <a:ext cx="8229600" cy="1612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/>
                  <a:t>Construct </a:t>
                </a:r>
                <a:r>
                  <a:rPr lang="nb-NO" dirty="0">
                    <a:solidFill>
                      <a:srgbClr val="C00000"/>
                    </a:solidFill>
                  </a:rPr>
                  <a:t>2k</a:t>
                </a:r>
                <a:r>
                  <a:rPr lang="nb-NO" dirty="0"/>
                  <a:t>-universal coloring family </a:t>
                </a:r>
                <a:r>
                  <a:rPr lang="nb-NO" dirty="0">
                    <a:solidFill>
                      <a:srgbClr val="C00000"/>
                    </a:solidFill>
                  </a:rPr>
                  <a:t>F</a:t>
                </a:r>
              </a:p>
              <a:p>
                <a:pPr marL="0" indent="0">
                  <a:buNone/>
                </a:pPr>
                <a:r>
                  <a:rPr lang="nb-NO" b="1" dirty="0"/>
                  <a:t>For</a:t>
                </a:r>
                <a:r>
                  <a:rPr lang="nb-NO" dirty="0"/>
                  <a:t> each </a:t>
                </a:r>
                <a:r>
                  <a:rPr lang="nb-NO" dirty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F</a:t>
                </a:r>
                <a:r>
                  <a:rPr lang="nb-NO" b="1" dirty="0"/>
                  <a:t>: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b="1" dirty="0">
                    <a:sym typeface="Wingdings" panose="05000000000000000000" pitchFamily="2" charset="2"/>
                  </a:rPr>
                  <a:t>	If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 splits at least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 sets, </a:t>
                </a:r>
                <a:r>
                  <a:rPr lang="nb-NO" b="1" dirty="0">
                    <a:sym typeface="Wingdings" panose="05000000000000000000" pitchFamily="2" charset="2"/>
                  </a:rPr>
                  <a:t>return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5"/>
              </a:xfrm>
              <a:blipFill rotWithShape="1">
                <a:blip r:embed="rId2"/>
                <a:stretch>
                  <a:fillRect l="-1481" t="-3409" b="-64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9696" y="3789040"/>
            <a:ext cx="559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If the algorithm returns a coloring, then it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9696" y="4334907"/>
                <a:ext cx="59381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>
                    <a:solidFill>
                      <a:srgbClr val="002060"/>
                    </a:solidFill>
                  </a:rPr>
                  <a:t>If there is a coloring that splits </a:t>
                </a:r>
                <a:r>
                  <a:rPr lang="nb-NO" sz="2000" dirty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>
                    <a:solidFill>
                      <a:srgbClr val="002060"/>
                    </a:solidFill>
                  </a:rPr>
                  <a:t> sets, the algorithm will</a:t>
                </a:r>
                <a:br>
                  <a:rPr lang="nb-NO" sz="2000" dirty="0">
                    <a:solidFill>
                      <a:srgbClr val="002060"/>
                    </a:solidFill>
                  </a:rPr>
                </a:br>
                <a:r>
                  <a:rPr lang="nb-NO" sz="2000" dirty="0">
                    <a:solidFill>
                      <a:srgbClr val="002060"/>
                    </a:solidFill>
                  </a:rPr>
                  <a:t>find one, since the graph </a:t>
                </a:r>
                <a:r>
                  <a:rPr lang="nb-NO" sz="2000" dirty="0">
                    <a:solidFill>
                      <a:srgbClr val="C00000"/>
                    </a:solidFill>
                  </a:rPr>
                  <a:t>G</a:t>
                </a:r>
                <a:r>
                  <a:rPr lang="nb-NO" sz="2000" dirty="0">
                    <a:solidFill>
                      <a:srgbClr val="00206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2k</a:t>
                </a:r>
                <a:r>
                  <a:rPr lang="nb-NO" sz="2000" dirty="0">
                    <a:solidFill>
                      <a:srgbClr val="002060"/>
                    </a:solidFill>
                  </a:rPr>
                  <a:t> vertices. </a:t>
                </a:r>
                <a:endParaRPr lang="nb-NO" sz="2000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34907"/>
                <a:ext cx="59381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027" t="-4310" r="-308" b="-146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359697" y="5186809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Running time: </a:t>
            </a:r>
            <a:r>
              <a:rPr lang="nb-NO" sz="2000" dirty="0">
                <a:solidFill>
                  <a:srgbClr val="C00000"/>
                </a:solidFill>
              </a:rPr>
              <a:t>O(t + |F|nm)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22122" y="1556792"/>
            <a:ext cx="2106327" cy="707886"/>
            <a:chOff x="6012161" y="2708920"/>
            <a:chExt cx="210632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223178" y="2708920"/>
              <a:ext cx="8953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t</a:t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6012161" y="3062863"/>
              <a:ext cx="1211017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Construction</a:t>
            </a:r>
            <a:r>
              <a:rPr lang="nb-NO" sz="3600" dirty="0"/>
              <a:t/>
            </a:r>
            <a:br>
              <a:rPr lang="nb-NO" sz="3600" dirty="0"/>
            </a:br>
            <a:r>
              <a:rPr lang="nb-NO" sz="2400" dirty="0"/>
              <a:t>of Universal Coloring Families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744216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[NSS’95] </a:t>
            </a:r>
            <a:r>
              <a:rPr lang="nb-NO" dirty="0" smtClean="0"/>
              <a:t>Can construct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-universal coloring family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of size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log n</a:t>
            </a:r>
            <a:r>
              <a:rPr lang="nb-NO" dirty="0" smtClean="0"/>
              <a:t> in time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k+o(k)</a:t>
            </a:r>
            <a:r>
              <a:rPr lang="nb-NO" dirty="0" smtClean="0">
                <a:solidFill>
                  <a:srgbClr val="C00000"/>
                </a:solidFill>
              </a:rPr>
              <a:t>n log 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4157850" y="4191472"/>
            <a:ext cx="396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ym typeface="Wingdings" panose="05000000000000000000" pitchFamily="2" charset="2"/>
              </a:rPr>
              <a:t>Set Splitting in time </a:t>
            </a:r>
            <a:r>
              <a:rPr lang="nb-NO" sz="2400" dirty="0">
                <a:solidFill>
                  <a:srgbClr val="C00000"/>
                </a:solidFill>
              </a:rPr>
              <a:t>4</a:t>
            </a:r>
            <a:r>
              <a:rPr lang="nb-NO" sz="2400" baseline="30000" dirty="0">
                <a:solidFill>
                  <a:srgbClr val="C00000"/>
                </a:solidFill>
              </a:rPr>
              <a:t>k+o(k)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3832" y="3779169"/>
            <a:ext cx="3112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002060"/>
                </a:solidFill>
              </a:rPr>
              <a:t>(We need a 2k-universal coloring family)</a:t>
            </a:r>
          </a:p>
        </p:txBody>
      </p:sp>
    </p:spTree>
    <p:extLst>
      <p:ext uri="{BB962C8B-B14F-4D97-AF65-F5344CB8AC3E}">
        <p14:creationId xmlns:p14="http://schemas.microsoft.com/office/powerpoint/2010/main" val="13221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Induced Subgraph Isomorphism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77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en-US" dirty="0" smtClean="0"/>
                  <a:t>Graphs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has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|V(H)| = k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Question: </a:t>
                </a:r>
                <a:r>
                  <a:rPr lang="en-US" dirty="0" smtClean="0"/>
                  <a:t>Does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 contain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H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induced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Parameters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+ |V(H)|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77429"/>
              </a:xfrm>
              <a:blipFill rotWithShape="1">
                <a:blip r:embed="rId2"/>
                <a:stretch>
                  <a:fillRect l="-1217" t="-57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6890197" y="3508649"/>
            <a:ext cx="327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Naive algorithm: 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O(k)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8315513" y="443781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|V(G)|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cxnSp>
        <p:nvCxnSpPr>
          <p:cNvPr id="7" name="6 Rett pil"/>
          <p:cNvCxnSpPr>
            <a:stCxn id="5" idx="0"/>
          </p:cNvCxnSpPr>
          <p:nvPr/>
        </p:nvCxnSpPr>
        <p:spPr>
          <a:xfrm flipV="1">
            <a:off x="8896762" y="4031869"/>
            <a:ext cx="581249" cy="405945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ekstSylinder"/>
          <p:cNvSpPr txBox="1"/>
          <p:nvPr/>
        </p:nvSpPr>
        <p:spPr>
          <a:xfrm>
            <a:off x="1133341" y="3770259"/>
            <a:ext cx="39217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Encodes the </a:t>
            </a:r>
            <a:r>
              <a:rPr lang="nb-NO" sz="2400" dirty="0" smtClean="0">
                <a:solidFill>
                  <a:srgbClr val="C00000"/>
                </a:solidFill>
              </a:rPr>
              <a:t>k-Clique</a:t>
            </a:r>
            <a:r>
              <a:rPr lang="nb-NO" sz="2400" dirty="0" smtClean="0"/>
              <a:t> problem</a:t>
            </a:r>
          </a:p>
          <a:p>
            <a:pPr algn="ctr"/>
            <a:r>
              <a:rPr lang="nb-NO" dirty="0" smtClean="0"/>
              <a:t>(so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 just by</a:t>
            </a:r>
            <a:r>
              <a:rPr lang="nb-NO" dirty="0" smtClean="0">
                <a:solidFill>
                  <a:srgbClr val="C00000"/>
                </a:solidFill>
              </a:rPr>
              <a:t> k </a:t>
            </a:r>
            <a:r>
              <a:rPr lang="nb-NO" dirty="0" smtClean="0"/>
              <a:t>is unlikely)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3567448" y="5124927"/>
                <a:ext cx="42757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Will see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nb-NO" sz="2400" baseline="30000" dirty="0">
                    <a:solidFill>
                      <a:srgbClr val="C00000"/>
                    </a:solidFill>
                  </a:rPr>
                  <a:t>O(k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400" baseline="-25000" dirty="0" smtClean="0"/>
                  <a:t> </a:t>
                </a:r>
                <a:r>
                  <a:rPr lang="nb-NO" sz="2400" dirty="0" smtClean="0"/>
                  <a:t>time algorithm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48" y="5124927"/>
                <a:ext cx="427578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37" t="-10667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Separation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918625" y="1857726"/>
            <a:ext cx="35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Will assume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is </a:t>
            </a:r>
            <a:r>
              <a:rPr lang="nb-NO" sz="2400" b="1" dirty="0" smtClean="0">
                <a:solidFill>
                  <a:srgbClr val="002060"/>
                </a:solidFill>
              </a:rPr>
              <a:t>connected</a:t>
            </a:r>
            <a:endParaRPr lang="nb-NO" sz="2400" b="1" dirty="0">
              <a:solidFill>
                <a:srgbClr val="00206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5692106" y="2106413"/>
            <a:ext cx="547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Color vertices </a:t>
            </a:r>
            <a:r>
              <a:rPr lang="nb-NO" sz="2400" dirty="0" smtClean="0"/>
              <a:t>of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red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dirty="0" smtClean="0"/>
              <a:t>, </a:t>
            </a:r>
          </a:p>
          <a:p>
            <a:pPr algn="ctr"/>
            <a:r>
              <a:rPr lang="nb-NO" sz="2400" dirty="0" smtClean="0">
                <a:solidFill>
                  <a:srgbClr val="0070C0"/>
                </a:solidFill>
              </a:rPr>
              <a:t>blue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0070C0"/>
                </a:solidFill>
              </a:rPr>
              <a:t>1-p </a:t>
            </a:r>
          </a:p>
        </p:txBody>
      </p:sp>
      <p:sp>
        <p:nvSpPr>
          <p:cNvPr id="7" name="6 TekstSylinder"/>
          <p:cNvSpPr txBox="1"/>
          <p:nvPr/>
        </p:nvSpPr>
        <p:spPr>
          <a:xfrm>
            <a:off x="1181017" y="3036280"/>
            <a:ext cx="357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Delete all </a:t>
            </a:r>
            <a:r>
              <a:rPr lang="nb-NO" sz="2800" dirty="0" smtClean="0">
                <a:solidFill>
                  <a:srgbClr val="0070C0"/>
                </a:solidFill>
              </a:rPr>
              <a:t>blue </a:t>
            </a:r>
            <a:r>
              <a:rPr lang="nb-NO" sz="2800" dirty="0" smtClean="0"/>
              <a:t>vertices </a:t>
            </a:r>
            <a:endParaRPr lang="nb-NO" sz="2800" dirty="0"/>
          </a:p>
        </p:txBody>
      </p:sp>
      <p:sp>
        <p:nvSpPr>
          <p:cNvPr id="8" name="7 TekstSylinder"/>
          <p:cNvSpPr txBox="1"/>
          <p:nvPr/>
        </p:nvSpPr>
        <p:spPr>
          <a:xfrm>
            <a:off x="1747019" y="4090201"/>
            <a:ext cx="7890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Determine whether any </a:t>
            </a:r>
            <a:r>
              <a:rPr lang="nb-NO" sz="2800" dirty="0" smtClean="0">
                <a:solidFill>
                  <a:srgbClr val="C00000"/>
                </a:solidFill>
              </a:rPr>
              <a:t>(red) </a:t>
            </a:r>
            <a:r>
              <a:rPr lang="nb-NO" sz="2800" dirty="0" smtClean="0"/>
              <a:t>connected component </a:t>
            </a:r>
          </a:p>
          <a:p>
            <a:pPr algn="ctr"/>
            <a:r>
              <a:rPr lang="nb-NO" sz="2800" dirty="0" smtClean="0"/>
              <a:t>is </a:t>
            </a:r>
            <a:r>
              <a:rPr lang="nb-NO" sz="2800" dirty="0" smtClean="0">
                <a:solidFill>
                  <a:srgbClr val="C00000"/>
                </a:solidFill>
              </a:rPr>
              <a:t>equal</a:t>
            </a:r>
            <a:r>
              <a:rPr lang="nb-NO" sz="2800" dirty="0" smtClean="0"/>
              <a:t> to </a:t>
            </a:r>
            <a:r>
              <a:rPr lang="nb-NO" sz="2800" dirty="0" smtClean="0">
                <a:solidFill>
                  <a:srgbClr val="C00000"/>
                </a:solidFill>
              </a:rPr>
              <a:t>H</a:t>
            </a:r>
            <a:r>
              <a:rPr lang="nb-NO" sz="2800" dirty="0" smtClean="0"/>
              <a:t> using</a:t>
            </a:r>
          </a:p>
          <a:p>
            <a:pPr algn="ctr"/>
            <a:r>
              <a:rPr lang="nb-NO" sz="2800" dirty="0" smtClean="0">
                <a:solidFill>
                  <a:srgbClr val="002060"/>
                </a:solidFill>
              </a:rPr>
              <a:t>Graph Isomorphism </a:t>
            </a:r>
            <a:r>
              <a:rPr lang="nb-NO" sz="2800" dirty="0" smtClean="0"/>
              <a:t>in time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polylog(k)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Success Probability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953037" y="1893195"/>
            <a:ext cx="684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does not contain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then algorithm always says </a:t>
            </a:r>
            <a:r>
              <a:rPr lang="nb-NO" sz="2400" dirty="0" smtClean="0">
                <a:solidFill>
                  <a:srgbClr val="C00000"/>
                </a:solidFill>
              </a:rPr>
              <a:t>no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953037" y="2934235"/>
            <a:ext cx="272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contains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then: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1605567" y="3395900"/>
            <a:ext cx="700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All the vertices of </a:t>
            </a:r>
            <a:r>
              <a:rPr lang="nb-NO" sz="2400" dirty="0" smtClean="0">
                <a:solidFill>
                  <a:srgbClr val="C00000"/>
                </a:solidFill>
              </a:rPr>
              <a:t>H</a:t>
            </a:r>
            <a:r>
              <a:rPr lang="nb-NO" sz="2400" dirty="0" smtClean="0"/>
              <a:t> are colored </a:t>
            </a:r>
            <a:r>
              <a:rPr lang="nb-NO" sz="2400" dirty="0" smtClean="0">
                <a:solidFill>
                  <a:srgbClr val="C00000"/>
                </a:solidFill>
              </a:rPr>
              <a:t>red</a:t>
            </a:r>
            <a:r>
              <a:rPr lang="nb-NO" sz="2400" dirty="0" smtClean="0"/>
              <a:t> with probability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endParaRPr lang="nb-NO" sz="2400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1605566" y="3945570"/>
                <a:ext cx="5804922" cy="847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All the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neighbors</a:t>
                </a:r>
                <a:r>
                  <a:rPr lang="nb-NO" sz="2400" dirty="0" smtClean="0"/>
                  <a:t> of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H</a:t>
                </a:r>
                <a:r>
                  <a:rPr lang="nb-NO" sz="2400" dirty="0" smtClean="0"/>
                  <a:t> (in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400" dirty="0" smtClean="0"/>
                  <a:t>) are colored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nb-NO" sz="2400" dirty="0" smtClean="0"/>
                  <a:t> </a:t>
                </a:r>
                <a:br>
                  <a:rPr lang="nb-NO" sz="2400" dirty="0" smtClean="0"/>
                </a:br>
                <a:r>
                  <a:rPr lang="nb-NO" sz="2400" dirty="0" smtClean="0"/>
                  <a:t>with probability at least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endParaRPr lang="nb-NO" sz="2400" dirty="0" smtClean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66" y="3945570"/>
                <a:ext cx="5804922" cy="847411"/>
              </a:xfrm>
              <a:prstGeom prst="rect">
                <a:avLst/>
              </a:prstGeom>
              <a:blipFill rotWithShape="1">
                <a:blip r:embed="rId2"/>
                <a:stretch>
                  <a:fillRect l="-1574" t="-5755" b="-1582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TekstSylinder"/>
              <p:cNvSpPr txBox="1"/>
              <p:nvPr/>
            </p:nvSpPr>
            <p:spPr>
              <a:xfrm>
                <a:off x="809794" y="5209317"/>
                <a:ext cx="4439933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Success 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3" name="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94" y="5209317"/>
                <a:ext cx="4439933" cy="478080"/>
              </a:xfrm>
              <a:prstGeom prst="rect">
                <a:avLst/>
              </a:prstGeom>
              <a:blipFill rotWithShape="1">
                <a:blip r:embed="rId3"/>
                <a:stretch>
                  <a:fillRect l="-2198" t="-6410" b="-294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TekstSylinder"/>
              <p:cNvSpPr txBox="1"/>
              <p:nvPr/>
            </p:nvSpPr>
            <p:spPr>
              <a:xfrm>
                <a:off x="5245921" y="5141414"/>
                <a:ext cx="2164567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Δk</m:t>
                        </m:r>
                      </m:sup>
                    </m:sSup>
                  </m:oMath>
                </a14:m>
                <a:r>
                  <a:rPr lang="nb-NO" sz="2400" dirty="0"/>
                  <a:t>  </a:t>
                </a:r>
              </a:p>
            </p:txBody>
          </p:sp>
        </mc:Choice>
        <mc:Fallback xmlns="">
          <p:sp>
            <p:nvSpPr>
              <p:cNvPr id="8" name="7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21" y="5141414"/>
                <a:ext cx="2164567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4507" b="-99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TekstSylinder"/>
              <p:cNvSpPr txBox="1"/>
              <p:nvPr/>
            </p:nvSpPr>
            <p:spPr>
              <a:xfrm>
                <a:off x="7410488" y="5141414"/>
                <a:ext cx="1162691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(4</m:t>
                            </m:r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den>
                    </m:f>
                  </m:oMath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8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88" y="5141414"/>
                <a:ext cx="1162691" cy="663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TekstSylinder"/>
              <p:cNvSpPr txBox="1"/>
              <p:nvPr/>
            </p:nvSpPr>
            <p:spPr>
              <a:xfrm>
                <a:off x="4508027" y="5997522"/>
                <a:ext cx="1559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Set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p = 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9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027" y="5997522"/>
                <a:ext cx="155997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27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3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97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Each run of the algorithm takes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o(k)</a:t>
                </a:r>
                <a:r>
                  <a:rPr lang="nb-NO" dirty="0" smtClean="0"/>
                  <a:t> time.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</m:sup>
                    </m:sSup>
                  </m:oMath>
                </a14:m>
                <a:r>
                  <a:rPr lang="nb-NO" dirty="0" smtClean="0"/>
                  <a:t> times for constant success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Total 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97136"/>
              </a:xfrm>
              <a:blipFill rotWithShape="1">
                <a:blip r:embed="rId2"/>
                <a:stretch>
                  <a:fillRect l="-1217" t="-30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8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Exercise: </a:t>
                </a:r>
                <a:r>
                  <a:rPr lang="nb-NO" dirty="0" smtClean="0"/>
                  <a:t>Give a deterministic algorithm 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Induced Subgraph Isomorphism</a:t>
                </a:r>
                <a:r>
                  <a:rPr lang="nb-NO" dirty="0" smtClean="0"/>
                  <a:t> with running time 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.</m:t>
                    </m:r>
                  </m:oMath>
                </a14:m>
                <a:endParaRPr lang="nb-NO" b="0" dirty="0" smtClean="0"/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This can be improved to 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.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Other variants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Exercise: </a:t>
            </a:r>
            <a:r>
              <a:rPr lang="nb-NO" dirty="0" smtClean="0"/>
              <a:t>Give an algorithm for the case where </a:t>
            </a:r>
            <a:r>
              <a:rPr lang="nb-NO" dirty="0" smtClean="0">
                <a:solidFill>
                  <a:srgbClr val="C00000"/>
                </a:solidFill>
              </a:rPr>
              <a:t>H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0070C0"/>
                </a:solidFill>
              </a:rPr>
              <a:t>not necessarily connected</a:t>
            </a:r>
            <a:r>
              <a:rPr lang="nb-NO" dirty="0" smtClean="0"/>
              <a:t> with essentially the same running time.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Exercise: </a:t>
            </a:r>
            <a:r>
              <a:rPr lang="nb-NO" dirty="0" smtClean="0"/>
              <a:t>Give an FPT algorithm for </a:t>
            </a:r>
            <a:r>
              <a:rPr lang="nb-NO" dirty="0" smtClean="0">
                <a:solidFill>
                  <a:srgbClr val="C00000"/>
                </a:solidFill>
              </a:rPr>
              <a:t>Subgraph Isomorphism </a:t>
            </a:r>
            <a:r>
              <a:rPr lang="nb-NO" dirty="0" smtClean="0"/>
              <a:t>problem (</a:t>
            </a:r>
            <a:r>
              <a:rPr lang="nb-NO" dirty="0" smtClean="0">
                <a:solidFill>
                  <a:srgbClr val="0070C0"/>
                </a:solidFill>
              </a:rPr>
              <a:t>not induced</a:t>
            </a:r>
            <a:r>
              <a:rPr lang="nb-NO" dirty="0" smtClean="0"/>
              <a:t>) with somewhat worse running time.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25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Feedback Vertex Set (FVS)</a:t>
            </a: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IN: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Q:</a:t>
            </a:r>
            <a:r>
              <a:rPr lang="nb-NO" dirty="0" smtClean="0"/>
              <a:t> Is there a set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≤ k</a:t>
            </a:r>
            <a:r>
              <a:rPr lang="nb-NO" dirty="0" smtClean="0"/>
              <a:t> vertices such that </a:t>
            </a:r>
            <a:r>
              <a:rPr lang="nb-NO" dirty="0" smtClean="0">
                <a:solidFill>
                  <a:srgbClr val="C00000"/>
                </a:solidFill>
              </a:rPr>
              <a:t>G\S</a:t>
            </a:r>
            <a:r>
              <a:rPr lang="nb-NO" dirty="0" smtClean="0"/>
              <a:t> is a forest?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FVS reduction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R1: </a:t>
            </a:r>
            <a:r>
              <a:rPr lang="nb-NO" dirty="0" smtClean="0"/>
              <a:t>Delete vertices of degee </a:t>
            </a:r>
            <a:r>
              <a:rPr lang="nb-NO" dirty="0" smtClean="0">
                <a:solidFill>
                  <a:srgbClr val="C00000"/>
                </a:solidFill>
              </a:rPr>
              <a:t>≤ 1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R2: </a:t>
            </a:r>
            <a:r>
              <a:rPr lang="nb-NO" dirty="0" smtClean="0"/>
              <a:t>Replace degree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 vertices by edges (keep multiedges)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4218"/>
            <a:ext cx="8229600" cy="1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/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  <a:r>
              <a:rPr lang="nb-NO" dirty="0" smtClean="0"/>
              <a:t>Is there a path on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vertices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Parameter: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3576" y="4182180"/>
            <a:ext cx="427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Will give an algorithm for </a:t>
            </a:r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dirty="0"/>
              <a:t>-path </a:t>
            </a:r>
            <a:br>
              <a:rPr lang="nb-NO" sz="2400" dirty="0"/>
            </a:br>
            <a:r>
              <a:rPr lang="nb-NO" sz="2400" dirty="0"/>
              <a:t>with running time </a:t>
            </a:r>
            <a:r>
              <a:rPr lang="nb-NO" sz="2400" dirty="0">
                <a:solidFill>
                  <a:srgbClr val="C00000"/>
                </a:solidFill>
              </a:rPr>
              <a:t>(2e)</a:t>
            </a:r>
            <a:r>
              <a:rPr lang="nb-NO" sz="2400" baseline="30000" dirty="0">
                <a:solidFill>
                  <a:srgbClr val="C00000"/>
                </a:solidFill>
              </a:rPr>
              <a:t>k+o(k)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O(1)</a:t>
            </a:r>
            <a:r>
              <a:rPr lang="nb-NO" sz="2400" baseline="-25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2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A set </a:t>
            </a:r>
            <a:r>
              <a:rPr lang="nb-NO" dirty="0" smtClean="0">
                <a:solidFill>
                  <a:srgbClr val="C00000"/>
                </a:solidFill>
              </a:rPr>
              <a:t>S ⊆ V(G)</a:t>
            </a:r>
            <a:r>
              <a:rPr lang="nb-NO" dirty="0" smtClean="0"/>
              <a:t> is an </a:t>
            </a:r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if </a:t>
            </a:r>
            <a:br>
              <a:rPr lang="nb-NO" dirty="0" smtClean="0"/>
            </a:b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Lemma: </a:t>
            </a:r>
            <a:r>
              <a:rPr lang="nb-NO" dirty="0" smtClean="0"/>
              <a:t>If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do not apply, then every feedback vertex set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¼</a:t>
            </a:r>
            <a:r>
              <a:rPr lang="nb-NO" dirty="0" smtClean="0"/>
              <a:t>-cover.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0155" y="2276872"/>
            <a:ext cx="71481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solidFill>
                  <a:srgbClr val="C00000"/>
                </a:solidFill>
              </a:rPr>
              <a:t>Σ</a:t>
            </a:r>
            <a:r>
              <a:rPr lang="nb-NO" sz="4000" baseline="-25000" dirty="0" smtClean="0">
                <a:solidFill>
                  <a:srgbClr val="C00000"/>
                </a:solidFill>
              </a:rPr>
              <a:t>v∈S</a:t>
            </a:r>
            <a:r>
              <a:rPr lang="nb-NO" sz="4000" dirty="0" smtClean="0">
                <a:solidFill>
                  <a:srgbClr val="C00000"/>
                </a:solidFill>
              </a:rPr>
              <a:t>d(v) ≥ ⍺ ∙ </a:t>
            </a:r>
            <a:r>
              <a:rPr lang="el-GR" sz="4800" dirty="0" smtClean="0">
                <a:solidFill>
                  <a:srgbClr val="C00000"/>
                </a:solidFill>
              </a:rPr>
              <a:t>Σ</a:t>
            </a:r>
            <a:r>
              <a:rPr lang="nb-NO" sz="4000" baseline="-25000" dirty="0" smtClean="0">
                <a:solidFill>
                  <a:srgbClr val="C00000"/>
                </a:solidFill>
              </a:rPr>
              <a:t>v∈V(G)</a:t>
            </a:r>
            <a:r>
              <a:rPr lang="nb-NO" sz="4000" dirty="0" smtClean="0">
                <a:solidFill>
                  <a:srgbClr val="C00000"/>
                </a:solidFill>
              </a:rPr>
              <a:t>d(v) </a:t>
            </a:r>
            <a:r>
              <a:rPr lang="nb-NO" sz="4000" dirty="0" smtClean="0">
                <a:solidFill>
                  <a:srgbClr val="FF7979"/>
                </a:solidFill>
              </a:rPr>
              <a:t>(= ⍺ ∙ 2m)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⍺</a:t>
            </a:r>
            <a:r>
              <a:rPr lang="nb-NO" dirty="0" smtClean="0"/>
              <a:t>-cover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Lemma:  </a:t>
            </a:r>
            <a:r>
              <a:rPr lang="nb-NO" dirty="0" smtClean="0"/>
              <a:t>If  </a:t>
            </a:r>
            <a:r>
              <a:rPr lang="nb-NO" dirty="0" smtClean="0">
                <a:solidFill>
                  <a:srgbClr val="C00000"/>
                </a:solidFill>
              </a:rPr>
              <a:t>S </a:t>
            </a:r>
            <a:r>
              <a:rPr lang="nb-NO" dirty="0" smtClean="0"/>
              <a:t>is a feedback vertex set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do not apply 	     outside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, then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of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C00000"/>
                </a:solidFill>
              </a:rPr>
              <a:t>¼</a:t>
            </a:r>
            <a:r>
              <a:rPr lang="nb-NO" dirty="0" smtClean="0"/>
              <a:t>-cover.</a:t>
            </a:r>
            <a:endParaRPr lang="en-US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Proof: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08235" y="2996953"/>
            <a:ext cx="3264363" cy="1200329"/>
            <a:chOff x="5868144" y="3068960"/>
            <a:chExt cx="2448272" cy="1200329"/>
          </a:xfrm>
        </p:grpSpPr>
        <p:sp>
          <p:nvSpPr>
            <p:cNvPr id="6" name="Rectangle 5"/>
            <p:cNvSpPr/>
            <p:nvPr/>
          </p:nvSpPr>
          <p:spPr>
            <a:xfrm>
              <a:off x="6276407" y="3068960"/>
              <a:ext cx="161486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3600" dirty="0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nb-NO" sz="36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v∈S</a:t>
              </a:r>
              <a:r>
                <a:rPr lang="nb-NO" sz="3600" dirty="0" smtClean="0">
                  <a:solidFill>
                    <a:schemeClr val="accent6">
                      <a:lumMod val="75000"/>
                    </a:schemeClr>
                  </a:solidFill>
                </a:rPr>
                <a:t>d(v)</a:t>
              </a:r>
            </a:p>
            <a:p>
              <a:r>
                <a:rPr lang="el-GR" sz="3600" dirty="0" smtClean="0">
                  <a:solidFill>
                    <a:srgbClr val="0070C0"/>
                  </a:solidFill>
                </a:rPr>
                <a:t>Σ</a:t>
              </a:r>
              <a:r>
                <a:rPr lang="nb-NO" sz="3600" baseline="-25000" dirty="0" smtClean="0">
                  <a:solidFill>
                    <a:srgbClr val="0070C0"/>
                  </a:solidFill>
                </a:rPr>
                <a:t>v∈V(G)</a:t>
              </a:r>
              <a:r>
                <a:rPr lang="nb-NO" sz="3600" dirty="0" smtClean="0">
                  <a:solidFill>
                    <a:srgbClr val="0070C0"/>
                  </a:solidFill>
                </a:rPr>
                <a:t>d(v)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868144" y="3717032"/>
              <a:ext cx="244827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831637" y="3284984"/>
            <a:ext cx="4992555" cy="2808312"/>
            <a:chOff x="2123728" y="3284984"/>
            <a:chExt cx="3744416" cy="2808312"/>
          </a:xfrm>
        </p:grpSpPr>
        <p:cxnSp>
          <p:nvCxnSpPr>
            <p:cNvPr id="21" name="Straight Connector 20"/>
            <p:cNvCxnSpPr>
              <a:stCxn id="12" idx="7"/>
              <a:endCxn id="14" idx="3"/>
            </p:cNvCxnSpPr>
            <p:nvPr/>
          </p:nvCxnSpPr>
          <p:spPr>
            <a:xfrm flipV="1">
              <a:off x="3439153" y="5104465"/>
              <a:ext cx="321478" cy="6815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123728" y="3284984"/>
              <a:ext cx="3744416" cy="2808312"/>
              <a:chOff x="2123728" y="3284984"/>
              <a:chExt cx="3744416" cy="280831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771800" y="3284984"/>
                <a:ext cx="3096344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3600" dirty="0" smtClean="0"/>
                  <a:t>S</a:t>
                </a:r>
                <a:endParaRPr lang="en-US" sz="3600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123728" y="508518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31840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83968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07904" y="479715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36096" y="573325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5" idx="6"/>
                <a:endCxn id="14" idx="2"/>
              </p:cNvCxnSpPr>
              <p:nvPr/>
            </p:nvCxnSpPr>
            <p:spPr>
              <a:xfrm flipV="1">
                <a:off x="2483768" y="4977172"/>
                <a:ext cx="1224136" cy="2880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3" idx="6"/>
                <a:endCxn id="15" idx="2"/>
              </p:cNvCxnSpPr>
              <p:nvPr/>
            </p:nvCxnSpPr>
            <p:spPr>
              <a:xfrm>
                <a:off x="4644008" y="5913276"/>
                <a:ext cx="79208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/>
          <p:cNvCxnSpPr/>
          <p:nvPr/>
        </p:nvCxnSpPr>
        <p:spPr>
          <a:xfrm>
            <a:off x="4559829" y="3645024"/>
            <a:ext cx="576064" cy="2160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4" idx="4"/>
            <a:endCxn id="13" idx="2"/>
          </p:cNvCxnSpPr>
          <p:nvPr/>
        </p:nvCxnSpPr>
        <p:spPr>
          <a:xfrm rot="16200000" flipH="1">
            <a:off x="5069886" y="5271205"/>
            <a:ext cx="756084" cy="528059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726243" y="2996952"/>
            <a:ext cx="826075" cy="1224136"/>
            <a:chOff x="8116687" y="2996952"/>
            <a:chExt cx="619556" cy="1224136"/>
          </a:xfrm>
        </p:grpSpPr>
        <p:sp>
          <p:nvSpPr>
            <p:cNvPr id="36" name="TextBox 35"/>
            <p:cNvSpPr txBox="1"/>
            <p:nvPr/>
          </p:nvSpPr>
          <p:spPr>
            <a:xfrm>
              <a:off x="8316416" y="3574757"/>
              <a:ext cx="419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 smtClean="0">
                  <a:solidFill>
                    <a:srgbClr val="0070C0"/>
                  </a:solidFill>
                </a:rPr>
                <a:t>-2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16687" y="2996952"/>
              <a:ext cx="419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 smtClean="0">
                  <a:solidFill>
                    <a:schemeClr val="accent6">
                      <a:lumMod val="75000"/>
                    </a:schemeClr>
                  </a:solidFill>
                </a:rPr>
                <a:t>-2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896533" y="357301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0070C0"/>
                </a:solidFill>
              </a:rPr>
              <a:t>+2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64086" y="3789040"/>
            <a:ext cx="624069" cy="1944216"/>
            <a:chOff x="5148064" y="3789040"/>
            <a:chExt cx="468052" cy="1944216"/>
          </a:xfrm>
        </p:grpSpPr>
        <p:cxnSp>
          <p:nvCxnSpPr>
            <p:cNvPr id="41" name="Straight Connector 40"/>
            <p:cNvCxnSpPr>
              <a:stCxn id="15" idx="0"/>
            </p:cNvCxnSpPr>
            <p:nvPr/>
          </p:nvCxnSpPr>
          <p:spPr>
            <a:xfrm flipH="1" flipV="1">
              <a:off x="5580112" y="3789040"/>
              <a:ext cx="36004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5" idx="0"/>
            </p:cNvCxnSpPr>
            <p:nvPr/>
          </p:nvCxnSpPr>
          <p:spPr>
            <a:xfrm flipH="1" flipV="1">
              <a:off x="5148064" y="3861048"/>
              <a:ext cx="468052" cy="18722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241389" y="3645024"/>
            <a:ext cx="1414452" cy="2088232"/>
            <a:chOff x="2431041" y="3645024"/>
            <a:chExt cx="1060839" cy="2088232"/>
          </a:xfrm>
        </p:grpSpPr>
        <p:cxnSp>
          <p:nvCxnSpPr>
            <p:cNvPr id="46" name="Straight Connector 45"/>
            <p:cNvCxnSpPr>
              <a:stCxn id="12" idx="0"/>
            </p:cNvCxnSpPr>
            <p:nvPr/>
          </p:nvCxnSpPr>
          <p:spPr>
            <a:xfrm flipH="1" flipV="1">
              <a:off x="3059832" y="3789040"/>
              <a:ext cx="252028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0"/>
            </p:cNvCxnSpPr>
            <p:nvPr/>
          </p:nvCxnSpPr>
          <p:spPr>
            <a:xfrm flipV="1">
              <a:off x="3311860" y="3789040"/>
              <a:ext cx="36004" cy="194421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7"/>
            </p:cNvCxnSpPr>
            <p:nvPr/>
          </p:nvCxnSpPr>
          <p:spPr>
            <a:xfrm flipV="1">
              <a:off x="2431041" y="3933056"/>
              <a:ext cx="1060839" cy="120485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" idx="7"/>
            </p:cNvCxnSpPr>
            <p:nvPr/>
          </p:nvCxnSpPr>
          <p:spPr>
            <a:xfrm flipV="1">
              <a:off x="2431041" y="3645024"/>
              <a:ext cx="556783" cy="149288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>
            <a:stCxn id="13" idx="0"/>
          </p:cNvCxnSpPr>
          <p:nvPr/>
        </p:nvCxnSpPr>
        <p:spPr>
          <a:xfrm flipV="1">
            <a:off x="5951984" y="3933056"/>
            <a:ext cx="144016" cy="1800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ekstSylinder"/>
          <p:cNvSpPr txBox="1"/>
          <p:nvPr/>
        </p:nvSpPr>
        <p:spPr>
          <a:xfrm>
            <a:off x="2019394" y="1610041"/>
            <a:ext cx="89867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b-NO" sz="2400" dirty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R1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R2</a:t>
            </a:r>
            <a:r>
              <a:rPr lang="nb-NO" sz="2400" dirty="0" smtClean="0"/>
              <a:t> do not apply then every feedback </a:t>
            </a:r>
            <a:r>
              <a:rPr lang="nb-NO" sz="2400" dirty="0"/>
              <a:t>vertex </a:t>
            </a:r>
            <a:r>
              <a:rPr lang="nb-NO" sz="2400" dirty="0" smtClean="0"/>
              <a:t>is </a:t>
            </a:r>
            <a:r>
              <a:rPr lang="nb-NO" sz="2400" dirty="0"/>
              <a:t>a </a:t>
            </a:r>
            <a:r>
              <a:rPr lang="nb-NO" sz="2400" dirty="0">
                <a:solidFill>
                  <a:srgbClr val="C00000"/>
                </a:solidFill>
              </a:rPr>
              <a:t>¼</a:t>
            </a:r>
            <a:r>
              <a:rPr lang="nb-NO" sz="2400" dirty="0"/>
              <a:t>-cover</a:t>
            </a:r>
            <a:r>
              <a:rPr lang="nb-NO" sz="2400" dirty="0" smtClean="0"/>
              <a:t>.</a:t>
            </a:r>
            <a:endParaRPr lang="nb-NO" sz="36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175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/>
      <p:bldP spid="38" grpId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Algorithm for FVS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b="1" dirty="0" smtClean="0"/>
              <a:t>while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is not empty</a:t>
            </a:r>
          </a:p>
          <a:p>
            <a:pPr>
              <a:buNone/>
            </a:pPr>
            <a:r>
              <a:rPr lang="nb-NO" dirty="0" smtClean="0"/>
              <a:t>	Apply </a:t>
            </a:r>
            <a:r>
              <a:rPr lang="nb-NO" dirty="0" smtClean="0">
                <a:solidFill>
                  <a:srgbClr val="C00000"/>
                </a:solidFill>
              </a:rPr>
              <a:t>R1</a:t>
            </a:r>
            <a:r>
              <a:rPr lang="nb-NO" dirty="0" smtClean="0"/>
              <a:t> and </a:t>
            </a:r>
            <a:r>
              <a:rPr lang="nb-NO" dirty="0" smtClean="0">
                <a:solidFill>
                  <a:srgbClr val="C00000"/>
                </a:solidFill>
              </a:rPr>
              <a:t>R2</a:t>
            </a:r>
            <a:r>
              <a:rPr lang="nb-NO" dirty="0" smtClean="0"/>
              <a:t> on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exhaustively</a:t>
            </a:r>
          </a:p>
          <a:p>
            <a:pPr>
              <a:buNone/>
            </a:pPr>
            <a:r>
              <a:rPr lang="nb-NO" dirty="0" smtClean="0"/>
              <a:t>	Select a vertex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with </a:t>
            </a:r>
            <a:r>
              <a:rPr lang="nb-NO" dirty="0" smtClean="0">
                <a:solidFill>
                  <a:srgbClr val="C00000"/>
                </a:solidFill>
              </a:rPr>
              <a:t>prob = d(v) / 2m</a:t>
            </a:r>
            <a:r>
              <a:rPr lang="nb-NO" dirty="0" smtClean="0"/>
              <a:t>.	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S := S ∪ {v}	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G := G\v</a:t>
            </a: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</a:rPr>
              <a:t>	</a:t>
            </a:r>
            <a:r>
              <a:rPr lang="nb-NO" b="1" dirty="0" smtClean="0"/>
              <a:t>If</a:t>
            </a:r>
            <a:r>
              <a:rPr lang="nb-NO" dirty="0" smtClean="0">
                <a:solidFill>
                  <a:srgbClr val="C00000"/>
                </a:solidFill>
              </a:rPr>
              <a:t> |S| &gt; k </a:t>
            </a:r>
            <a:r>
              <a:rPr lang="nb-NO" b="1" dirty="0" smtClean="0"/>
              <a:t>output</a:t>
            </a:r>
            <a:r>
              <a:rPr lang="nb-NO" dirty="0" smtClean="0">
                <a:solidFill>
                  <a:srgbClr val="C00000"/>
                </a:solidFill>
              </a:rPr>
              <a:t> NO</a:t>
            </a:r>
          </a:p>
          <a:p>
            <a:pPr>
              <a:buNone/>
            </a:pPr>
            <a:r>
              <a:rPr lang="nb-NO" b="1" dirty="0" smtClean="0"/>
              <a:t>output</a:t>
            </a:r>
            <a:r>
              <a:rPr lang="nb-NO" dirty="0" smtClean="0">
                <a:solidFill>
                  <a:srgbClr val="C00000"/>
                </a:solidFill>
              </a:rPr>
              <a:t> 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2100" y="3429001"/>
            <a:ext cx="3714350" cy="2088231"/>
            <a:chOff x="4674074" y="3429001"/>
            <a:chExt cx="2785762" cy="2088231"/>
          </a:xfrm>
        </p:grpSpPr>
        <p:sp>
          <p:nvSpPr>
            <p:cNvPr id="4" name="TextBox 3"/>
            <p:cNvSpPr txBox="1"/>
            <p:nvPr/>
          </p:nvSpPr>
          <p:spPr>
            <a:xfrm>
              <a:off x="4674074" y="5055567"/>
              <a:ext cx="2785762" cy="46166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86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b-NO" sz="2400" dirty="0" smtClean="0"/>
                <a:t>Succeeds with probability </a:t>
              </a:r>
              <a:r>
                <a:rPr lang="nb-NO" sz="2400" dirty="0" smtClean="0">
                  <a:solidFill>
                    <a:srgbClr val="C00000"/>
                  </a:solidFill>
                </a:rPr>
                <a:t>¼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5220072" y="3429001"/>
              <a:ext cx="846883" cy="16265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  <a:effectLst>
              <a:outerShdw blurRad="2540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18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6237"/>
                <a:ext cx="10515600" cy="2952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Runs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O(k(n+m)) </a:t>
                </a:r>
                <a:r>
                  <a:rPr lang="nb-NO" dirty="0" smtClean="0"/>
                  <a:t>time, succeeds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So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k(n+m</a:t>
                </a:r>
                <a:r>
                  <a:rPr lang="nb-NO" dirty="0">
                    <a:solidFill>
                      <a:srgbClr val="C00000"/>
                    </a:solidFill>
                  </a:rPr>
                  <a:t>)) </a:t>
                </a:r>
                <a:r>
                  <a:rPr lang="nb-NO" dirty="0" smtClean="0"/>
                  <a:t>time for constant success probability.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Expected output solution size is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4OPT</a:t>
                </a:r>
                <a:r>
                  <a:rPr lang="nb-NO" dirty="0" smtClean="0"/>
                  <a:t>, this is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dirty="0" smtClean="0"/>
                  <a:t>-approximation!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6237"/>
                <a:ext cx="10515600" cy="2952437"/>
              </a:xfrm>
              <a:blipFill rotWithShape="1">
                <a:blip r:embed="rId2"/>
                <a:stretch>
                  <a:fillRect l="-1217" t="-4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90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Chromatic Coding: </a:t>
            </a:r>
            <a:r>
              <a:rPr lang="nb-NO" dirty="0" smtClean="0">
                <a:solidFill>
                  <a:srgbClr val="C00000"/>
                </a:solidFill>
              </a:rPr>
              <a:t>5</a:t>
            </a:r>
            <a:r>
              <a:rPr lang="nb-NO" dirty="0" smtClean="0"/>
              <a:t>-Clustering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58198"/>
                <a:ext cx="10515600" cy="25789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5</a:t>
                </a:r>
                <a:r>
                  <a:rPr lang="en-US" sz="3600" dirty="0" smtClean="0"/>
                  <a:t>-Clustering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Question: </a:t>
                </a:r>
                <a:r>
                  <a:rPr lang="en-US" dirty="0" smtClean="0"/>
                  <a:t>Can we add/remove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k</a:t>
                </a:r>
                <a:r>
                  <a:rPr lang="en-US" dirty="0" smtClean="0"/>
                  <a:t> edges to make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 </a:t>
                </a:r>
                <a:r>
                  <a:rPr lang="en-US" dirty="0" smtClean="0"/>
                  <a:t>a disjoint union of 	       </a:t>
                </a:r>
                <a14:m>
                  <m:oMath xmlns:m="http://schemas.openxmlformats.org/officeDocument/2006/math">
                    <m:r>
                      <a:rPr lang="nb-NO">
                        <a:solidFill>
                          <a:srgbClr val="C00000"/>
                        </a:solidFill>
                        <a:latin typeface="Cambria Math"/>
                      </a:rPr>
                      <m:t>	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5 </a:t>
                </a:r>
                <a:r>
                  <a:rPr lang="en-US" dirty="0" smtClean="0"/>
                  <a:t>cliques?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58198"/>
                <a:ext cx="10515600" cy="2578950"/>
              </a:xfrm>
              <a:blipFill rotWithShape="1">
                <a:blip r:embed="rId2"/>
                <a:stretch>
                  <a:fillRect l="-1797" t="-5674" r="-580" b="-37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862883" y="4563274"/>
            <a:ext cx="840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Easy</a:t>
            </a:r>
            <a:r>
              <a:rPr lang="nb-NO" sz="2400" b="1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3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poly(n)</a:t>
            </a:r>
            <a:r>
              <a:rPr lang="nb-NO" sz="2400" dirty="0" smtClean="0"/>
              <a:t> [Branch on induced </a:t>
            </a:r>
            <a:r>
              <a:rPr lang="nb-NO" sz="2400" dirty="0" smtClean="0">
                <a:solidFill>
                  <a:srgbClr val="C00000"/>
                </a:solidFill>
              </a:rPr>
              <a:t>P</a:t>
            </a:r>
            <a:r>
              <a:rPr lang="nb-NO" sz="2400" baseline="-25000" dirty="0" smtClean="0">
                <a:solidFill>
                  <a:srgbClr val="C00000"/>
                </a:solidFill>
              </a:rPr>
              <a:t>3</a:t>
            </a:r>
            <a:r>
              <a:rPr lang="nb-NO" sz="2400" dirty="0" smtClean="0"/>
              <a:t>’s, then greedily join cliques]</a:t>
            </a:r>
            <a:endParaRPr lang="nb-NO" sz="2400" dirty="0"/>
          </a:p>
        </p:txBody>
      </p:sp>
      <p:grpSp>
        <p:nvGrpSpPr>
          <p:cNvPr id="10" name="9 Gruppe"/>
          <p:cNvGrpSpPr/>
          <p:nvPr/>
        </p:nvGrpSpPr>
        <p:grpSpPr>
          <a:xfrm>
            <a:off x="3631843" y="5080713"/>
            <a:ext cx="1609860" cy="270456"/>
            <a:chOff x="2833352" y="5898524"/>
            <a:chExt cx="1609860" cy="270456"/>
          </a:xfrm>
        </p:grpSpPr>
        <p:cxnSp>
          <p:nvCxnSpPr>
            <p:cNvPr id="7" name="6 Rett line"/>
            <p:cNvCxnSpPr/>
            <p:nvPr/>
          </p:nvCxnSpPr>
          <p:spPr>
            <a:xfrm>
              <a:off x="2962141" y="6033752"/>
              <a:ext cx="135228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Ellipse"/>
            <p:cNvSpPr/>
            <p:nvPr/>
          </p:nvSpPr>
          <p:spPr>
            <a:xfrm>
              <a:off x="2833352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7 Ellipse"/>
            <p:cNvSpPr/>
            <p:nvPr/>
          </p:nvSpPr>
          <p:spPr>
            <a:xfrm>
              <a:off x="4185634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8 Ellipse"/>
            <p:cNvSpPr/>
            <p:nvPr/>
          </p:nvSpPr>
          <p:spPr>
            <a:xfrm>
              <a:off x="3503054" y="5898524"/>
              <a:ext cx="257578" cy="270456"/>
            </a:xfrm>
            <a:prstGeom prst="ellips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7495504" y="5389806"/>
                <a:ext cx="2028056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b="1" dirty="0" smtClean="0">
                    <a:solidFill>
                      <a:srgbClr val="002060"/>
                    </a:solidFill>
                  </a:rPr>
                  <a:t>Next: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04" y="5389806"/>
                <a:ext cx="2028056" cy="602473"/>
              </a:xfrm>
              <a:prstGeom prst="rect">
                <a:avLst/>
              </a:prstGeom>
              <a:blipFill rotWithShape="1">
                <a:blip r:embed="rId3"/>
                <a:stretch>
                  <a:fillRect l="-6325" b="-282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50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 smtClean="0"/>
                  <a:t>Let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be a graph on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edges. Then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can be properly colored with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+ 1</a:t>
                </a:r>
                <a:r>
                  <a:rPr lang="nb-NO" dirty="0" smtClean="0"/>
                  <a:t> colors.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Proof: </a:t>
                </a:r>
                <a:r>
                  <a:rPr lang="nb-NO" dirty="0" smtClean="0"/>
                  <a:t>G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degenerate</a:t>
                </a:r>
                <a:r>
                  <a:rPr lang="nb-NO" dirty="0" smtClean="0"/>
                  <a:t>. Use 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greedy coloring</a:t>
                </a:r>
                <a:r>
                  <a:rPr lang="nb-NO" dirty="0" smtClean="0"/>
                  <a:t> using the degeneracy sequence (reversed)</a:t>
                </a:r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50161"/>
              </a:xfrm>
              <a:blipFill rotWithShape="1">
                <a:blip r:embed="rId2"/>
                <a:stretch>
                  <a:fillRect l="-1217" t="-3980" r="-290" b="-27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ktangel"/>
          <p:cNvSpPr/>
          <p:nvPr/>
        </p:nvSpPr>
        <p:spPr>
          <a:xfrm>
            <a:off x="3940935" y="4031087"/>
            <a:ext cx="128789" cy="1416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5762" y="4847890"/>
                <a:ext cx="1878528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Set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q =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2" y="4847890"/>
                <a:ext cx="1878528" cy="500137"/>
              </a:xfrm>
              <a:prstGeom prst="rect">
                <a:avLst/>
              </a:prstGeom>
              <a:blipFill rotWithShape="1">
                <a:blip r:embed="rId3"/>
                <a:stretch>
                  <a:fillRect l="-5195" t="-2439" b="-268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3210607" y="4867127"/>
            <a:ext cx="422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Color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at random with </a:t>
            </a:r>
            <a:r>
              <a:rPr lang="nb-NO" sz="2400" dirty="0" smtClean="0">
                <a:solidFill>
                  <a:srgbClr val="C00000"/>
                </a:solidFill>
              </a:rPr>
              <a:t>q</a:t>
            </a:r>
            <a:r>
              <a:rPr lang="nb-NO" sz="2400" dirty="0" smtClean="0"/>
              <a:t> colors.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3210607" y="5485248"/>
            <a:ext cx="641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What is the probability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is properly colored?</a:t>
            </a:r>
            <a:endParaRPr lang="nb-NO" sz="2400" dirty="0"/>
          </a:p>
        </p:txBody>
      </p:sp>
      <p:sp>
        <p:nvSpPr>
          <p:cNvPr id="8" name="7 TekstSylinder"/>
          <p:cNvSpPr txBox="1"/>
          <p:nvPr/>
        </p:nvSpPr>
        <p:spPr>
          <a:xfrm>
            <a:off x="8062175" y="4341167"/>
            <a:ext cx="203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Oblivious to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!</a:t>
            </a:r>
            <a:endParaRPr lang="nb-NO" sz="2400" dirty="0"/>
          </a:p>
        </p:txBody>
      </p:sp>
      <p:sp>
        <p:nvSpPr>
          <p:cNvPr id="9" name="8 Frihandsform"/>
          <p:cNvSpPr/>
          <p:nvPr/>
        </p:nvSpPr>
        <p:spPr>
          <a:xfrm>
            <a:off x="4652166" y="4553898"/>
            <a:ext cx="3397130" cy="352953"/>
          </a:xfrm>
          <a:custGeom>
            <a:avLst/>
            <a:gdLst>
              <a:gd name="connsiteX0" fmla="*/ 3397130 w 3397130"/>
              <a:gd name="connsiteY0" fmla="*/ 30981 h 352953"/>
              <a:gd name="connsiteX1" fmla="*/ 499383 w 3397130"/>
              <a:gd name="connsiteY1" fmla="*/ 30981 h 352953"/>
              <a:gd name="connsiteX2" fmla="*/ 22865 w 3397130"/>
              <a:gd name="connsiteY2" fmla="*/ 352953 h 35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130" h="352953">
                <a:moveTo>
                  <a:pt x="3397130" y="30981"/>
                </a:moveTo>
                <a:cubicBezTo>
                  <a:pt x="2229445" y="4150"/>
                  <a:pt x="1061760" y="-22681"/>
                  <a:pt x="499383" y="30981"/>
                </a:cubicBezTo>
                <a:cubicBezTo>
                  <a:pt x="-62994" y="84643"/>
                  <a:pt x="-20065" y="218798"/>
                  <a:pt x="22865" y="35295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3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 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357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/>
                  <a:t>Let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be a graph on at most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 </a:t>
                </a:r>
                <a:r>
                  <a:rPr lang="nb-NO" dirty="0" smtClean="0"/>
                  <a:t>edges, and </a:t>
                </a:r>
                <a:r>
                  <a:rPr lang="nb-NO" dirty="0">
                    <a:solidFill>
                      <a:srgbClr val="C00000"/>
                    </a:solidFill>
                  </a:rPr>
                  <a:t>q =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nb-NO" dirty="0" smtClean="0"/>
                  <a:t>. If G is colored at random with q colors, then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gets properly colored with probability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35761"/>
              </a:xfrm>
              <a:blipFill rotWithShape="1">
                <a:blip r:embed="rId2"/>
                <a:stretch>
                  <a:fillRect l="-1217" t="-3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914399" y="4082603"/>
            <a:ext cx="109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Proof: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2101775" y="4082603"/>
            <a:ext cx="7381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Degrees in degeneracy sequence: </a:t>
            </a:r>
            <a:r>
              <a:rPr lang="nb-NO" sz="2800" dirty="0" smtClean="0">
                <a:solidFill>
                  <a:srgbClr val="C00000"/>
                </a:solidFill>
              </a:rPr>
              <a:t>d</a:t>
            </a:r>
            <a:r>
              <a:rPr lang="nb-NO" sz="2800" baseline="-25000" dirty="0" smtClean="0">
                <a:solidFill>
                  <a:srgbClr val="C00000"/>
                </a:solidFill>
              </a:rPr>
              <a:t>1</a:t>
            </a:r>
            <a:r>
              <a:rPr lang="nb-NO" sz="2800" dirty="0" smtClean="0">
                <a:solidFill>
                  <a:srgbClr val="C00000"/>
                </a:solidFill>
              </a:rPr>
              <a:t>, d</a:t>
            </a:r>
            <a:r>
              <a:rPr lang="nb-NO" sz="2800" baseline="-25000" dirty="0" smtClean="0">
                <a:solidFill>
                  <a:srgbClr val="C00000"/>
                </a:solidFill>
              </a:rPr>
              <a:t>2</a:t>
            </a:r>
            <a:r>
              <a:rPr lang="nb-NO" sz="2800" dirty="0" smtClean="0">
                <a:solidFill>
                  <a:srgbClr val="C00000"/>
                </a:solidFill>
              </a:rPr>
              <a:t>, d</a:t>
            </a:r>
            <a:r>
              <a:rPr lang="nb-NO" sz="2800" baseline="-25000" dirty="0" smtClean="0">
                <a:solidFill>
                  <a:srgbClr val="C00000"/>
                </a:solidFill>
              </a:rPr>
              <a:t>3</a:t>
            </a:r>
            <a:r>
              <a:rPr lang="nb-NO" sz="2800" dirty="0" smtClean="0">
                <a:solidFill>
                  <a:srgbClr val="C00000"/>
                </a:solidFill>
              </a:rPr>
              <a:t>, ... d</a:t>
            </a:r>
            <a:r>
              <a:rPr lang="nb-NO" sz="2800" baseline="-25000" dirty="0" smtClean="0">
                <a:solidFill>
                  <a:srgbClr val="C00000"/>
                </a:solidFill>
              </a:rPr>
              <a:t>n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  <p:sp>
        <p:nvSpPr>
          <p:cNvPr id="6" name="5 Høgre klammeparentes"/>
          <p:cNvSpPr/>
          <p:nvPr/>
        </p:nvSpPr>
        <p:spPr>
          <a:xfrm rot="16200000">
            <a:off x="8061171" y="2802156"/>
            <a:ext cx="283335" cy="23290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b="1" dirty="0"/>
          </a:p>
        </p:txBody>
      </p:sp>
      <p:sp>
        <p:nvSpPr>
          <p:cNvPr id="7" name="6 TekstSylinder"/>
          <p:cNvSpPr txBox="1"/>
          <p:nvPr/>
        </p:nvSpPr>
        <p:spPr>
          <a:xfrm>
            <a:off x="7590234" y="3095085"/>
            <a:ext cx="122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Add to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" name="8 TekstSylinder"/>
          <p:cNvSpPr txBox="1"/>
          <p:nvPr/>
        </p:nvSpPr>
        <p:spPr>
          <a:xfrm>
            <a:off x="901520" y="5543593"/>
            <a:ext cx="285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Success probability </a:t>
            </a:r>
            <a:r>
              <a:rPr lang="nb-NO" sz="2400" dirty="0" smtClean="0">
                <a:solidFill>
                  <a:srgbClr val="C00000"/>
                </a:solidFill>
              </a:rPr>
              <a:t>=</a:t>
            </a:r>
            <a:r>
              <a:rPr lang="nb-NO" sz="2400" dirty="0" smtClean="0"/>
              <a:t> 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TekstSylinder"/>
              <p:cNvSpPr txBox="1"/>
              <p:nvPr/>
            </p:nvSpPr>
            <p:spPr>
              <a:xfrm>
                <a:off x="4992479" y="5168999"/>
                <a:ext cx="2292935" cy="1039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nb-NO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9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79" y="5168999"/>
                <a:ext cx="2292935" cy="1039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TekstSylinder"/>
              <p:cNvSpPr txBox="1"/>
              <p:nvPr/>
            </p:nvSpPr>
            <p:spPr>
              <a:xfrm>
                <a:off x="3594914" y="5388739"/>
                <a:ext cx="1500795" cy="78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nb-NO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nb-NO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10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14" y="5388739"/>
                <a:ext cx="1500795" cy="7820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Frihandsform"/>
          <p:cNvSpPr/>
          <p:nvPr/>
        </p:nvSpPr>
        <p:spPr>
          <a:xfrm>
            <a:off x="7911770" y="4430332"/>
            <a:ext cx="2776420" cy="494362"/>
          </a:xfrm>
          <a:custGeom>
            <a:avLst/>
            <a:gdLst>
              <a:gd name="connsiteX0" fmla="*/ 2545875 w 2776420"/>
              <a:gd name="connsiteY0" fmla="*/ 0 h 494362"/>
              <a:gd name="connsiteX1" fmla="*/ 2558754 w 2776420"/>
              <a:gd name="connsiteY1" fmla="*/ 437882 h 494362"/>
              <a:gd name="connsiteX2" fmla="*/ 253436 w 2776420"/>
              <a:gd name="connsiteY2" fmla="*/ 463640 h 494362"/>
              <a:gd name="connsiteX3" fmla="*/ 163284 w 2776420"/>
              <a:gd name="connsiteY3" fmla="*/ 206062 h 49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420" h="494362">
                <a:moveTo>
                  <a:pt x="2545875" y="0"/>
                </a:moveTo>
                <a:cubicBezTo>
                  <a:pt x="2743351" y="180304"/>
                  <a:pt x="2940827" y="360609"/>
                  <a:pt x="2558754" y="437882"/>
                </a:cubicBezTo>
                <a:cubicBezTo>
                  <a:pt x="2176681" y="515155"/>
                  <a:pt x="652681" y="502277"/>
                  <a:pt x="253436" y="463640"/>
                </a:cubicBezTo>
                <a:cubicBezTo>
                  <a:pt x="-145809" y="425003"/>
                  <a:pt x="8737" y="315532"/>
                  <a:pt x="163284" y="206062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TekstSylinder"/>
              <p:cNvSpPr txBox="1"/>
              <p:nvPr/>
            </p:nvSpPr>
            <p:spPr>
              <a:xfrm>
                <a:off x="9818562" y="4115867"/>
                <a:ext cx="1327671" cy="500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400" baseline="-25000" dirty="0" smtClean="0">
                    <a:solidFill>
                      <a:srgbClr val="C0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7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562" y="4115867"/>
                <a:ext cx="1327671" cy="500137"/>
              </a:xfrm>
              <a:prstGeom prst="rect">
                <a:avLst/>
              </a:prstGeom>
              <a:blipFill rotWithShape="1">
                <a:blip r:embed="rId5"/>
                <a:stretch>
                  <a:fillRect l="-7373" t="-2439" b="-268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TekstSylinder"/>
              <p:cNvSpPr txBox="1"/>
              <p:nvPr/>
            </p:nvSpPr>
            <p:spPr>
              <a:xfrm>
                <a:off x="7169675" y="5374465"/>
                <a:ext cx="1415259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nary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1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75" y="5374465"/>
                <a:ext cx="1415259" cy="682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TekstSylinder"/>
              <p:cNvSpPr txBox="1"/>
              <p:nvPr/>
            </p:nvSpPr>
            <p:spPr>
              <a:xfrm>
                <a:off x="8815441" y="5320809"/>
                <a:ext cx="1512402" cy="75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rad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13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441" y="5320809"/>
                <a:ext cx="1512402" cy="7573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/>
      <p:bldP spid="9" grpId="0"/>
      <p:bldP spid="10" grpId="0"/>
      <p:bldP spid="11" grpId="0"/>
      <p:bldP spid="12" grpId="0" animBg="1"/>
      <p:bldP spid="8" grpId="0" animBg="1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Using the Coloring Lemma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574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Color the vertices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at random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q</a:t>
                </a:r>
                <a:r>
                  <a:rPr lang="nb-NO" dirty="0" smtClean="0"/>
                  <a:t> colors.</a:t>
                </a:r>
              </a:p>
              <a:p>
                <a:pPr marL="0" indent="0">
                  <a:buNone/>
                </a:pPr>
                <a:r>
                  <a:rPr lang="nb-NO" dirty="0" smtClean="0"/>
                  <a:t>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coloring</a:t>
                </a:r>
                <a:r>
                  <a:rPr lang="nb-NO" dirty="0" smtClean="0"/>
                  <a:t> lemma, with probability </a:t>
                </a:r>
                <a:r>
                  <a:rPr lang="nb-NO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solution edge 	graph </a:t>
                </a:r>
                <a:r>
                  <a:rPr lang="nb-NO" dirty="0" smtClean="0"/>
                  <a:t>is properly colored. 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574398"/>
              </a:xfrm>
              <a:blipFill rotWithShape="1">
                <a:blip r:embed="rId2"/>
                <a:stretch>
                  <a:fillRect l="-1217" t="-6178" b="-38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Avrunda rektangel"/>
          <p:cNvSpPr/>
          <p:nvPr/>
        </p:nvSpPr>
        <p:spPr>
          <a:xfrm>
            <a:off x="1436000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4 Avrunda rektangel"/>
          <p:cNvSpPr/>
          <p:nvPr/>
        </p:nvSpPr>
        <p:spPr>
          <a:xfrm>
            <a:off x="2979318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5 Avrunda rektangel"/>
          <p:cNvSpPr/>
          <p:nvPr/>
        </p:nvSpPr>
        <p:spPr>
          <a:xfrm>
            <a:off x="4511904" y="3464414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6 Avrunda rektangel"/>
          <p:cNvSpPr/>
          <p:nvPr/>
        </p:nvSpPr>
        <p:spPr>
          <a:xfrm>
            <a:off x="7433254" y="3464415"/>
            <a:ext cx="944452" cy="18741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7 TekstSylinder"/>
          <p:cNvSpPr txBox="1"/>
          <p:nvPr/>
        </p:nvSpPr>
        <p:spPr>
          <a:xfrm>
            <a:off x="6014422" y="4495167"/>
            <a:ext cx="8242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nb-NO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26 Gruppe"/>
          <p:cNvGrpSpPr/>
          <p:nvPr/>
        </p:nvGrpSpPr>
        <p:grpSpPr>
          <a:xfrm>
            <a:off x="7506003" y="3676521"/>
            <a:ext cx="814246" cy="1527967"/>
            <a:chOff x="7827978" y="3805311"/>
            <a:chExt cx="814246" cy="1680013"/>
          </a:xfrm>
        </p:grpSpPr>
        <p:sp>
          <p:nvSpPr>
            <p:cNvPr id="10" name="9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10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11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12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13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14 Høgre klammeparentes"/>
          <p:cNvSpPr/>
          <p:nvPr/>
        </p:nvSpPr>
        <p:spPr>
          <a:xfrm>
            <a:off x="8512932" y="3322748"/>
            <a:ext cx="476518" cy="2202287"/>
          </a:xfrm>
          <a:prstGeom prst="rightBrace">
            <a:avLst>
              <a:gd name="adj1" fmla="val 54279"/>
              <a:gd name="adj2" fmla="val 50000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TekstSylinder"/>
              <p:cNvSpPr txBox="1"/>
              <p:nvPr/>
            </p:nvSpPr>
            <p:spPr>
              <a:xfrm>
                <a:off x="9234148" y="4271855"/>
                <a:ext cx="185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5 </a:t>
                </a:r>
                <a:r>
                  <a:rPr lang="nb-NO" sz="2800" dirty="0" smtClean="0"/>
                  <a:t>Cliques</a:t>
                </a:r>
                <a:endParaRPr lang="nb-NO" sz="2800" dirty="0"/>
              </a:p>
            </p:txBody>
          </p:sp>
        </mc:Choice>
        <mc:Fallback xmlns="">
          <p:sp>
            <p:nvSpPr>
              <p:cNvPr id="16" name="15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48" y="4271855"/>
                <a:ext cx="18517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4934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27 Gruppe"/>
          <p:cNvGrpSpPr/>
          <p:nvPr/>
        </p:nvGrpSpPr>
        <p:grpSpPr>
          <a:xfrm>
            <a:off x="4577007" y="3654717"/>
            <a:ext cx="814246" cy="1527967"/>
            <a:chOff x="7827978" y="3805311"/>
            <a:chExt cx="814246" cy="1680013"/>
          </a:xfrm>
        </p:grpSpPr>
        <p:sp>
          <p:nvSpPr>
            <p:cNvPr id="29" name="28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29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30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31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32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33 Gruppe"/>
          <p:cNvGrpSpPr/>
          <p:nvPr/>
        </p:nvGrpSpPr>
        <p:grpSpPr>
          <a:xfrm>
            <a:off x="3044421" y="3632915"/>
            <a:ext cx="814246" cy="1527967"/>
            <a:chOff x="7827978" y="3805311"/>
            <a:chExt cx="814246" cy="1680013"/>
          </a:xfrm>
        </p:grpSpPr>
        <p:sp>
          <p:nvSpPr>
            <p:cNvPr id="35" name="34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35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36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37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38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39 Gruppe"/>
          <p:cNvGrpSpPr/>
          <p:nvPr/>
        </p:nvGrpSpPr>
        <p:grpSpPr>
          <a:xfrm>
            <a:off x="1501103" y="3640767"/>
            <a:ext cx="814246" cy="1527967"/>
            <a:chOff x="7827978" y="3805311"/>
            <a:chExt cx="814246" cy="1680013"/>
          </a:xfrm>
        </p:grpSpPr>
        <p:sp>
          <p:nvSpPr>
            <p:cNvPr id="41" name="40 Frihandsform"/>
            <p:cNvSpPr/>
            <p:nvPr/>
          </p:nvSpPr>
          <p:spPr>
            <a:xfrm>
              <a:off x="8175941" y="380531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41 Frihandsform"/>
            <p:cNvSpPr/>
            <p:nvPr/>
          </p:nvSpPr>
          <p:spPr>
            <a:xfrm rot="10035867">
              <a:off x="7870099" y="4243391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42 Frihandsform"/>
            <p:cNvSpPr/>
            <p:nvPr/>
          </p:nvSpPr>
          <p:spPr>
            <a:xfrm rot="1816744">
              <a:off x="8240913" y="4585630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43 Frihandsform"/>
            <p:cNvSpPr/>
            <p:nvPr/>
          </p:nvSpPr>
          <p:spPr>
            <a:xfrm rot="18092140">
              <a:off x="7835492" y="4858287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44 Frihandsform"/>
            <p:cNvSpPr/>
            <p:nvPr/>
          </p:nvSpPr>
          <p:spPr>
            <a:xfrm rot="5138035">
              <a:off x="8302008" y="5145109"/>
              <a:ext cx="332701" cy="347730"/>
            </a:xfrm>
            <a:custGeom>
              <a:avLst/>
              <a:gdLst>
                <a:gd name="connsiteX0" fmla="*/ 399245 w 425002"/>
                <a:gd name="connsiteY0" fmla="*/ 128789 h 437882"/>
                <a:gd name="connsiteX1" fmla="*/ 180304 w 425002"/>
                <a:gd name="connsiteY1" fmla="*/ 0 h 437882"/>
                <a:gd name="connsiteX2" fmla="*/ 0 w 425002"/>
                <a:gd name="connsiteY2" fmla="*/ 103031 h 437882"/>
                <a:gd name="connsiteX3" fmla="*/ 51515 w 425002"/>
                <a:gd name="connsiteY3" fmla="*/ 437882 h 437882"/>
                <a:gd name="connsiteX4" fmla="*/ 425002 w 425002"/>
                <a:gd name="connsiteY4" fmla="*/ 386366 h 437882"/>
                <a:gd name="connsiteX5" fmla="*/ 399245 w 425002"/>
                <a:gd name="connsiteY5" fmla="*/ 128789 h 4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002" h="437882">
                  <a:moveTo>
                    <a:pt x="399245" y="128789"/>
                  </a:moveTo>
                  <a:lnTo>
                    <a:pt x="180304" y="0"/>
                  </a:lnTo>
                  <a:lnTo>
                    <a:pt x="0" y="103031"/>
                  </a:lnTo>
                  <a:lnTo>
                    <a:pt x="51515" y="437882"/>
                  </a:lnTo>
                  <a:lnTo>
                    <a:pt x="425002" y="386366"/>
                  </a:lnTo>
                  <a:lnTo>
                    <a:pt x="399245" y="1287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46 TekstSylinder"/>
              <p:cNvSpPr txBox="1"/>
              <p:nvPr/>
            </p:nvSpPr>
            <p:spPr>
              <a:xfrm>
                <a:off x="785541" y="5873621"/>
                <a:ext cx="3336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5q </a:t>
                </a:r>
                <a:r>
                  <a:rPr lang="nb-NO" sz="2400" dirty="0" smtClean="0"/>
                  <a:t>«little» cliques total</a:t>
                </a:r>
                <a:endParaRPr lang="nb-NO" sz="2400" dirty="0"/>
              </a:p>
            </p:txBody>
          </p:sp>
        </mc:Choice>
        <mc:Fallback xmlns="">
          <p:sp>
            <p:nvSpPr>
              <p:cNvPr id="47" name="4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1" y="5873621"/>
                <a:ext cx="33362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48" t="-10667" r="-2011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47 TekstSylinder"/>
          <p:cNvSpPr txBox="1"/>
          <p:nvPr/>
        </p:nvSpPr>
        <p:spPr>
          <a:xfrm>
            <a:off x="6152817" y="5665147"/>
            <a:ext cx="373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For each «little» clique, </a:t>
            </a:r>
          </a:p>
          <a:p>
            <a:pPr algn="ctr"/>
            <a:r>
              <a:rPr lang="nb-NO" sz="2400" dirty="0" smtClean="0"/>
              <a:t>guess which clique it goes to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48 TekstSylinder"/>
              <p:cNvSpPr txBox="1"/>
              <p:nvPr/>
            </p:nvSpPr>
            <p:spPr>
              <a:xfrm>
                <a:off x="9887814" y="5803216"/>
                <a:ext cx="1225785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rad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48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814" y="5803216"/>
                <a:ext cx="1225785" cy="6024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49 TekstSylinder"/>
          <p:cNvSpPr txBox="1"/>
          <p:nvPr/>
        </p:nvSpPr>
        <p:spPr>
          <a:xfrm>
            <a:off x="1460408" y="34763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1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1" name="50 TekstSylinder"/>
          <p:cNvSpPr txBox="1"/>
          <p:nvPr/>
        </p:nvSpPr>
        <p:spPr>
          <a:xfrm>
            <a:off x="2990965" y="34626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2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2" name="51 TekstSylinder"/>
          <p:cNvSpPr txBox="1"/>
          <p:nvPr/>
        </p:nvSpPr>
        <p:spPr>
          <a:xfrm>
            <a:off x="4511904" y="34831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3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53" name="52 TekstSylinder"/>
          <p:cNvSpPr txBox="1"/>
          <p:nvPr/>
        </p:nvSpPr>
        <p:spPr>
          <a:xfrm>
            <a:off x="7433254" y="349714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q</a:t>
            </a:r>
            <a:endParaRPr lang="nb-NO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/>
      <p:bldP spid="15" grpId="0" animBg="1"/>
      <p:bldP spid="1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Wrapping up 5-Clustering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0632"/>
                <a:ext cx="10515600" cy="24501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Success probability: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Repeating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times gives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time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constant</a:t>
                </a:r>
                <a:r>
                  <a:rPr lang="nb-NO" dirty="0" smtClean="0"/>
                  <a:t> success</a:t>
                </a:r>
                <a:br>
                  <a:rPr lang="nb-NO" dirty="0" smtClean="0"/>
                </a:br>
                <a:r>
                  <a:rPr lang="nb-NO" dirty="0" smtClean="0"/>
                  <a:t>	probability.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0632"/>
                <a:ext cx="10515600" cy="2450161"/>
              </a:xfrm>
              <a:blipFill rotWithShape="1">
                <a:blip r:embed="rId2"/>
                <a:stretch>
                  <a:fillRect l="-1217" t="-373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Derandomization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448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Lemma: </a:t>
                </a:r>
                <a:r>
                  <a:rPr lang="nb-NO" dirty="0" smtClean="0"/>
                  <a:t>Given vertex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and integer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can construct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 smtClean="0"/>
                  <a:t> a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..., 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t </a:t>
                </a:r>
                <a:r>
                  <a:rPr lang="nb-NO" dirty="0" smtClean="0"/>
                  <a:t>of colorings,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dirty="0"/>
                  <a:t> </a:t>
                </a:r>
                <a:r>
                  <a:rPr lang="nb-NO" dirty="0" smtClean="0"/>
                  <a:t>and for every graph with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edges, there is an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is a proper coloring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44854"/>
              </a:xfrm>
              <a:blipFill rotWithShape="1">
                <a:blip r:embed="rId2"/>
                <a:stretch>
                  <a:fillRect l="-1217" t="-5281" r="-1565" b="-13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2 Plasshaldar for innhald"/>
          <p:cNvSpPr txBox="1">
            <a:spLocks/>
          </p:cNvSpPr>
          <p:nvPr/>
        </p:nvSpPr>
        <p:spPr>
          <a:xfrm>
            <a:off x="874690" y="3974251"/>
            <a:ext cx="10515600" cy="52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Instead of trying </a:t>
            </a:r>
            <a:r>
              <a:rPr lang="nb-NO" dirty="0" smtClean="0">
                <a:solidFill>
                  <a:srgbClr val="0070C0"/>
                </a:solidFill>
              </a:rPr>
              <a:t>random</a:t>
            </a:r>
            <a:r>
              <a:rPr lang="nb-NO" dirty="0" smtClean="0"/>
              <a:t> colorings, loop over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baseline="-25000" dirty="0">
                <a:solidFill>
                  <a:srgbClr val="C00000"/>
                </a:solidFill>
              </a:rPr>
              <a:t>1</a:t>
            </a:r>
            <a:r>
              <a:rPr lang="nb-NO" dirty="0">
                <a:solidFill>
                  <a:srgbClr val="C00000"/>
                </a:solidFill>
              </a:rPr>
              <a:t>, f</a:t>
            </a:r>
            <a:r>
              <a:rPr lang="nb-NO" baseline="-25000" dirty="0">
                <a:solidFill>
                  <a:srgbClr val="C00000"/>
                </a:solidFill>
              </a:rPr>
              <a:t>2</a:t>
            </a:r>
            <a:r>
              <a:rPr lang="nb-NO" dirty="0">
                <a:solidFill>
                  <a:srgbClr val="C00000"/>
                </a:solidFill>
              </a:rPr>
              <a:t>, ...,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baseline="-25000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4690" y="4734402"/>
                <a:ext cx="3945183" cy="60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func>
                          <m:funcPr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80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nb-NO" sz="28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90" y="4734402"/>
                <a:ext cx="3945183" cy="602473"/>
              </a:xfrm>
              <a:prstGeom prst="rect">
                <a:avLst/>
              </a:prstGeom>
              <a:blipFill rotWithShape="1">
                <a:blip r:embed="rId3"/>
                <a:stretch>
                  <a:fillRect l="-3086" b="-295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874690" y="5646656"/>
            <a:ext cx="594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Can get rid of </a:t>
            </a:r>
            <a:r>
              <a:rPr lang="nb-NO" sz="2800" dirty="0" smtClean="0">
                <a:solidFill>
                  <a:srgbClr val="C00000"/>
                </a:solidFill>
              </a:rPr>
              <a:t>log k</a:t>
            </a:r>
            <a:r>
              <a:rPr lang="nb-NO" sz="2800" dirty="0" smtClean="0"/>
              <a:t> factor (unpublished)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416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Consider a random function </a:t>
            </a:r>
            <a:r>
              <a:rPr lang="nb-NO" dirty="0" smtClean="0">
                <a:solidFill>
                  <a:srgbClr val="C00000"/>
                </a:solidFill>
              </a:rPr>
              <a:t>f : V(G)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{1...k}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597" y="2420888"/>
            <a:ext cx="67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000" dirty="0"/>
              <a:t>For a set </a:t>
            </a:r>
            <a:r>
              <a:rPr lang="nb-NO" sz="2000" dirty="0">
                <a:solidFill>
                  <a:srgbClr val="C00000"/>
                </a:solidFill>
              </a:rPr>
              <a:t>S</a:t>
            </a:r>
            <a:r>
              <a:rPr lang="nb-NO" sz="2000" dirty="0"/>
              <a:t> on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 vertices, what is the probability that all vertices</a:t>
            </a:r>
          </a:p>
          <a:p>
            <a:pPr algn="r"/>
            <a:r>
              <a:rPr lang="nb-NO" sz="2000" dirty="0"/>
              <a:t>get a different </a:t>
            </a:r>
            <a:r>
              <a:rPr lang="nb-NO" sz="2000" dirty="0">
                <a:solidFill>
                  <a:srgbClr val="C00000"/>
                </a:solidFill>
              </a:rPr>
              <a:t>c</a:t>
            </a:r>
            <a:r>
              <a:rPr lang="nb-NO" sz="2000" dirty="0">
                <a:solidFill>
                  <a:srgbClr val="FF0000"/>
                </a:solidFill>
              </a:rPr>
              <a:t>o</a:t>
            </a:r>
            <a:r>
              <a:rPr lang="nb-NO" sz="2000" dirty="0">
                <a:solidFill>
                  <a:srgbClr val="FFC000"/>
                </a:solidFill>
              </a:rPr>
              <a:t>l</a:t>
            </a:r>
            <a:r>
              <a:rPr lang="nb-NO" sz="2000" dirty="0">
                <a:solidFill>
                  <a:srgbClr val="92D050"/>
                </a:solidFill>
              </a:rPr>
              <a:t>o</a:t>
            </a:r>
            <a:r>
              <a:rPr lang="nb-NO" sz="2000" dirty="0">
                <a:solidFill>
                  <a:srgbClr val="00B050"/>
                </a:solidFill>
              </a:rPr>
              <a:t>r</a:t>
            </a:r>
            <a:r>
              <a:rPr lang="nb-NO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3873" y="3922429"/>
                <a:ext cx="701859" cy="1033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k</m:t>
                          </m:r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k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22428"/>
                <a:ext cx="701859" cy="1033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47728" y="501317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Possible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of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648" y="342900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Good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colorings </a:t>
            </a:r>
          </a:p>
          <a:p>
            <a:pPr algn="ctr"/>
            <a:r>
              <a:rPr lang="nb-NO" dirty="0">
                <a:solidFill>
                  <a:srgbClr val="002060"/>
                </a:solidFill>
              </a:rPr>
              <a:t>of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038850" y="3890666"/>
            <a:ext cx="977030" cy="330423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4758930" y="4956365"/>
            <a:ext cx="256950" cy="518476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35960" y="4221089"/>
                <a:ext cx="1519968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type m:val="skw"/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21088"/>
                <a:ext cx="1519968" cy="7820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61661" y="5313983"/>
            <a:ext cx="160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Stirling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approximation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6816081" y="5085184"/>
            <a:ext cx="545581" cy="55196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 below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1823"/>
          </a:xfrm>
        </p:spPr>
        <p:txBody>
          <a:bodyPr/>
          <a:lstStyle/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Feedback Vertex Set (FVS)</a:t>
            </a:r>
          </a:p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IN: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G</a:t>
            </a:r>
            <a:r>
              <a:rPr lang="nb-NO" dirty="0"/>
              <a:t>, </a:t>
            </a:r>
            <a:r>
              <a:rPr lang="nb-NO" dirty="0">
                <a:solidFill>
                  <a:srgbClr val="C00000"/>
                </a:solidFill>
              </a:rPr>
              <a:t>k</a:t>
            </a:r>
          </a:p>
          <a:p>
            <a:pPr>
              <a:buNone/>
            </a:pPr>
            <a:r>
              <a:rPr lang="nb-NO" b="1" dirty="0">
                <a:solidFill>
                  <a:srgbClr val="0070C0"/>
                </a:solidFill>
              </a:rPr>
              <a:t>Q:</a:t>
            </a:r>
            <a:r>
              <a:rPr lang="nb-NO" dirty="0"/>
              <a:t> Is there a set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/>
              <a:t> of </a:t>
            </a:r>
            <a:r>
              <a:rPr lang="nb-NO" dirty="0">
                <a:solidFill>
                  <a:srgbClr val="C00000"/>
                </a:solidFill>
              </a:rPr>
              <a:t>≤ k</a:t>
            </a:r>
            <a:r>
              <a:rPr lang="nb-NO" dirty="0"/>
              <a:t> vertices such that </a:t>
            </a:r>
            <a:r>
              <a:rPr lang="nb-NO" dirty="0">
                <a:solidFill>
                  <a:srgbClr val="C00000"/>
                </a:solidFill>
              </a:rPr>
              <a:t>G\S</a:t>
            </a:r>
            <a:r>
              <a:rPr lang="nb-NO" dirty="0"/>
              <a:t> is a forest?</a:t>
            </a:r>
            <a:endParaRPr lang="en-US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75763" y="3765445"/>
            <a:ext cx="425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Saw a </a:t>
            </a:r>
            <a:r>
              <a:rPr lang="nb-NO" sz="2800" dirty="0" smtClean="0">
                <a:solidFill>
                  <a:srgbClr val="C00000"/>
                </a:solidFill>
              </a:rPr>
              <a:t>4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 algorithm</a:t>
            </a:r>
            <a:endParaRPr lang="nb-NO" sz="28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7055476" y="4003965"/>
            <a:ext cx="2542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Can we beat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6" name="5 TekstSylinder"/>
          <p:cNvSpPr txBox="1"/>
          <p:nvPr/>
        </p:nvSpPr>
        <p:spPr>
          <a:xfrm>
            <a:off x="4451797" y="4728370"/>
            <a:ext cx="283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Branching</a:t>
            </a:r>
            <a:r>
              <a:rPr lang="nb-NO" sz="2800" dirty="0" smtClean="0"/>
              <a:t> is tricky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1375892" y="5617857"/>
                <a:ext cx="8441926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b="1" dirty="0" smtClean="0">
                    <a:solidFill>
                      <a:srgbClr val="002060"/>
                    </a:solidFill>
                  </a:rPr>
                  <a:t>Next: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O((2-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) = O(1.75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800" dirty="0" smtClean="0"/>
                  <a:t>time using </a:t>
                </a:r>
                <a:r>
                  <a:rPr lang="nb-NO" sz="2800" dirty="0">
                    <a:solidFill>
                      <a:srgbClr val="C00000"/>
                    </a:solidFill>
                  </a:rPr>
                  <a:t>4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>
                    <a:solidFill>
                      <a:srgbClr val="C00000"/>
                    </a:solidFill>
                  </a:rPr>
                  <a:t>n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O(1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800" dirty="0" smtClean="0"/>
                  <a:t>as black box </a:t>
                </a:r>
                <a:endParaRPr lang="nb-NO" sz="2800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92" y="5617857"/>
                <a:ext cx="8441926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516" r="-505" b="-1217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7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Feedback Vertex Set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213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Given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pick integer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21361"/>
              </a:xfrm>
              <a:blipFill rotWithShape="1">
                <a:blip r:embed="rId2"/>
                <a:stretch>
                  <a:fillRect l="-1217" t="-15686" b="-49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875763" y="2649014"/>
            <a:ext cx="869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Pick a set </a:t>
            </a:r>
            <a:r>
              <a:rPr lang="nb-NO" sz="2800" dirty="0">
                <a:solidFill>
                  <a:srgbClr val="C00000"/>
                </a:solidFill>
              </a:rPr>
              <a:t>S</a:t>
            </a:r>
            <a:r>
              <a:rPr lang="nb-NO" sz="2800" dirty="0"/>
              <a:t> of size </a:t>
            </a:r>
            <a:r>
              <a:rPr lang="nb-NO" sz="2800" dirty="0">
                <a:solidFill>
                  <a:srgbClr val="C00000"/>
                </a:solidFill>
              </a:rPr>
              <a:t>t</a:t>
            </a:r>
            <a:r>
              <a:rPr lang="nb-NO" sz="2800" dirty="0"/>
              <a:t> uniformly at random, put </a:t>
            </a:r>
            <a:r>
              <a:rPr lang="nb-NO" sz="2800" dirty="0">
                <a:solidFill>
                  <a:srgbClr val="C00000"/>
                </a:solidFill>
              </a:rPr>
              <a:t>S</a:t>
            </a:r>
            <a:r>
              <a:rPr lang="nb-NO" sz="2800" dirty="0"/>
              <a:t> in solution</a:t>
            </a:r>
            <a:r>
              <a:rPr lang="nb-NO" sz="2800" dirty="0" smtClean="0"/>
              <a:t>.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TekstSylinder"/>
              <p:cNvSpPr txBox="1"/>
              <p:nvPr/>
            </p:nvSpPr>
            <p:spPr>
              <a:xfrm>
                <a:off x="875763" y="3857481"/>
                <a:ext cx="748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Try to extend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800" dirty="0" smtClean="0"/>
                  <a:t> to a feedback vertex set of size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endParaRPr lang="nb-NO" sz="2800" dirty="0"/>
              </a:p>
            </p:txBody>
          </p:sp>
        </mc:Choice>
        <mc:Fallback xmlns="">
          <p:sp>
            <p:nvSpPr>
              <p:cNvPr id="5" name="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" y="3857481"/>
                <a:ext cx="74860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10" t="-10465" r="-651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TekstSylinder"/>
          <p:cNvSpPr txBox="1"/>
          <p:nvPr/>
        </p:nvSpPr>
        <p:spPr>
          <a:xfrm>
            <a:off x="2962141" y="3174210"/>
            <a:ext cx="585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(By deleting </a:t>
            </a:r>
            <a:r>
              <a:rPr lang="nb-NO" sz="2400" dirty="0" smtClean="0">
                <a:solidFill>
                  <a:srgbClr val="C00000"/>
                </a:solidFill>
              </a:rPr>
              <a:t>S </a:t>
            </a:r>
            <a:r>
              <a:rPr lang="nb-NO" sz="2400" dirty="0" smtClean="0">
                <a:solidFill>
                  <a:srgbClr val="002060"/>
                </a:solidFill>
              </a:rPr>
              <a:t>and decreasing parameter by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>
                <a:solidFill>
                  <a:srgbClr val="002060"/>
                </a:solidFill>
              </a:rPr>
              <a:t>)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2998630" y="4380701"/>
            <a:ext cx="606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(By running </a:t>
            </a:r>
            <a:r>
              <a:rPr lang="nb-NO" sz="2400" dirty="0" smtClean="0">
                <a:solidFill>
                  <a:srgbClr val="C00000"/>
                </a:solidFill>
              </a:rPr>
              <a:t>4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baseline="30000" dirty="0" smtClean="0">
                <a:solidFill>
                  <a:srgbClr val="C00000"/>
                </a:solidFill>
              </a:rPr>
              <a:t>O(1)</a:t>
            </a:r>
            <a:r>
              <a:rPr lang="nb-NO" sz="2400" baseline="30000" dirty="0" smtClean="0">
                <a:solidFill>
                  <a:srgbClr val="002060"/>
                </a:solidFill>
              </a:rPr>
              <a:t>  </a:t>
            </a:r>
            <a:r>
              <a:rPr lang="nb-NO" sz="2400" dirty="0" smtClean="0">
                <a:solidFill>
                  <a:srgbClr val="002060"/>
                </a:solidFill>
              </a:rPr>
              <a:t>time algorithm on </a:t>
            </a:r>
            <a:r>
              <a:rPr lang="nb-NO" sz="2400" dirty="0" smtClean="0">
                <a:solidFill>
                  <a:srgbClr val="C00000"/>
                </a:solidFill>
              </a:rPr>
              <a:t>(G-S, k-t)</a:t>
            </a:r>
            <a:r>
              <a:rPr lang="nb-NO" sz="2400" dirty="0" smtClean="0">
                <a:solidFill>
                  <a:srgbClr val="002060"/>
                </a:solidFill>
              </a:rPr>
              <a:t>)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5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23952" cy="1162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Success 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36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sz="36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nb-NO" sz="360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nb-NO" sz="3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23952" cy="1162274"/>
              </a:xfrm>
              <a:blipFill rotWithShape="1">
                <a:blip r:embed="rId2"/>
                <a:stretch>
                  <a:fillRect l="-33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TekstSylinder"/>
          <p:cNvSpPr txBox="1"/>
          <p:nvPr/>
        </p:nvSpPr>
        <p:spPr>
          <a:xfrm>
            <a:off x="7375509" y="2925972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Running time: </a:t>
            </a:r>
            <a:r>
              <a:rPr lang="nb-NO" sz="2800" dirty="0" smtClean="0">
                <a:solidFill>
                  <a:srgbClr val="C00000"/>
                </a:solidFill>
              </a:rPr>
              <a:t>4</a:t>
            </a:r>
            <a:r>
              <a:rPr lang="nb-NO" sz="2800" baseline="30000" dirty="0" smtClean="0">
                <a:solidFill>
                  <a:srgbClr val="C00000"/>
                </a:solidFill>
              </a:rPr>
              <a:t>k-t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632957" y="3243322"/>
            <a:ext cx="4372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Running time for </a:t>
            </a:r>
          </a:p>
          <a:p>
            <a:pPr algn="ctr"/>
            <a:r>
              <a:rPr lang="nb-NO" sz="2800" dirty="0" smtClean="0">
                <a:solidFill>
                  <a:srgbClr val="0070C0"/>
                </a:solidFill>
              </a:rPr>
              <a:t>constant</a:t>
            </a:r>
            <a:r>
              <a:rPr lang="nb-NO" sz="2800" dirty="0" smtClean="0"/>
              <a:t> success probability:</a:t>
            </a:r>
            <a:endParaRPr lang="nb-NO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TekstSylinder"/>
              <p:cNvSpPr txBox="1"/>
              <p:nvPr/>
            </p:nvSpPr>
            <p:spPr>
              <a:xfrm>
                <a:off x="5076791" y="3256030"/>
                <a:ext cx="1325556" cy="1035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5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791" y="3256030"/>
                <a:ext cx="1325556" cy="1035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Rett pil"/>
          <p:cNvCxnSpPr/>
          <p:nvPr/>
        </p:nvCxnSpPr>
        <p:spPr>
          <a:xfrm flipH="1">
            <a:off x="4353059" y="1365161"/>
            <a:ext cx="888643" cy="5409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TekstSylinder"/>
          <p:cNvSpPr txBox="1"/>
          <p:nvPr/>
        </p:nvSpPr>
        <p:spPr>
          <a:xfrm>
            <a:off x="5253967" y="1167617"/>
            <a:ext cx="424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Number of subsets of solution of size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endParaRPr lang="nb-NO" sz="2000" dirty="0">
              <a:solidFill>
                <a:srgbClr val="002060"/>
              </a:solidFill>
            </a:endParaRPr>
          </a:p>
        </p:txBody>
      </p:sp>
      <p:cxnSp>
        <p:nvCxnSpPr>
          <p:cNvPr id="10" name="9 Rett pil"/>
          <p:cNvCxnSpPr/>
          <p:nvPr/>
        </p:nvCxnSpPr>
        <p:spPr>
          <a:xfrm flipH="1">
            <a:off x="4477020" y="2163652"/>
            <a:ext cx="888643" cy="5409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ekstSylinder"/>
          <p:cNvSpPr txBox="1"/>
          <p:nvPr/>
        </p:nvSpPr>
        <p:spPr>
          <a:xfrm>
            <a:off x="5377928" y="1966108"/>
            <a:ext cx="3069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Number of subsets of size</a:t>
            </a:r>
            <a:r>
              <a:rPr lang="nb-NO" sz="2000" dirty="0" smtClean="0">
                <a:solidFill>
                  <a:srgbClr val="C00000"/>
                </a:solidFill>
              </a:rPr>
              <a:t> t 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2" name="11 TekstSylinder"/>
          <p:cNvSpPr txBox="1"/>
          <p:nvPr/>
        </p:nvSpPr>
        <p:spPr>
          <a:xfrm>
            <a:off x="853399" y="4522467"/>
            <a:ext cx="3623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Given 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pick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/>
              <a:t> so that </a:t>
            </a:r>
          </a:p>
          <a:p>
            <a:pPr algn="ctr"/>
            <a:r>
              <a:rPr lang="nb-NO" sz="2400" dirty="0" smtClean="0"/>
              <a:t>running time is minimized: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TekstSylinder"/>
              <p:cNvSpPr txBox="1"/>
              <p:nvPr/>
            </p:nvSpPr>
            <p:spPr>
              <a:xfrm>
                <a:off x="1628676" y="5353464"/>
                <a:ext cx="1889813" cy="1035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240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nb-NO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nb-NO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nb-NO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12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76" y="5353464"/>
                <a:ext cx="1889813" cy="10356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TekstSylinder"/>
          <p:cNvSpPr txBox="1"/>
          <p:nvPr/>
        </p:nvSpPr>
        <p:spPr>
          <a:xfrm>
            <a:off x="6912771" y="4060802"/>
            <a:ext cx="388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Given </a:t>
            </a:r>
            <a:r>
              <a:rPr lang="nb-NO" sz="2400" dirty="0" smtClean="0">
                <a:solidFill>
                  <a:srgbClr val="C00000"/>
                </a:solidFill>
              </a:rPr>
              <a:t>n</a:t>
            </a:r>
            <a:r>
              <a:rPr lang="nb-NO" sz="2400" dirty="0" smtClean="0"/>
              <a:t>, consider the worst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: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TekstSylinder"/>
              <p:cNvSpPr txBox="1"/>
              <p:nvPr/>
            </p:nvSpPr>
            <p:spPr>
              <a:xfrm>
                <a:off x="7453877" y="4520960"/>
                <a:ext cx="3267818" cy="1350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32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sz="32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sz="320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nb-NO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32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nb-NO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nb-NO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nb-NO" sz="3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nb-NO" sz="3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nb-NO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nb-NO" sz="3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14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77" y="4520960"/>
                <a:ext cx="3267818" cy="13503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Analysis, cont’d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TekstSylinder"/>
              <p:cNvSpPr txBox="1"/>
              <p:nvPr/>
            </p:nvSpPr>
            <p:spPr>
              <a:xfrm>
                <a:off x="2413693" y="1987077"/>
                <a:ext cx="7808869" cy="1108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/>
                  <a:t>For all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c &gt; 1,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32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32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320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nb-NO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b-NO" sz="320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nb-NO" sz="3200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nb-NO" sz="3200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nb-NO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nb-NO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sz="3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func>
                      </m:e>
                    </m:func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2−</m:t>
                        </m:r>
                        <m:f>
                          <m:fPr>
                            <m:ctrlP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3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93" y="1987077"/>
                <a:ext cx="7808869" cy="1108188"/>
              </a:xfrm>
              <a:prstGeom prst="rect">
                <a:avLst/>
              </a:prstGeom>
              <a:blipFill rotWithShape="1">
                <a:blip r:embed="rId2"/>
                <a:stretch>
                  <a:fillRect l="-20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TekstSylinder"/>
          <p:cNvSpPr txBox="1"/>
          <p:nvPr/>
        </p:nvSpPr>
        <p:spPr>
          <a:xfrm>
            <a:off x="953036" y="2184388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Lemma: </a:t>
            </a:r>
            <a:endParaRPr lang="nb-NO" sz="3200" b="1" dirty="0">
              <a:solidFill>
                <a:srgbClr val="00206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50443" y="4640220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Corollary:</a:t>
            </a:r>
            <a:endParaRPr lang="nb-NO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2794715" y="4666606"/>
                <a:ext cx="6667210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Feedback Vertex Set in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(2−</m:t>
                        </m:r>
                        <m:f>
                          <m:fPr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= O(1.75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nb-NO" sz="2400" dirty="0" smtClean="0"/>
                  <a:t>time.</a:t>
                </a:r>
                <a:endParaRPr lang="nb-NO" sz="2400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15" y="4666606"/>
                <a:ext cx="6667210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1371" r="-731" b="-11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Generalizing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Plasshaldar for innhald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98239" cy="442062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Nothing in the algorithm / analysis was specific to FVS!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Look for a set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in a universe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If</a:t>
                </a:r>
                <a:r>
                  <a:rPr lang="nb-NO" dirty="0" smtClean="0"/>
                  <a:t> we can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extend</a:t>
                </a:r>
                <a:r>
                  <a:rPr lang="nb-NO" dirty="0" smtClean="0"/>
                  <a:t> a set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to a solution of size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in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then</a:t>
                </a:r>
              </a:p>
              <a:p>
                <a:pPr marL="0" indent="0">
                  <a:buNone/>
                </a:pPr>
                <a:endParaRPr lang="nb-NO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We can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find</a:t>
                </a:r>
                <a:r>
                  <a:rPr lang="nb-NO" dirty="0" smtClean="0"/>
                  <a:t> a solution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O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(2−</m:t>
                        </m:r>
                        <m:f>
                          <m:f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nb-NO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b-NO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c</m:t>
                            </m:r>
                          </m:den>
                        </m:f>
                        <m: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Can be fully derandomized.</a:t>
                </a:r>
                <a:endParaRPr lang="nb-NO" dirty="0"/>
              </a:p>
            </p:txBody>
          </p:sp>
        </mc:Choice>
        <mc:Fallback xmlns="">
          <p:sp>
            <p:nvSpPr>
              <p:cNvPr id="3" name="2 Plasshaldar for innhald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98239" cy="4420629"/>
              </a:xfrm>
              <a:blipFill rotWithShape="1">
                <a:blip r:embed="rId2"/>
                <a:stretch>
                  <a:fillRect l="-1150" t="-3030" r="-403" b="-17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TekstSylinder"/>
          <p:cNvSpPr txBox="1"/>
          <p:nvPr/>
        </p:nvSpPr>
        <p:spPr>
          <a:xfrm>
            <a:off x="2524258" y="1510242"/>
            <a:ext cx="7237927" cy="3477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317500" sx="102000" sy="102000" algn="ctr" rotWithShape="0">
              <a:schemeClr val="tx1"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nb-NO" sz="2800" dirty="0" smtClean="0"/>
          </a:p>
          <a:p>
            <a:r>
              <a:rPr lang="nb-NO" sz="2800" dirty="0" smtClean="0"/>
              <a:t>  Vertex Cover		</a:t>
            </a:r>
            <a:r>
              <a:rPr lang="nb-NO" sz="2800" dirty="0" smtClean="0">
                <a:solidFill>
                  <a:srgbClr val="C00000"/>
                </a:solidFill>
              </a:rPr>
              <a:t>1.47</a:t>
            </a:r>
            <a:r>
              <a:rPr lang="nb-NO" sz="2800" baseline="30000" dirty="0" smtClean="0">
                <a:solidFill>
                  <a:srgbClr val="C00000"/>
                </a:solidFill>
              </a:rPr>
              <a:t>k		</a:t>
            </a:r>
            <a:r>
              <a:rPr lang="nb-NO" sz="2800" dirty="0" smtClean="0">
                <a:solidFill>
                  <a:srgbClr val="C00000"/>
                </a:solidFill>
              </a:rPr>
              <a:t>1.32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</a:p>
          <a:p>
            <a:r>
              <a:rPr lang="nb-NO" sz="2800" dirty="0" smtClean="0"/>
              <a:t>  </a:t>
            </a:r>
            <a:r>
              <a:rPr lang="nb-NO" sz="2800" dirty="0" smtClean="0">
                <a:solidFill>
                  <a:srgbClr val="C00000"/>
                </a:solidFill>
              </a:rPr>
              <a:t>3</a:t>
            </a:r>
            <a:r>
              <a:rPr lang="nb-NO" sz="2800" dirty="0" smtClean="0"/>
              <a:t>-SAT			</a:t>
            </a:r>
            <a:r>
              <a:rPr lang="nb-NO" sz="2800" dirty="0" smtClean="0">
                <a:solidFill>
                  <a:srgbClr val="C00000"/>
                </a:solidFill>
              </a:rPr>
              <a:t>3</a:t>
            </a:r>
            <a:r>
              <a:rPr lang="nb-NO" sz="2800" baseline="30000" dirty="0" smtClean="0">
                <a:solidFill>
                  <a:srgbClr val="C00000"/>
                </a:solidFill>
              </a:rPr>
              <a:t>k		</a:t>
            </a:r>
            <a:r>
              <a:rPr lang="nb-NO" sz="2800" dirty="0" smtClean="0">
                <a:solidFill>
                  <a:srgbClr val="C00000"/>
                </a:solidFill>
              </a:rPr>
              <a:t>1.67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</a:p>
          <a:p>
            <a:r>
              <a:rPr lang="nb-NO" sz="2800" dirty="0" smtClean="0"/>
              <a:t>  TFVS				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		</a:t>
            </a:r>
            <a:r>
              <a:rPr lang="nb-NO" sz="2800" dirty="0" smtClean="0">
                <a:solidFill>
                  <a:srgbClr val="C00000"/>
                </a:solidFill>
              </a:rPr>
              <a:t>1.5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</a:p>
          <a:p>
            <a:r>
              <a:rPr lang="nb-NO" sz="2800" dirty="0" smtClean="0"/>
              <a:t>  Cluster Deletion		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		</a:t>
            </a:r>
            <a:r>
              <a:rPr lang="nb-NO" sz="2800" dirty="0" smtClean="0">
                <a:solidFill>
                  <a:srgbClr val="C00000"/>
                </a:solidFill>
              </a:rPr>
              <a:t>1.5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</a:p>
          <a:p>
            <a:r>
              <a:rPr lang="nb-NO" sz="2800" dirty="0" smtClean="0"/>
              <a:t>  Feedback Vertex Set	</a:t>
            </a:r>
            <a:r>
              <a:rPr lang="nb-NO" sz="2800" dirty="0" smtClean="0">
                <a:solidFill>
                  <a:srgbClr val="C00000"/>
                </a:solidFill>
              </a:rPr>
              <a:t>4</a:t>
            </a:r>
            <a:r>
              <a:rPr lang="nb-NO" sz="2800" baseline="30000" dirty="0" smtClean="0">
                <a:solidFill>
                  <a:srgbClr val="C00000"/>
                </a:solidFill>
              </a:rPr>
              <a:t>k		</a:t>
            </a:r>
            <a:r>
              <a:rPr lang="nb-NO" sz="2800" dirty="0" smtClean="0">
                <a:solidFill>
                  <a:srgbClr val="C00000"/>
                </a:solidFill>
              </a:rPr>
              <a:t>1.75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endParaRPr lang="nb-NO" sz="2800" baseline="30000" dirty="0">
              <a:solidFill>
                <a:srgbClr val="C00000"/>
              </a:solidFill>
            </a:endParaRPr>
          </a:p>
          <a:p>
            <a:endParaRPr lang="nb-NO" sz="2800" baseline="30000" dirty="0" smtClean="0"/>
          </a:p>
          <a:p>
            <a:pPr algn="ctr"/>
            <a:r>
              <a:rPr lang="nb-NO" sz="2000" dirty="0" smtClean="0">
                <a:solidFill>
                  <a:srgbClr val="002060"/>
                </a:solidFill>
              </a:rPr>
              <a:t>Times shown are from lecture, not best times for the problem.</a:t>
            </a:r>
          </a:p>
          <a:p>
            <a:pPr algn="ctr"/>
            <a:endParaRPr lang="nb-NO" sz="2000" baseline="30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Even faster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 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</a:p>
          <a:p>
            <a:pPr marL="0" indent="0">
              <a:buNone/>
            </a:pPr>
            <a:r>
              <a:rPr lang="nb-NO" dirty="0" smtClean="0"/>
              <a:t>Question: Is there a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 that starts at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0" name="9 TekstSylinder"/>
          <p:cNvSpPr txBox="1"/>
          <p:nvPr/>
        </p:nvSpPr>
        <p:spPr>
          <a:xfrm>
            <a:off x="4735772" y="3562066"/>
            <a:ext cx="290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Saw </a:t>
            </a:r>
            <a:r>
              <a:rPr lang="nb-NO" sz="2800" dirty="0" smtClean="0">
                <a:solidFill>
                  <a:srgbClr val="C00000"/>
                </a:solidFill>
              </a:rPr>
              <a:t>(2e)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</a:t>
            </a:r>
            <a:endParaRPr lang="nb-NO" sz="28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4827944" y="4631142"/>
            <a:ext cx="272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Next: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O(1)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6058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Magic algorithm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1905927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443235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2971887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477846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3911573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404149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10" name="9 TekstSylinder"/>
          <p:cNvSpPr txBox="1"/>
          <p:nvPr/>
        </p:nvSpPr>
        <p:spPr>
          <a:xfrm>
            <a:off x="8358389" y="4404149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How to compute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quickly?</a:t>
            </a:r>
            <a:endParaRPr lang="nb-NO" sz="24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5440612" y="4694671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C00000"/>
                </a:solidFill>
              </a:rPr>
              <a:t>WTF?</a:t>
            </a:r>
            <a:endParaRPr lang="nb-NO" sz="4400" dirty="0">
              <a:solidFill>
                <a:srgbClr val="C00000"/>
              </a:solidFill>
            </a:endParaRPr>
          </a:p>
        </p:txBody>
      </p:sp>
      <p:cxnSp>
        <p:nvCxnSpPr>
          <p:cNvPr id="14" name="13 Rett pil"/>
          <p:cNvCxnSpPr>
            <a:stCxn id="10" idx="0"/>
          </p:cNvCxnSpPr>
          <p:nvPr/>
        </p:nvCxnSpPr>
        <p:spPr>
          <a:xfrm flipH="1" flipV="1">
            <a:off x="8706119" y="3939511"/>
            <a:ext cx="1429905" cy="46463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TekstSylinder"/>
          <p:cNvSpPr txBox="1"/>
          <p:nvPr/>
        </p:nvSpPr>
        <p:spPr>
          <a:xfrm>
            <a:off x="4828548" y="5409428"/>
            <a:ext cx="275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Why This Functions?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Computing the number of multilabeled walks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25321" y="2506662"/>
            <a:ext cx="10515600" cy="1099423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Task: </a:t>
            </a:r>
            <a:r>
              <a:rPr lang="nb-NO" dirty="0" smtClean="0"/>
              <a:t>Compute the number of </a:t>
            </a:r>
            <a:r>
              <a:rPr lang="nb-NO" dirty="0" smtClean="0">
                <a:solidFill>
                  <a:srgbClr val="FF0000"/>
                </a:solidFill>
              </a:rPr>
              <a:t>multi-labeled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-walks from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</a:p>
        </p:txBody>
      </p:sp>
      <p:cxnSp>
        <p:nvCxnSpPr>
          <p:cNvPr id="5" name="4 Rett pil"/>
          <p:cNvCxnSpPr/>
          <p:nvPr/>
        </p:nvCxnSpPr>
        <p:spPr>
          <a:xfrm flipH="1">
            <a:off x="2125014" y="2047741"/>
            <a:ext cx="1120462" cy="51515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ekstSylinder"/>
          <p:cNvSpPr txBox="1"/>
          <p:nvPr/>
        </p:nvSpPr>
        <p:spPr>
          <a:xfrm>
            <a:off x="3335627" y="1847686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Edge labeled, edge weighted, </a:t>
            </a:r>
            <a:r>
              <a:rPr lang="nb-NO" sz="2000" dirty="0" smtClean="0">
                <a:solidFill>
                  <a:srgbClr val="FF0000"/>
                </a:solidFill>
              </a:rPr>
              <a:t>multigraph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927279" y="4202339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T[S, u, t] </a:t>
            </a:r>
            <a:r>
              <a:rPr lang="nb-NO" sz="3200" dirty="0" smtClean="0"/>
              <a:t>= </a:t>
            </a:r>
            <a:endParaRPr lang="nb-NO" sz="3200" dirty="0"/>
          </a:p>
        </p:txBody>
      </p:sp>
      <p:cxnSp>
        <p:nvCxnSpPr>
          <p:cNvPr id="9" name="8 Rett pil"/>
          <p:cNvCxnSpPr/>
          <p:nvPr/>
        </p:nvCxnSpPr>
        <p:spPr>
          <a:xfrm flipV="1">
            <a:off x="1159098" y="4787115"/>
            <a:ext cx="231820" cy="7422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TekstSylinder"/>
          <p:cNvSpPr txBox="1"/>
          <p:nvPr/>
        </p:nvSpPr>
        <p:spPr>
          <a:xfrm>
            <a:off x="331370" y="5529402"/>
            <a:ext cx="182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Subset of labels</a:t>
            </a:r>
            <a:endParaRPr lang="nb-NO" sz="20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1645616" y="5129226"/>
            <a:ext cx="854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Vertex</a:t>
            </a:r>
            <a:endParaRPr lang="nb-NO" sz="2000" dirty="0"/>
          </a:p>
        </p:txBody>
      </p:sp>
      <p:sp>
        <p:nvSpPr>
          <p:cNvPr id="12" name="11 TekstSylinder"/>
          <p:cNvSpPr txBox="1"/>
          <p:nvPr/>
        </p:nvSpPr>
        <p:spPr>
          <a:xfrm>
            <a:off x="1989477" y="6088420"/>
            <a:ext cx="2809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Integer weight from </a:t>
            </a:r>
            <a:r>
              <a:rPr lang="nb-NO" sz="2000" dirty="0" smtClean="0">
                <a:solidFill>
                  <a:srgbClr val="C00000"/>
                </a:solidFill>
              </a:rPr>
              <a:t>0...w</a:t>
            </a:r>
            <a:endParaRPr lang="nb-NO" sz="2000" dirty="0">
              <a:solidFill>
                <a:srgbClr val="C00000"/>
              </a:solidFill>
            </a:endParaRPr>
          </a:p>
        </p:txBody>
      </p:sp>
      <p:cxnSp>
        <p:nvCxnSpPr>
          <p:cNvPr id="17" name="16 Rett pil"/>
          <p:cNvCxnSpPr>
            <a:stCxn id="11" idx="0"/>
          </p:cNvCxnSpPr>
          <p:nvPr/>
        </p:nvCxnSpPr>
        <p:spPr>
          <a:xfrm flipH="1" flipV="1">
            <a:off x="1906073" y="4787115"/>
            <a:ext cx="166808" cy="34211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Rett pil"/>
          <p:cNvCxnSpPr>
            <a:stCxn id="12" idx="0"/>
          </p:cNvCxnSpPr>
          <p:nvPr/>
        </p:nvCxnSpPr>
        <p:spPr>
          <a:xfrm flipH="1" flipV="1">
            <a:off x="2151677" y="4787115"/>
            <a:ext cx="1242768" cy="13013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TekstSylinder"/>
          <p:cNvSpPr txBox="1"/>
          <p:nvPr/>
        </p:nvSpPr>
        <p:spPr>
          <a:xfrm>
            <a:off x="2891278" y="4263893"/>
            <a:ext cx="703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Number of </a:t>
            </a:r>
            <a:r>
              <a:rPr lang="nb-NO" sz="2400" dirty="0" smtClean="0">
                <a:solidFill>
                  <a:srgbClr val="C00000"/>
                </a:solidFill>
              </a:rPr>
              <a:t>S</a:t>
            </a:r>
            <a:r>
              <a:rPr lang="nb-NO" sz="2400" dirty="0" smtClean="0"/>
              <a:t>-multilabeled 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to </a:t>
            </a:r>
            <a:r>
              <a:rPr lang="nb-NO" sz="2400" dirty="0" smtClean="0">
                <a:solidFill>
                  <a:srgbClr val="C00000"/>
                </a:solidFill>
              </a:rPr>
              <a:t>u </a:t>
            </a:r>
            <a:r>
              <a:rPr lang="nb-NO" sz="2400" dirty="0" smtClean="0"/>
              <a:t>of weight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1" name="20 TekstSylinder"/>
          <p:cNvSpPr txBox="1"/>
          <p:nvPr/>
        </p:nvSpPr>
        <p:spPr>
          <a:xfrm>
            <a:off x="5909092" y="5181443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Fill out </a:t>
            </a:r>
            <a:r>
              <a:rPr lang="nb-NO" sz="3200" dirty="0" smtClean="0">
                <a:solidFill>
                  <a:srgbClr val="C00000"/>
                </a:solidFill>
              </a:rPr>
              <a:t>T</a:t>
            </a:r>
            <a:r>
              <a:rPr lang="nb-NO" sz="3200" dirty="0" smtClean="0"/>
              <a:t> in time </a:t>
            </a:r>
            <a:r>
              <a:rPr lang="nb-NO" sz="3200" dirty="0" smtClean="0">
                <a:solidFill>
                  <a:srgbClr val="C00000"/>
                </a:solidFill>
              </a:rPr>
              <a:t>O(2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baseline="300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w)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9166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  <p:bldP spid="11" grpId="0"/>
      <p:bldP spid="12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Why Algorithm Works: Isolation Lemma</a:t>
            </a:r>
            <a:endParaRPr lang="nb-NO" dirty="0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960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C00000"/>
                </a:solidFill>
              </a:rPr>
              <a:t>Isolation Lemma: </a:t>
            </a:r>
            <a:r>
              <a:rPr lang="nb-NO" sz="3200" dirty="0" smtClean="0"/>
              <a:t>Let </a:t>
            </a:r>
            <a:r>
              <a:rPr lang="nb-NO" sz="3200" dirty="0" smtClean="0">
                <a:solidFill>
                  <a:srgbClr val="C00000"/>
                </a:solidFill>
              </a:rPr>
              <a:t>F</a:t>
            </a:r>
            <a:r>
              <a:rPr lang="nb-NO" sz="3200" dirty="0" smtClean="0"/>
              <a:t> be a family of sets over a universe </a:t>
            </a:r>
            <a:r>
              <a:rPr lang="nb-NO" sz="3200" dirty="0" smtClean="0">
                <a:solidFill>
                  <a:srgbClr val="C00000"/>
                </a:solidFill>
              </a:rPr>
              <a:t>V</a:t>
            </a:r>
            <a:r>
              <a:rPr lang="nb-NO" sz="3200" dirty="0" smtClean="0"/>
              <a:t> of size 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dirty="0" smtClean="0"/>
              <a:t>. Assign  the elements of v weights from </a:t>
            </a:r>
            <a:r>
              <a:rPr lang="nb-NO" sz="3200" dirty="0" smtClean="0">
                <a:solidFill>
                  <a:srgbClr val="C00000"/>
                </a:solidFill>
              </a:rPr>
              <a:t>{1...2n} </a:t>
            </a:r>
            <a:r>
              <a:rPr lang="nb-NO" sz="3200" dirty="0" smtClean="0"/>
              <a:t>uniformly at random. Then, with </a:t>
            </a:r>
            <a:r>
              <a:rPr lang="nb-NO" sz="3200" dirty="0" smtClean="0">
                <a:solidFill>
                  <a:srgbClr val="0070C0"/>
                </a:solidFill>
              </a:rPr>
              <a:t>probability</a:t>
            </a:r>
            <a:r>
              <a:rPr lang="nb-NO" sz="3200" dirty="0" smtClean="0"/>
              <a:t> at least </a:t>
            </a:r>
            <a:r>
              <a:rPr lang="nb-NO" sz="3200" dirty="0" smtClean="0">
                <a:solidFill>
                  <a:srgbClr val="C00000"/>
                </a:solidFill>
              </a:rPr>
              <a:t>½</a:t>
            </a:r>
            <a:r>
              <a:rPr lang="nb-NO" sz="3200" dirty="0" smtClean="0"/>
              <a:t>, </a:t>
            </a:r>
            <a:r>
              <a:rPr lang="nb-NO" sz="3200" dirty="0" smtClean="0">
                <a:solidFill>
                  <a:srgbClr val="C00000"/>
                </a:solidFill>
              </a:rPr>
              <a:t>F</a:t>
            </a:r>
            <a:r>
              <a:rPr lang="nb-NO" sz="3200" dirty="0" smtClean="0"/>
              <a:t> contains a </a:t>
            </a:r>
            <a:r>
              <a:rPr lang="nb-NO" sz="3200" dirty="0" smtClean="0">
                <a:solidFill>
                  <a:srgbClr val="0070C0"/>
                </a:solidFill>
              </a:rPr>
              <a:t>unique set </a:t>
            </a:r>
            <a:r>
              <a:rPr lang="nb-NO" sz="3200" dirty="0" smtClean="0"/>
              <a:t>of </a:t>
            </a:r>
            <a:r>
              <a:rPr lang="nb-NO" sz="3200" dirty="0" smtClean="0">
                <a:solidFill>
                  <a:srgbClr val="FF0000"/>
                </a:solidFill>
              </a:rPr>
              <a:t>minimum weight</a:t>
            </a:r>
            <a:r>
              <a:rPr lang="nb-NO" sz="3200" dirty="0" smtClean="0"/>
              <a:t>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3940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Re-visiting the magic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1648347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185655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2714307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220266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3653993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146569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11" name="10 TekstSylinder"/>
          <p:cNvSpPr txBox="1"/>
          <p:nvPr/>
        </p:nvSpPr>
        <p:spPr>
          <a:xfrm>
            <a:off x="1072807" y="4984124"/>
            <a:ext cx="96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=</a:t>
            </a:r>
            <a:r>
              <a:rPr lang="nb-NO" sz="2400" dirty="0" smtClean="0"/>
              <a:t> family of multi-labeled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that correspond to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2" name="11 TekstSylinder"/>
          <p:cNvSpPr txBox="1"/>
          <p:nvPr/>
        </p:nvSpPr>
        <p:spPr>
          <a:xfrm>
            <a:off x="2104048" y="5445789"/>
            <a:ext cx="306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(Never visit same vertex twice)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13" name="12 Frihandsform"/>
          <p:cNvSpPr/>
          <p:nvPr/>
        </p:nvSpPr>
        <p:spPr>
          <a:xfrm>
            <a:off x="8216721" y="2123284"/>
            <a:ext cx="3214738" cy="3420532"/>
          </a:xfrm>
          <a:custGeom>
            <a:avLst/>
            <a:gdLst>
              <a:gd name="connsiteX0" fmla="*/ 2459865 w 3214738"/>
              <a:gd name="connsiteY0" fmla="*/ 3144175 h 3420532"/>
              <a:gd name="connsiteX1" fmla="*/ 3039414 w 3214738"/>
              <a:gd name="connsiteY1" fmla="*/ 3144175 h 3420532"/>
              <a:gd name="connsiteX2" fmla="*/ 2936383 w 3214738"/>
              <a:gd name="connsiteY2" fmla="*/ 272186 h 3420532"/>
              <a:gd name="connsiteX3" fmla="*/ 0 w 3214738"/>
              <a:gd name="connsiteY3" fmla="*/ 285065 h 342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738" h="3420532">
                <a:moveTo>
                  <a:pt x="2459865" y="3144175"/>
                </a:moveTo>
                <a:cubicBezTo>
                  <a:pt x="2709929" y="3383507"/>
                  <a:pt x="2959994" y="3622840"/>
                  <a:pt x="3039414" y="3144175"/>
                </a:cubicBezTo>
                <a:cubicBezTo>
                  <a:pt x="3118834" y="2665510"/>
                  <a:pt x="3442952" y="748704"/>
                  <a:pt x="2936383" y="272186"/>
                </a:cubicBezTo>
                <a:cubicBezTo>
                  <a:pt x="2429814" y="-204332"/>
                  <a:pt x="1214907" y="40366"/>
                  <a:pt x="0" y="28506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13 TekstSylinder"/>
          <p:cNvSpPr txBox="1"/>
          <p:nvPr/>
        </p:nvSpPr>
        <p:spPr>
          <a:xfrm>
            <a:off x="8944737" y="1648346"/>
            <a:ext cx="228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Isolation lemma!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5" name="14 TekstSylinder"/>
          <p:cNvSpPr txBox="1"/>
          <p:nvPr/>
        </p:nvSpPr>
        <p:spPr>
          <a:xfrm>
            <a:off x="4503993" y="4627671"/>
            <a:ext cx="407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(Think of multilabeled walks as edge sets)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16" name="15 TekstSylinder"/>
          <p:cNvSpPr txBox="1"/>
          <p:nvPr/>
        </p:nvSpPr>
        <p:spPr>
          <a:xfrm>
            <a:off x="5890836" y="5445789"/>
            <a:ext cx="390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Unique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002060"/>
                </a:solidFill>
              </a:rPr>
              <a:t>k-walk corresponding 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to path of minimum weight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</a:p>
        </p:txBody>
      </p:sp>
      <p:sp>
        <p:nvSpPr>
          <p:cNvPr id="18" name="17 TekstSylinder"/>
          <p:cNvSpPr txBox="1"/>
          <p:nvPr/>
        </p:nvSpPr>
        <p:spPr>
          <a:xfrm>
            <a:off x="7915368" y="3961902"/>
            <a:ext cx="3516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Will show: Number of </a:t>
            </a:r>
            <a:r>
              <a:rPr lang="nb-NO" sz="2400" dirty="0" smtClean="0">
                <a:solidFill>
                  <a:srgbClr val="C00000"/>
                </a:solidFill>
              </a:rPr>
              <a:t>bad </a:t>
            </a: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walk</a:t>
            </a:r>
            <a:r>
              <a:rPr lang="nb-NO" sz="2400" dirty="0" smtClean="0">
                <a:solidFill>
                  <a:srgbClr val="002060"/>
                </a:solidFill>
              </a:rPr>
              <a:t>s is </a:t>
            </a:r>
            <a:r>
              <a:rPr lang="nb-NO" sz="2400" dirty="0" smtClean="0">
                <a:solidFill>
                  <a:srgbClr val="C00000"/>
                </a:solidFill>
              </a:rPr>
              <a:t>even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19" name="18 Frihandsform"/>
          <p:cNvSpPr/>
          <p:nvPr/>
        </p:nvSpPr>
        <p:spPr>
          <a:xfrm>
            <a:off x="6542468" y="3810888"/>
            <a:ext cx="5191935" cy="2326976"/>
          </a:xfrm>
          <a:custGeom>
            <a:avLst/>
            <a:gdLst>
              <a:gd name="connsiteX0" fmla="*/ 3258355 w 5191935"/>
              <a:gd name="connsiteY0" fmla="*/ 2113394 h 2326976"/>
              <a:gd name="connsiteX1" fmla="*/ 4829577 w 5191935"/>
              <a:gd name="connsiteY1" fmla="*/ 2152030 h 2326976"/>
              <a:gd name="connsiteX2" fmla="*/ 5125791 w 5191935"/>
              <a:gd name="connsiteY2" fmla="*/ 207320 h 2326976"/>
              <a:gd name="connsiteX3" fmla="*/ 3863662 w 5191935"/>
              <a:gd name="connsiteY3" fmla="*/ 39895 h 2326976"/>
              <a:gd name="connsiteX4" fmla="*/ 0 w 5191935"/>
              <a:gd name="connsiteY4" fmla="*/ 65653 h 232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935" h="2326976">
                <a:moveTo>
                  <a:pt x="3258355" y="2113394"/>
                </a:moveTo>
                <a:cubicBezTo>
                  <a:pt x="3888346" y="2291551"/>
                  <a:pt x="4518338" y="2469709"/>
                  <a:pt x="4829577" y="2152030"/>
                </a:cubicBezTo>
                <a:cubicBezTo>
                  <a:pt x="5140816" y="1834351"/>
                  <a:pt x="5286777" y="559342"/>
                  <a:pt x="5125791" y="207320"/>
                </a:cubicBezTo>
                <a:cubicBezTo>
                  <a:pt x="4964805" y="-144702"/>
                  <a:pt x="4717961" y="63506"/>
                  <a:pt x="3863662" y="39895"/>
                </a:cubicBezTo>
                <a:cubicBezTo>
                  <a:pt x="3009363" y="16284"/>
                  <a:pt x="1504681" y="40968"/>
                  <a:pt x="0" y="6565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5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4" grpId="0"/>
      <p:bldP spid="14" grpId="1"/>
      <p:bldP spid="15" grpId="0"/>
      <p:bldP spid="16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0916" y="3861048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641" y="4499828"/>
            <a:ext cx="652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If there is a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-path, the algorithm will find it with probability at least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5654" y="4941169"/>
                <a:ext cx="3646511" cy="672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nb-NO" sz="20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2000" i="1">
                          <a:solidFill>
                            <a:srgbClr val="C00000"/>
                          </a:solidFill>
                          <a:latin typeface="Cambria Math"/>
                        </a:rPr>
                        <m:t>≥1 − </m:t>
                      </m:r>
                      <m:f>
                        <m:fPr>
                          <m:type m:val="skw"/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53" y="4941168"/>
                <a:ext cx="3646511" cy="672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TekstSylinder"/>
              <p:cNvSpPr txBox="1"/>
              <p:nvPr/>
            </p:nvSpPr>
            <p:spPr>
              <a:xfrm>
                <a:off x="8072165" y="1783103"/>
                <a:ext cx="3183970" cy="168623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400" dirty="0" smtClean="0"/>
              </a:p>
              <a:p>
                <a:pPr algn="ctr"/>
                <a:r>
                  <a:rPr lang="nb-NO" sz="2400" dirty="0" smtClean="0"/>
                  <a:t>For x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/>
                  <a:t> 2: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nb-NO" sz="200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b-NO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 </m:t>
                      </m:r>
                      <m:f>
                        <m:fPr>
                          <m:ctrlP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nb-NO" dirty="0" smtClean="0"/>
              </a:p>
              <a:p>
                <a:pPr algn="ctr"/>
                <a:endParaRPr lang="nb-NO" dirty="0"/>
              </a:p>
            </p:txBody>
          </p:sp>
        </mc:Choice>
        <mc:Fallback xmlns="">
          <p:sp>
            <p:nvSpPr>
              <p:cNvPr id="7" name="6 TekstSylind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5" y="1783103"/>
                <a:ext cx="3183970" cy="16862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00206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5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Pairing up Bad Walks</a:t>
            </a:r>
            <a:endParaRPr lang="nb-NO" dirty="0"/>
          </a:p>
        </p:txBody>
      </p:sp>
      <p:sp>
        <p:nvSpPr>
          <p:cNvPr id="7" name="6 Ellipse"/>
          <p:cNvSpPr/>
          <p:nvPr/>
        </p:nvSpPr>
        <p:spPr>
          <a:xfrm>
            <a:off x="1105469" y="4012442"/>
            <a:ext cx="368489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7 Frihandsform"/>
          <p:cNvSpPr/>
          <p:nvPr/>
        </p:nvSpPr>
        <p:spPr>
          <a:xfrm>
            <a:off x="1282890" y="2107199"/>
            <a:ext cx="7274256" cy="4038185"/>
          </a:xfrm>
          <a:custGeom>
            <a:avLst/>
            <a:gdLst>
              <a:gd name="connsiteX0" fmla="*/ 0 w 7274256"/>
              <a:gd name="connsiteY0" fmla="*/ 2123607 h 4038185"/>
              <a:gd name="connsiteX1" fmla="*/ 586853 w 7274256"/>
              <a:gd name="connsiteY1" fmla="*/ 1482162 h 4038185"/>
              <a:gd name="connsiteX2" fmla="*/ 1296537 w 7274256"/>
              <a:gd name="connsiteY2" fmla="*/ 1973482 h 4038185"/>
              <a:gd name="connsiteX3" fmla="*/ 859809 w 7274256"/>
              <a:gd name="connsiteY3" fmla="*/ 2505744 h 4038185"/>
              <a:gd name="connsiteX4" fmla="*/ 1241946 w 7274256"/>
              <a:gd name="connsiteY4" fmla="*/ 3119894 h 4038185"/>
              <a:gd name="connsiteX5" fmla="*/ 2292823 w 7274256"/>
              <a:gd name="connsiteY5" fmla="*/ 2287380 h 4038185"/>
              <a:gd name="connsiteX6" fmla="*/ 1774209 w 7274256"/>
              <a:gd name="connsiteY6" fmla="*/ 1454867 h 4038185"/>
              <a:gd name="connsiteX7" fmla="*/ 2838734 w 7274256"/>
              <a:gd name="connsiteY7" fmla="*/ 1304741 h 4038185"/>
              <a:gd name="connsiteX8" fmla="*/ 3070746 w 7274256"/>
              <a:gd name="connsiteY8" fmla="*/ 2601279 h 4038185"/>
              <a:gd name="connsiteX9" fmla="*/ 4435522 w 7274256"/>
              <a:gd name="connsiteY9" fmla="*/ 3133541 h 4038185"/>
              <a:gd name="connsiteX10" fmla="*/ 5390865 w 7274256"/>
              <a:gd name="connsiteY10" fmla="*/ 1495810 h 4038185"/>
              <a:gd name="connsiteX11" fmla="*/ 4121623 w 7274256"/>
              <a:gd name="connsiteY11" fmla="*/ 171977 h 4038185"/>
              <a:gd name="connsiteX12" fmla="*/ 2224585 w 7274256"/>
              <a:gd name="connsiteY12" fmla="*/ 417637 h 4038185"/>
              <a:gd name="connsiteX13" fmla="*/ 3070746 w 7274256"/>
              <a:gd name="connsiteY13" fmla="*/ 3802282 h 4038185"/>
              <a:gd name="connsiteX14" fmla="*/ 1856095 w 7274256"/>
              <a:gd name="connsiteY14" fmla="*/ 3693100 h 4038185"/>
              <a:gd name="connsiteX15" fmla="*/ 2306471 w 7274256"/>
              <a:gd name="connsiteY15" fmla="*/ 3229076 h 4038185"/>
              <a:gd name="connsiteX16" fmla="*/ 5322626 w 7274256"/>
              <a:gd name="connsiteY16" fmla="*/ 3802282 h 4038185"/>
              <a:gd name="connsiteX17" fmla="*/ 6237026 w 7274256"/>
              <a:gd name="connsiteY17" fmla="*/ 1468514 h 4038185"/>
              <a:gd name="connsiteX18" fmla="*/ 4080680 w 7274256"/>
              <a:gd name="connsiteY18" fmla="*/ 1700526 h 4038185"/>
              <a:gd name="connsiteX19" fmla="*/ 5445456 w 7274256"/>
              <a:gd name="connsiteY19" fmla="*/ 3065302 h 4038185"/>
              <a:gd name="connsiteX20" fmla="*/ 7274256 w 7274256"/>
              <a:gd name="connsiteY20" fmla="*/ 936252 h 4038185"/>
              <a:gd name="connsiteX21" fmla="*/ 7274256 w 7274256"/>
              <a:gd name="connsiteY21" fmla="*/ 936252 h 403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4256" h="4038185">
                <a:moveTo>
                  <a:pt x="0" y="2123607"/>
                </a:moveTo>
                <a:cubicBezTo>
                  <a:pt x="185382" y="1815395"/>
                  <a:pt x="370764" y="1507183"/>
                  <a:pt x="586853" y="1482162"/>
                </a:cubicBezTo>
                <a:cubicBezTo>
                  <a:pt x="802942" y="1457141"/>
                  <a:pt x="1251044" y="1802885"/>
                  <a:pt x="1296537" y="1973482"/>
                </a:cubicBezTo>
                <a:cubicBezTo>
                  <a:pt x="1342030" y="2144079"/>
                  <a:pt x="868907" y="2314675"/>
                  <a:pt x="859809" y="2505744"/>
                </a:cubicBezTo>
                <a:cubicBezTo>
                  <a:pt x="850711" y="2696813"/>
                  <a:pt x="1003110" y="3156288"/>
                  <a:pt x="1241946" y="3119894"/>
                </a:cubicBezTo>
                <a:cubicBezTo>
                  <a:pt x="1480782" y="3083500"/>
                  <a:pt x="2204113" y="2564884"/>
                  <a:pt x="2292823" y="2287380"/>
                </a:cubicBezTo>
                <a:cubicBezTo>
                  <a:pt x="2381533" y="2009876"/>
                  <a:pt x="1683224" y="1618640"/>
                  <a:pt x="1774209" y="1454867"/>
                </a:cubicBezTo>
                <a:cubicBezTo>
                  <a:pt x="1865194" y="1291094"/>
                  <a:pt x="2622645" y="1113672"/>
                  <a:pt x="2838734" y="1304741"/>
                </a:cubicBezTo>
                <a:cubicBezTo>
                  <a:pt x="3054824" y="1495810"/>
                  <a:pt x="2804615" y="2296479"/>
                  <a:pt x="3070746" y="2601279"/>
                </a:cubicBezTo>
                <a:cubicBezTo>
                  <a:pt x="3336877" y="2906079"/>
                  <a:pt x="4048836" y="3317786"/>
                  <a:pt x="4435522" y="3133541"/>
                </a:cubicBezTo>
                <a:cubicBezTo>
                  <a:pt x="4822208" y="2949296"/>
                  <a:pt x="5443181" y="1989404"/>
                  <a:pt x="5390865" y="1495810"/>
                </a:cubicBezTo>
                <a:cubicBezTo>
                  <a:pt x="5338549" y="1002216"/>
                  <a:pt x="4649336" y="351672"/>
                  <a:pt x="4121623" y="171977"/>
                </a:cubicBezTo>
                <a:cubicBezTo>
                  <a:pt x="3593910" y="-7718"/>
                  <a:pt x="2399731" y="-187414"/>
                  <a:pt x="2224585" y="417637"/>
                </a:cubicBezTo>
                <a:cubicBezTo>
                  <a:pt x="2049439" y="1022688"/>
                  <a:pt x="3132161" y="3256372"/>
                  <a:pt x="3070746" y="3802282"/>
                </a:cubicBezTo>
                <a:cubicBezTo>
                  <a:pt x="3009331" y="4348192"/>
                  <a:pt x="1983474" y="3788634"/>
                  <a:pt x="1856095" y="3693100"/>
                </a:cubicBezTo>
                <a:cubicBezTo>
                  <a:pt x="1728716" y="3597566"/>
                  <a:pt x="1728716" y="3210879"/>
                  <a:pt x="2306471" y="3229076"/>
                </a:cubicBezTo>
                <a:cubicBezTo>
                  <a:pt x="2884226" y="3247273"/>
                  <a:pt x="4667534" y="4095709"/>
                  <a:pt x="5322626" y="3802282"/>
                </a:cubicBezTo>
                <a:cubicBezTo>
                  <a:pt x="5977718" y="3508855"/>
                  <a:pt x="6444017" y="1818807"/>
                  <a:pt x="6237026" y="1468514"/>
                </a:cubicBezTo>
                <a:cubicBezTo>
                  <a:pt x="6030035" y="1118221"/>
                  <a:pt x="4212608" y="1434395"/>
                  <a:pt x="4080680" y="1700526"/>
                </a:cubicBezTo>
                <a:cubicBezTo>
                  <a:pt x="3948752" y="1966657"/>
                  <a:pt x="4913193" y="3192681"/>
                  <a:pt x="5445456" y="3065302"/>
                </a:cubicBezTo>
                <a:cubicBezTo>
                  <a:pt x="5977719" y="2937923"/>
                  <a:pt x="7274256" y="936252"/>
                  <a:pt x="7274256" y="936252"/>
                </a:cubicBezTo>
                <a:lnTo>
                  <a:pt x="7274256" y="936252"/>
                </a:ln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8 Ellipse"/>
          <p:cNvSpPr/>
          <p:nvPr/>
        </p:nvSpPr>
        <p:spPr>
          <a:xfrm>
            <a:off x="8557146" y="2595348"/>
            <a:ext cx="368489" cy="40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21 Rett pil"/>
          <p:cNvCxnSpPr/>
          <p:nvPr/>
        </p:nvCxnSpPr>
        <p:spPr>
          <a:xfrm>
            <a:off x="2129051" y="3657600"/>
            <a:ext cx="313898" cy="232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Rett pil"/>
          <p:cNvCxnSpPr/>
          <p:nvPr/>
        </p:nvCxnSpPr>
        <p:spPr>
          <a:xfrm flipV="1">
            <a:off x="3073021" y="4667535"/>
            <a:ext cx="313898" cy="259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Rett pil"/>
          <p:cNvCxnSpPr/>
          <p:nvPr/>
        </p:nvCxnSpPr>
        <p:spPr>
          <a:xfrm>
            <a:off x="4203510" y="3889613"/>
            <a:ext cx="0" cy="4367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Rett pil"/>
          <p:cNvCxnSpPr/>
          <p:nvPr/>
        </p:nvCxnSpPr>
        <p:spPr>
          <a:xfrm>
            <a:off x="4749421" y="5015551"/>
            <a:ext cx="409433" cy="2183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Rett pil"/>
          <p:cNvCxnSpPr/>
          <p:nvPr/>
        </p:nvCxnSpPr>
        <p:spPr>
          <a:xfrm flipV="1">
            <a:off x="6373504" y="4217158"/>
            <a:ext cx="170597" cy="2706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Rett pil"/>
          <p:cNvCxnSpPr/>
          <p:nvPr/>
        </p:nvCxnSpPr>
        <p:spPr>
          <a:xfrm flipH="1" flipV="1">
            <a:off x="4749421" y="2107199"/>
            <a:ext cx="602776" cy="1353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Rett pil"/>
          <p:cNvCxnSpPr>
            <a:stCxn id="8" idx="12"/>
          </p:cNvCxnSpPr>
          <p:nvPr/>
        </p:nvCxnSpPr>
        <p:spPr>
          <a:xfrm>
            <a:off x="3507475" y="2524836"/>
            <a:ext cx="0" cy="4799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Rett pil"/>
          <p:cNvCxnSpPr/>
          <p:nvPr/>
        </p:nvCxnSpPr>
        <p:spPr>
          <a:xfrm>
            <a:off x="3821373" y="4069308"/>
            <a:ext cx="152401" cy="4799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Rett pil"/>
          <p:cNvCxnSpPr/>
          <p:nvPr/>
        </p:nvCxnSpPr>
        <p:spPr>
          <a:xfrm flipH="1" flipV="1">
            <a:off x="3583675" y="6018663"/>
            <a:ext cx="313898" cy="1130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Rett pil"/>
          <p:cNvCxnSpPr/>
          <p:nvPr/>
        </p:nvCxnSpPr>
        <p:spPr>
          <a:xfrm>
            <a:off x="5783239" y="5923128"/>
            <a:ext cx="590265" cy="47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Rett pil"/>
          <p:cNvCxnSpPr/>
          <p:nvPr/>
        </p:nvCxnSpPr>
        <p:spPr>
          <a:xfrm flipH="1">
            <a:off x="6892119" y="3425588"/>
            <a:ext cx="32754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Rett pil"/>
          <p:cNvCxnSpPr/>
          <p:nvPr/>
        </p:nvCxnSpPr>
        <p:spPr>
          <a:xfrm>
            <a:off x="5472752" y="4126291"/>
            <a:ext cx="146714" cy="3115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Rett pil"/>
          <p:cNvCxnSpPr/>
          <p:nvPr/>
        </p:nvCxnSpPr>
        <p:spPr>
          <a:xfrm flipV="1">
            <a:off x="7894661" y="3657600"/>
            <a:ext cx="224620" cy="3548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77 Gruppe"/>
          <p:cNvGrpSpPr/>
          <p:nvPr/>
        </p:nvGrpSpPr>
        <p:grpSpPr>
          <a:xfrm>
            <a:off x="3342599" y="1987530"/>
            <a:ext cx="3445227" cy="3402901"/>
            <a:chOff x="3342599" y="1987530"/>
            <a:chExt cx="3445227" cy="3402901"/>
          </a:xfrm>
        </p:grpSpPr>
        <p:sp>
          <p:nvSpPr>
            <p:cNvPr id="62" name="61 Frihandsform"/>
            <p:cNvSpPr/>
            <p:nvPr/>
          </p:nvSpPr>
          <p:spPr>
            <a:xfrm>
              <a:off x="3342599" y="1987530"/>
              <a:ext cx="3445227" cy="3402901"/>
            </a:xfrm>
            <a:custGeom>
              <a:avLst/>
              <a:gdLst>
                <a:gd name="connsiteX0" fmla="*/ 178523 w 3445227"/>
                <a:gd name="connsiteY0" fmla="*/ 1356171 h 3402901"/>
                <a:gd name="connsiteX1" fmla="*/ 1102 w 3445227"/>
                <a:gd name="connsiteY1" fmla="*/ 769318 h 3402901"/>
                <a:gd name="connsiteX2" fmla="*/ 123932 w 3445227"/>
                <a:gd name="connsiteY2" fmla="*/ 291646 h 3402901"/>
                <a:gd name="connsiteX3" fmla="*/ 506070 w 3445227"/>
                <a:gd name="connsiteY3" fmla="*/ 59634 h 3402901"/>
                <a:gd name="connsiteX4" fmla="*/ 1188458 w 3445227"/>
                <a:gd name="connsiteY4" fmla="*/ 5043 h 3402901"/>
                <a:gd name="connsiteX5" fmla="*/ 2089210 w 3445227"/>
                <a:gd name="connsiteY5" fmla="*/ 155169 h 3402901"/>
                <a:gd name="connsiteX6" fmla="*/ 2962667 w 3445227"/>
                <a:gd name="connsiteY6" fmla="*/ 701079 h 3402901"/>
                <a:gd name="connsiteX7" fmla="*/ 3440338 w 3445227"/>
                <a:gd name="connsiteY7" fmla="*/ 1533592 h 3402901"/>
                <a:gd name="connsiteX8" fmla="*/ 3167383 w 3445227"/>
                <a:gd name="connsiteY8" fmla="*/ 2570822 h 3402901"/>
                <a:gd name="connsiteX9" fmla="*/ 2498643 w 3445227"/>
                <a:gd name="connsiteY9" fmla="*/ 3335097 h 3402901"/>
                <a:gd name="connsiteX10" fmla="*/ 1584243 w 3445227"/>
                <a:gd name="connsiteY10" fmla="*/ 3294154 h 3402901"/>
                <a:gd name="connsiteX11" fmla="*/ 847264 w 3445227"/>
                <a:gd name="connsiteY11" fmla="*/ 2707300 h 3402901"/>
                <a:gd name="connsiteX12" fmla="*/ 765377 w 3445227"/>
                <a:gd name="connsiteY12" fmla="*/ 1656422 h 3402901"/>
                <a:gd name="connsiteX13" fmla="*/ 519717 w 3445227"/>
                <a:gd name="connsiteY13" fmla="*/ 1438058 h 3402901"/>
                <a:gd name="connsiteX14" fmla="*/ 315001 w 3445227"/>
                <a:gd name="connsiteY14" fmla="*/ 1479001 h 340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5227" h="3402901">
                  <a:moveTo>
                    <a:pt x="178523" y="1356171"/>
                  </a:moveTo>
                  <a:cubicBezTo>
                    <a:pt x="94362" y="1151455"/>
                    <a:pt x="10201" y="946739"/>
                    <a:pt x="1102" y="769318"/>
                  </a:cubicBezTo>
                  <a:cubicBezTo>
                    <a:pt x="-7997" y="591897"/>
                    <a:pt x="39771" y="409927"/>
                    <a:pt x="123932" y="291646"/>
                  </a:cubicBezTo>
                  <a:cubicBezTo>
                    <a:pt x="208093" y="173365"/>
                    <a:pt x="328649" y="107401"/>
                    <a:pt x="506070" y="59634"/>
                  </a:cubicBezTo>
                  <a:cubicBezTo>
                    <a:pt x="683491" y="11867"/>
                    <a:pt x="924601" y="-10880"/>
                    <a:pt x="1188458" y="5043"/>
                  </a:cubicBezTo>
                  <a:cubicBezTo>
                    <a:pt x="1452315" y="20965"/>
                    <a:pt x="1793509" y="39163"/>
                    <a:pt x="2089210" y="155169"/>
                  </a:cubicBezTo>
                  <a:cubicBezTo>
                    <a:pt x="2384911" y="271175"/>
                    <a:pt x="2737479" y="471342"/>
                    <a:pt x="2962667" y="701079"/>
                  </a:cubicBezTo>
                  <a:cubicBezTo>
                    <a:pt x="3187855" y="930816"/>
                    <a:pt x="3406219" y="1221968"/>
                    <a:pt x="3440338" y="1533592"/>
                  </a:cubicBezTo>
                  <a:cubicBezTo>
                    <a:pt x="3474457" y="1845216"/>
                    <a:pt x="3324332" y="2270571"/>
                    <a:pt x="3167383" y="2570822"/>
                  </a:cubicBezTo>
                  <a:cubicBezTo>
                    <a:pt x="3010434" y="2871073"/>
                    <a:pt x="2762500" y="3214542"/>
                    <a:pt x="2498643" y="3335097"/>
                  </a:cubicBezTo>
                  <a:cubicBezTo>
                    <a:pt x="2234786" y="3455652"/>
                    <a:pt x="1859473" y="3398787"/>
                    <a:pt x="1584243" y="3294154"/>
                  </a:cubicBezTo>
                  <a:cubicBezTo>
                    <a:pt x="1309013" y="3189521"/>
                    <a:pt x="983742" y="2980255"/>
                    <a:pt x="847264" y="2707300"/>
                  </a:cubicBezTo>
                  <a:cubicBezTo>
                    <a:pt x="710786" y="2434345"/>
                    <a:pt x="819968" y="1867962"/>
                    <a:pt x="765377" y="1656422"/>
                  </a:cubicBezTo>
                  <a:cubicBezTo>
                    <a:pt x="710786" y="1444882"/>
                    <a:pt x="594780" y="1467628"/>
                    <a:pt x="519717" y="1438058"/>
                  </a:cubicBezTo>
                  <a:cubicBezTo>
                    <a:pt x="444654" y="1408488"/>
                    <a:pt x="379827" y="1443744"/>
                    <a:pt x="315001" y="1479001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63" name="62 Rett pil"/>
            <p:cNvCxnSpPr/>
            <p:nvPr/>
          </p:nvCxnSpPr>
          <p:spPr>
            <a:xfrm flipH="1" flipV="1">
              <a:off x="3342599" y="2595348"/>
              <a:ext cx="44320" cy="4094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Rett pil"/>
            <p:cNvCxnSpPr/>
            <p:nvPr/>
          </p:nvCxnSpPr>
          <p:spPr>
            <a:xfrm flipV="1">
              <a:off x="4225670" y="1987530"/>
              <a:ext cx="523751" cy="1819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Rett pil"/>
            <p:cNvCxnSpPr>
              <a:endCxn id="62" idx="6"/>
            </p:cNvCxnSpPr>
            <p:nvPr/>
          </p:nvCxnSpPr>
          <p:spPr>
            <a:xfrm>
              <a:off x="6078371" y="2508420"/>
              <a:ext cx="226895" cy="18018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Rett pil"/>
            <p:cNvCxnSpPr/>
            <p:nvPr/>
          </p:nvCxnSpPr>
          <p:spPr>
            <a:xfrm flipH="1">
              <a:off x="6673756" y="3835021"/>
              <a:ext cx="114070" cy="3821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Rett pil"/>
            <p:cNvCxnSpPr/>
            <p:nvPr/>
          </p:nvCxnSpPr>
          <p:spPr>
            <a:xfrm flipH="1">
              <a:off x="5238127" y="5390431"/>
              <a:ext cx="38133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78 TekstSylinder"/>
          <p:cNvSpPr txBox="1"/>
          <p:nvPr/>
        </p:nvSpPr>
        <p:spPr>
          <a:xfrm>
            <a:off x="5843080" y="1756697"/>
            <a:ext cx="188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Same weight!</a:t>
            </a:r>
            <a:endParaRPr lang="nb-NO" sz="2400" dirty="0"/>
          </a:p>
        </p:txBody>
      </p:sp>
      <p:sp>
        <p:nvSpPr>
          <p:cNvPr id="80" name="79 TekstSylinder"/>
          <p:cNvSpPr txBox="1"/>
          <p:nvPr/>
        </p:nvSpPr>
        <p:spPr>
          <a:xfrm>
            <a:off x="8366076" y="3489503"/>
            <a:ext cx="33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New walk is different from old</a:t>
            </a:r>
            <a:endParaRPr lang="nb-NO" sz="2000" dirty="0"/>
          </a:p>
        </p:txBody>
      </p:sp>
      <p:sp>
        <p:nvSpPr>
          <p:cNvPr id="81" name="80 TekstSylinder"/>
          <p:cNvSpPr txBox="1"/>
          <p:nvPr/>
        </p:nvSpPr>
        <p:spPr>
          <a:xfrm>
            <a:off x="8006971" y="4242009"/>
            <a:ext cx="287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The brother of the brother is</a:t>
            </a:r>
          </a:p>
          <a:p>
            <a:pPr algn="ctr"/>
            <a:r>
              <a:rPr lang="nb-NO" dirty="0" smtClean="0"/>
              <a:t>the same walk again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268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Wrapping up</a:t>
            </a:r>
            <a:endParaRPr lang="nb-NO" dirty="0"/>
          </a:p>
        </p:txBody>
      </p:sp>
      <p:sp>
        <p:nvSpPr>
          <p:cNvPr id="4" name="3 TekstSylinder"/>
          <p:cNvSpPr txBox="1"/>
          <p:nvPr/>
        </p:nvSpPr>
        <p:spPr>
          <a:xfrm>
            <a:off x="862885" y="2016843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Copy</a:t>
            </a:r>
            <a:r>
              <a:rPr lang="nb-NO" sz="2400" dirty="0" smtClean="0"/>
              <a:t> every edge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times, </a:t>
            </a:r>
            <a:r>
              <a:rPr lang="nb-NO" sz="2400" dirty="0" smtClean="0">
                <a:solidFill>
                  <a:srgbClr val="C00000"/>
                </a:solidFill>
              </a:rPr>
              <a:t>label</a:t>
            </a:r>
            <a:r>
              <a:rPr lang="nb-NO" sz="2400" dirty="0" smtClean="0"/>
              <a:t> the copies </a:t>
            </a:r>
            <a:r>
              <a:rPr lang="nb-NO" sz="2400" dirty="0" smtClean="0">
                <a:solidFill>
                  <a:srgbClr val="C00000"/>
                </a:solidFill>
              </a:rPr>
              <a:t>1,2,...,k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5" name="4 TekstSylinder"/>
          <p:cNvSpPr txBox="1"/>
          <p:nvPr/>
        </p:nvSpPr>
        <p:spPr>
          <a:xfrm>
            <a:off x="862885" y="2554151"/>
            <a:ext cx="720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Give every copy a </a:t>
            </a:r>
            <a:r>
              <a:rPr lang="nb-NO" sz="2400" dirty="0" smtClean="0">
                <a:solidFill>
                  <a:srgbClr val="0070C0"/>
                </a:solidFill>
              </a:rPr>
              <a:t>random integer weight </a:t>
            </a:r>
            <a:r>
              <a:rPr lang="nb-NO" sz="2400" dirty="0" smtClean="0"/>
              <a:t>from </a:t>
            </a:r>
            <a:r>
              <a:rPr lang="nb-NO" sz="2400" dirty="0" smtClean="0">
                <a:solidFill>
                  <a:srgbClr val="C00000"/>
                </a:solidFill>
              </a:rPr>
              <a:t>1,2,...,2m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862885" y="3082803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2060"/>
                </a:solidFill>
              </a:rPr>
              <a:t>For</a:t>
            </a:r>
            <a:r>
              <a:rPr lang="nb-NO" sz="2400" dirty="0" smtClean="0">
                <a:solidFill>
                  <a:srgbClr val="002060"/>
                </a:solidFill>
              </a:rPr>
              <a:t> </a:t>
            </a:r>
            <a:r>
              <a:rPr lang="nb-NO" sz="2400" dirty="0" smtClean="0"/>
              <a:t>each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r>
              <a:rPr lang="nb-NO" sz="2400" dirty="0" smtClean="0"/>
              <a:t> between </a:t>
            </a:r>
            <a:r>
              <a:rPr lang="nb-NO" sz="2400" dirty="0" smtClean="0">
                <a:solidFill>
                  <a:srgbClr val="C00000"/>
                </a:solidFill>
              </a:rPr>
              <a:t>0</a:t>
            </a:r>
            <a:r>
              <a:rPr lang="nb-NO" sz="2400" dirty="0" smtClean="0"/>
              <a:t> and </a:t>
            </a:r>
            <a:r>
              <a:rPr lang="nb-NO" sz="2400" dirty="0" smtClean="0">
                <a:solidFill>
                  <a:srgbClr val="C00000"/>
                </a:solidFill>
              </a:rPr>
              <a:t>2mk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7" name="6 TekstSylinder"/>
          <p:cNvSpPr txBox="1"/>
          <p:nvPr/>
        </p:nvSpPr>
        <p:spPr>
          <a:xfrm>
            <a:off x="1693426" y="3588762"/>
            <a:ext cx="839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x =</a:t>
            </a:r>
            <a:r>
              <a:rPr lang="nb-NO" sz="2400" dirty="0" smtClean="0"/>
              <a:t> the number of </a:t>
            </a:r>
            <a:r>
              <a:rPr lang="nb-NO" sz="2400" dirty="0" smtClean="0">
                <a:solidFill>
                  <a:srgbClr val="FF0000"/>
                </a:solidFill>
              </a:rPr>
              <a:t>multilabeled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-walks from </a:t>
            </a:r>
            <a:r>
              <a:rPr lang="nb-NO" sz="2400" dirty="0" smtClean="0">
                <a:solidFill>
                  <a:srgbClr val="C00000"/>
                </a:solidFill>
              </a:rPr>
              <a:t>v</a:t>
            </a:r>
            <a:r>
              <a:rPr lang="nb-NO" sz="2400" dirty="0" smtClean="0"/>
              <a:t> of weight exactly </a:t>
            </a:r>
            <a:r>
              <a:rPr lang="nb-NO" sz="2400" dirty="0" smtClean="0">
                <a:solidFill>
                  <a:srgbClr val="C00000"/>
                </a:solidFill>
              </a:rPr>
              <a:t>w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1680547" y="4022489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If </a:t>
            </a:r>
            <a:r>
              <a:rPr lang="nb-NO" sz="2400" dirty="0" smtClean="0">
                <a:solidFill>
                  <a:srgbClr val="C00000"/>
                </a:solidFill>
              </a:rPr>
              <a:t>x</a:t>
            </a:r>
            <a:r>
              <a:rPr lang="nb-NO" sz="2400" dirty="0" smtClean="0"/>
              <a:t> is odd, return that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has a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9" name="8 TekstSylinder"/>
          <p:cNvSpPr txBox="1"/>
          <p:nvPr/>
        </p:nvSpPr>
        <p:spPr>
          <a:xfrm>
            <a:off x="862885" y="4515065"/>
            <a:ext cx="363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C00000"/>
                </a:solidFill>
              </a:rPr>
              <a:t>Return</a:t>
            </a:r>
            <a:r>
              <a:rPr lang="nb-NO" sz="2400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that G has no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-Path</a:t>
            </a:r>
            <a:endParaRPr lang="nb-NO" sz="2400" dirty="0"/>
          </a:p>
        </p:txBody>
      </p:sp>
      <p:sp>
        <p:nvSpPr>
          <p:cNvPr id="3" name="2 TekstSylinder"/>
          <p:cNvSpPr txBox="1"/>
          <p:nvPr/>
        </p:nvSpPr>
        <p:spPr>
          <a:xfrm>
            <a:off x="8243248" y="2436472"/>
            <a:ext cx="32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Unique </a:t>
            </a:r>
            <a:r>
              <a:rPr lang="nb-NO" dirty="0" smtClean="0">
                <a:solidFill>
                  <a:srgbClr val="0070C0"/>
                </a:solidFill>
              </a:rPr>
              <a:t>GOOD</a:t>
            </a:r>
            <a:r>
              <a:rPr lang="nb-NO" dirty="0" smtClean="0"/>
              <a:t> multilabeled walk</a:t>
            </a:r>
          </a:p>
          <a:p>
            <a:pPr algn="ctr"/>
            <a:r>
              <a:rPr lang="nb-NO" dirty="0" smtClean="0"/>
              <a:t>of minimum weight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20" name="19 TekstSylinder"/>
          <p:cNvSpPr txBox="1"/>
          <p:nvPr/>
        </p:nvSpPr>
        <p:spPr>
          <a:xfrm>
            <a:off x="6629344" y="4022489"/>
            <a:ext cx="32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Unique </a:t>
            </a:r>
            <a:r>
              <a:rPr lang="nb-NO" dirty="0" smtClean="0">
                <a:solidFill>
                  <a:srgbClr val="0070C0"/>
                </a:solidFill>
              </a:rPr>
              <a:t>GOOD</a:t>
            </a:r>
            <a:r>
              <a:rPr lang="nb-NO" dirty="0" smtClean="0"/>
              <a:t> multilabeled walk</a:t>
            </a:r>
          </a:p>
          <a:p>
            <a:pPr algn="ctr"/>
            <a:r>
              <a:rPr lang="nb-NO" dirty="0" smtClean="0"/>
              <a:t>of minimum weight </a:t>
            </a:r>
            <a:r>
              <a:rPr lang="nb-NO" dirty="0" smtClean="0">
                <a:solidFill>
                  <a:srgbClr val="C00000"/>
                </a:solidFill>
              </a:rPr>
              <a:t>w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0" name="9 TekstSylinder"/>
          <p:cNvSpPr txBox="1"/>
          <p:nvPr/>
        </p:nvSpPr>
        <p:spPr>
          <a:xfrm>
            <a:off x="10413240" y="359880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time</a:t>
            </a:r>
            <a:endParaRPr lang="nb-NO" dirty="0"/>
          </a:p>
        </p:txBody>
      </p:sp>
      <p:sp>
        <p:nvSpPr>
          <p:cNvPr id="17" name="16 TekstSylinder"/>
          <p:cNvSpPr txBox="1"/>
          <p:nvPr/>
        </p:nvSpPr>
        <p:spPr>
          <a:xfrm>
            <a:off x="4045714" y="5487579"/>
            <a:ext cx="30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-path in </a:t>
            </a:r>
            <a:r>
              <a:rPr lang="nb-NO" sz="3200" dirty="0" smtClean="0">
                <a:solidFill>
                  <a:srgbClr val="C00000"/>
                </a:solidFill>
              </a:rPr>
              <a:t>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 </a:t>
            </a:r>
            <a:r>
              <a:rPr lang="nb-NO" sz="3200" dirty="0" smtClean="0"/>
              <a:t>time!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2739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ekstSylinder"/>
          <p:cNvSpPr txBox="1"/>
          <p:nvPr/>
        </p:nvSpPr>
        <p:spPr>
          <a:xfrm>
            <a:off x="4626591" y="3193576"/>
            <a:ext cx="142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Techiques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2084810" y="4353551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7030A0"/>
                </a:solidFill>
              </a:rPr>
              <a:t>Color Coding</a:t>
            </a:r>
            <a:endParaRPr lang="nb-NO" sz="2400" dirty="0">
              <a:solidFill>
                <a:srgbClr val="7030A0"/>
              </a:solidFill>
            </a:endParaRPr>
          </a:p>
        </p:txBody>
      </p:sp>
      <p:sp>
        <p:nvSpPr>
          <p:cNvPr id="6" name="5 TekstSylinder"/>
          <p:cNvSpPr txBox="1"/>
          <p:nvPr/>
        </p:nvSpPr>
        <p:spPr>
          <a:xfrm>
            <a:off x="2084810" y="2371340"/>
            <a:ext cx="264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B0F0"/>
                </a:solidFill>
              </a:rPr>
              <a:t>Random Separation</a:t>
            </a:r>
            <a:endParaRPr lang="nb-NO" sz="2400" dirty="0">
              <a:solidFill>
                <a:srgbClr val="00B0F0"/>
              </a:solidFill>
            </a:endParaRPr>
          </a:p>
        </p:txBody>
      </p:sp>
      <p:sp>
        <p:nvSpPr>
          <p:cNvPr id="7" name="6 TekstSylinder"/>
          <p:cNvSpPr txBox="1"/>
          <p:nvPr/>
        </p:nvSpPr>
        <p:spPr>
          <a:xfrm>
            <a:off x="5183153" y="1740089"/>
            <a:ext cx="240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Chromatic Coding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8" name="7 TekstSylinder"/>
          <p:cNvSpPr txBox="1"/>
          <p:nvPr/>
        </p:nvSpPr>
        <p:spPr>
          <a:xfrm>
            <a:off x="6109336" y="3891886"/>
            <a:ext cx="480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Picking Random Solution </a:t>
            </a:r>
            <a:r>
              <a:rPr lang="nb-NO" sz="2400" dirty="0" err="1" smtClean="0">
                <a:solidFill>
                  <a:srgbClr val="FF0000"/>
                </a:solidFill>
              </a:rPr>
              <a:t>Vertices</a:t>
            </a:r>
            <a:r>
              <a:rPr lang="nb-NO" sz="2400" dirty="0" smtClean="0">
                <a:solidFill>
                  <a:srgbClr val="FF0000"/>
                </a:solidFill>
              </a:rPr>
              <a:t>***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9" name="8 TekstSylinder"/>
          <p:cNvSpPr txBox="1"/>
          <p:nvPr/>
        </p:nvSpPr>
        <p:spPr>
          <a:xfrm>
            <a:off x="4476465" y="4815216"/>
            <a:ext cx="4015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accent6">
                    <a:lumMod val="75000"/>
                  </a:schemeClr>
                </a:solidFill>
              </a:rPr>
              <a:t>Mod 2 Counting + </a:t>
            </a:r>
            <a:r>
              <a:rPr lang="nb-NO" sz="2400" dirty="0" err="1" smtClean="0">
                <a:solidFill>
                  <a:schemeClr val="accent6">
                    <a:lumMod val="75000"/>
                  </a:schemeClr>
                </a:solidFill>
              </a:rPr>
              <a:t>Isolation</a:t>
            </a:r>
            <a:r>
              <a:rPr lang="nb-NO" sz="2400" dirty="0" smtClean="0">
                <a:solidFill>
                  <a:schemeClr val="accent6">
                    <a:lumMod val="75000"/>
                  </a:schemeClr>
                </a:solidFill>
              </a:rPr>
              <a:t>***</a:t>
            </a:r>
            <a:endParaRPr lang="nb-N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0/i/2011/349/f/6/nyan_cat_flaming_rainbow_by_rock_snake-d4j88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494"/>
            <a:ext cx="7402409" cy="54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85985" y="401179"/>
            <a:ext cx="3816424" cy="295232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306065" y="723181"/>
            <a:ext cx="2468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7200" dirty="0" err="1">
                <a:solidFill>
                  <a:srgbClr val="002060"/>
                </a:solidFill>
              </a:rPr>
              <a:t>Thank</a:t>
            </a:r>
            <a:r>
              <a:rPr lang="nb-NO" sz="7200" dirty="0">
                <a:solidFill>
                  <a:srgbClr val="002060"/>
                </a:solidFill>
              </a:rPr>
              <a:t/>
            </a:r>
            <a:br>
              <a:rPr lang="nb-NO" sz="7200" dirty="0">
                <a:solidFill>
                  <a:srgbClr val="002060"/>
                </a:solidFill>
              </a:rPr>
            </a:br>
            <a:r>
              <a:rPr lang="nb-NO" sz="7200" dirty="0" err="1">
                <a:solidFill>
                  <a:srgbClr val="002060"/>
                </a:solidFill>
              </a:rPr>
              <a:t>you</a:t>
            </a:r>
            <a:r>
              <a:rPr lang="nb-NO" sz="72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19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Finding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b="1" dirty="0" smtClean="0">
                <a:solidFill>
                  <a:srgbClr val="FF0000"/>
                </a:solidFill>
              </a:rPr>
              <a:t>o</a:t>
            </a:r>
            <a:r>
              <a:rPr lang="nb-NO" b="1" dirty="0" smtClean="0">
                <a:solidFill>
                  <a:srgbClr val="FFC000"/>
                </a:solidFill>
              </a:rPr>
              <a:t>l</a:t>
            </a:r>
            <a:r>
              <a:rPr lang="nb-NO" dirty="0" smtClean="0">
                <a:solidFill>
                  <a:srgbClr val="92D050"/>
                </a:solidFill>
              </a:rPr>
              <a:t>o</a:t>
            </a:r>
            <a:r>
              <a:rPr lang="nb-NO" dirty="0" smtClean="0">
                <a:solidFill>
                  <a:srgbClr val="00B050"/>
                </a:solidFill>
              </a:rPr>
              <a:t>r</a:t>
            </a:r>
            <a:r>
              <a:rPr lang="nb-NO" dirty="0" smtClean="0">
                <a:solidFill>
                  <a:srgbClr val="00B0F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506" y="2759300"/>
            <a:ext cx="9094632" cy="1748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b="1" dirty="0" smtClean="0">
                <a:solidFill>
                  <a:srgbClr val="002060"/>
                </a:solidFill>
              </a:rPr>
              <a:t>Exercise: </a:t>
            </a:r>
            <a:r>
              <a:rPr lang="nb-NO" sz="3200" dirty="0" smtClean="0"/>
              <a:t>Give a</a:t>
            </a:r>
            <a:r>
              <a:rPr lang="nb-NO" sz="3200" dirty="0" smtClean="0">
                <a:solidFill>
                  <a:srgbClr val="C00000"/>
                </a:solidFill>
              </a:rPr>
              <a:t> k</a:t>
            </a:r>
            <a:r>
              <a:rPr lang="nb-NO" sz="3200" baseline="30000" dirty="0" smtClean="0">
                <a:solidFill>
                  <a:srgbClr val="C00000"/>
                </a:solidFill>
              </a:rPr>
              <a:t>O(k)</a:t>
            </a:r>
            <a:r>
              <a:rPr lang="nb-NO" sz="3200" dirty="0" smtClean="0"/>
              <a:t> time algorithm to determine whether a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-colored</a:t>
            </a:r>
            <a:r>
              <a:rPr lang="nb-NO" sz="3200" dirty="0" smtClean="0">
                <a:solidFill>
                  <a:srgbClr val="C00000"/>
                </a:solidFill>
              </a:rPr>
              <a:t> </a:t>
            </a:r>
            <a:r>
              <a:rPr lang="nb-NO" sz="3200" dirty="0" smtClean="0"/>
              <a:t>graph has a </a:t>
            </a:r>
            <a:r>
              <a:rPr lang="nb-NO" sz="3200" dirty="0" smtClean="0">
                <a:solidFill>
                  <a:srgbClr val="C00000"/>
                </a:solidFill>
              </a:rPr>
              <a:t>c</a:t>
            </a:r>
            <a:r>
              <a:rPr lang="nb-NO" sz="3200" dirty="0" smtClean="0">
                <a:solidFill>
                  <a:srgbClr val="FF0000"/>
                </a:solidFill>
              </a:rPr>
              <a:t>o</a:t>
            </a:r>
            <a:r>
              <a:rPr lang="nb-NO" sz="3200" dirty="0" smtClean="0">
                <a:solidFill>
                  <a:srgbClr val="FFC000"/>
                </a:solidFill>
              </a:rPr>
              <a:t>l</a:t>
            </a:r>
            <a:r>
              <a:rPr lang="nb-NO" sz="3200" dirty="0" smtClean="0">
                <a:solidFill>
                  <a:srgbClr val="92D050"/>
                </a:solidFill>
              </a:rPr>
              <a:t>o</a:t>
            </a:r>
            <a:r>
              <a:rPr lang="nb-NO" sz="3200" dirty="0" smtClean="0">
                <a:solidFill>
                  <a:srgbClr val="00B050"/>
                </a:solidFill>
              </a:rPr>
              <a:t>r</a:t>
            </a:r>
            <a:r>
              <a:rPr lang="nb-NO" sz="3200" dirty="0" smtClean="0">
                <a:solidFill>
                  <a:srgbClr val="00B0F0"/>
                </a:solidFill>
              </a:rPr>
              <a:t>f</a:t>
            </a:r>
            <a:r>
              <a:rPr lang="nb-NO" sz="3200" dirty="0" smtClean="0">
                <a:solidFill>
                  <a:srgbClr val="0070C0"/>
                </a:solidFill>
              </a:rPr>
              <a:t>u</a:t>
            </a:r>
            <a:r>
              <a:rPr lang="nb-NO" sz="3200" dirty="0" smtClean="0">
                <a:solidFill>
                  <a:srgbClr val="002060"/>
                </a:solidFill>
              </a:rPr>
              <a:t>l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/>
              <a:t>-path.</a:t>
            </a:r>
          </a:p>
        </p:txBody>
      </p:sp>
    </p:spTree>
    <p:extLst>
      <p:ext uri="{BB962C8B-B14F-4D97-AF65-F5344CB8AC3E}">
        <p14:creationId xmlns:p14="http://schemas.microsoft.com/office/powerpoint/2010/main" val="34623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Finding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>
                <a:solidFill>
                  <a:srgbClr val="FF0000"/>
                </a:solidFill>
              </a:rPr>
              <a:t>o</a:t>
            </a:r>
            <a:r>
              <a:rPr lang="nb-NO" dirty="0" smtClean="0">
                <a:solidFill>
                  <a:srgbClr val="FFC000"/>
                </a:solidFill>
              </a:rPr>
              <a:t>l</a:t>
            </a:r>
            <a:r>
              <a:rPr lang="nb-NO" dirty="0" smtClean="0">
                <a:solidFill>
                  <a:srgbClr val="92D050"/>
                </a:solidFill>
              </a:rPr>
              <a:t>o</a:t>
            </a:r>
            <a:r>
              <a:rPr lang="nb-NO" dirty="0" smtClean="0">
                <a:solidFill>
                  <a:srgbClr val="00B050"/>
                </a:solidFill>
              </a:rPr>
              <a:t>r</a:t>
            </a:r>
            <a:r>
              <a:rPr lang="nb-NO" dirty="0" smtClean="0">
                <a:solidFill>
                  <a:srgbClr val="00B0F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u</a:t>
            </a:r>
            <a:r>
              <a:rPr lang="nb-NO" dirty="0" smtClean="0">
                <a:solidFill>
                  <a:srgbClr val="002060"/>
                </a:solidFill>
              </a:rPr>
              <a:t>l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-Path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Dynamic programming </a:t>
            </a:r>
            <a:r>
              <a:rPr lang="nb-NO" dirty="0" smtClean="0"/>
              <a:t>on the </a:t>
            </a:r>
            <a:r>
              <a:rPr lang="nb-NO" dirty="0" smtClean="0">
                <a:solidFill>
                  <a:srgbClr val="0070C0"/>
                </a:solidFill>
              </a:rPr>
              <a:t>colors</a:t>
            </a:r>
            <a:r>
              <a:rPr lang="nb-NO" dirty="0" smtClean="0"/>
              <a:t> used by partial solutions.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584" y="3790782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T[S,v] = </a:t>
            </a:r>
          </a:p>
        </p:txBody>
      </p:sp>
      <p:sp>
        <p:nvSpPr>
          <p:cNvPr id="5" name="Left Brace 4"/>
          <p:cNvSpPr/>
          <p:nvPr/>
        </p:nvSpPr>
        <p:spPr>
          <a:xfrm>
            <a:off x="4007768" y="3284984"/>
            <a:ext cx="576064" cy="165618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4570619" y="3451213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343074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If exists path on </a:t>
            </a:r>
            <a:r>
              <a:rPr lang="nb-NO" dirty="0">
                <a:solidFill>
                  <a:srgbClr val="C00000"/>
                </a:solidFill>
              </a:rPr>
              <a:t>|S| </a:t>
            </a:r>
            <a:r>
              <a:rPr lang="nb-NO" dirty="0"/>
              <a:t>vertices ending in </a:t>
            </a:r>
            <a:r>
              <a:rPr lang="nb-NO" dirty="0">
                <a:solidFill>
                  <a:srgbClr val="C00000"/>
                </a:solidFill>
              </a:rPr>
              <a:t>v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using all colors from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833" y="4243301"/>
            <a:ext cx="78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141" y="42838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otherwise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1545" y="5741185"/>
            <a:ext cx="18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subset of </a:t>
            </a:r>
            <a:r>
              <a:rPr lang="nb-NO" sz="2000" dirty="0">
                <a:solidFill>
                  <a:srgbClr val="C00000"/>
                </a:solidFill>
              </a:rPr>
              <a:t>{1...k}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2459" y="3062223"/>
            <a:ext cx="83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vertex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3239624" y="3462333"/>
            <a:ext cx="0" cy="4505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V="1">
            <a:off x="2898492" y="4437113"/>
            <a:ext cx="0" cy="130407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Dynamic Programming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252062" y="1988841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T[S,v]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3138" y="1700809"/>
                <a:ext cx="3356753" cy="135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v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nb-NO" sz="3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32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nb-NO" sz="3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37" y="1700808"/>
                <a:ext cx="3356753" cy="13508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43673" y="3316342"/>
            <a:ext cx="24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For each neighbor </a:t>
            </a:r>
            <a:r>
              <a:rPr lang="nb-NO" dirty="0">
                <a:solidFill>
                  <a:srgbClr val="C00000"/>
                </a:solidFill>
              </a:rPr>
              <a:t>u</a:t>
            </a:r>
            <a:r>
              <a:rPr lang="nb-NO" dirty="0">
                <a:solidFill>
                  <a:srgbClr val="002060"/>
                </a:solidFill>
              </a:rPr>
              <a:t> of </a:t>
            </a:r>
            <a:r>
              <a:rPr lang="nb-NO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3321" y="2865710"/>
            <a:ext cx="3033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Is there a path ending in </a:t>
            </a:r>
            <a:r>
              <a:rPr lang="nb-NO" dirty="0">
                <a:solidFill>
                  <a:srgbClr val="C00000"/>
                </a:solidFill>
              </a:rPr>
              <a:t>u</a:t>
            </a:r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rgbClr val="002060"/>
                </a:solidFill>
              </a:rPr>
              <a:t>that uses all colors in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>
                <a:solidFill>
                  <a:srgbClr val="002060"/>
                </a:solidFill>
              </a:rPr>
              <a:t>, except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C00000"/>
                </a:solidFill>
              </a:rPr>
              <a:t>v</a:t>
            </a:r>
            <a:r>
              <a:rPr lang="nb-NO" dirty="0">
                <a:solidFill>
                  <a:srgbClr val="002060"/>
                </a:solidFill>
              </a:rPr>
              <a:t>’s color?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2681" y="4540478"/>
            <a:ext cx="1895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2</a:t>
            </a:r>
            <a:r>
              <a:rPr lang="nb-NO" sz="2000" baseline="30000" dirty="0">
                <a:solidFill>
                  <a:srgbClr val="C00000"/>
                </a:solidFill>
              </a:rPr>
              <a:t>k</a:t>
            </a:r>
            <a:r>
              <a:rPr lang="nb-NO" sz="2000" dirty="0">
                <a:solidFill>
                  <a:srgbClr val="C00000"/>
                </a:solidFill>
              </a:rPr>
              <a:t>n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002060"/>
                </a:solidFill>
              </a:rPr>
              <a:t>table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248" y="4437112"/>
            <a:ext cx="2985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C00000"/>
                </a:solidFill>
              </a:rPr>
              <a:t>O(n) </a:t>
            </a:r>
            <a:r>
              <a:rPr lang="nb-NO" sz="2000" dirty="0">
                <a:solidFill>
                  <a:srgbClr val="002060"/>
                </a:solidFill>
              </a:rPr>
              <a:t>time to fill each entry.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864" y="5426060"/>
            <a:ext cx="241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002060"/>
                </a:solidFill>
              </a:rPr>
              <a:t>Total time: </a:t>
            </a:r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k</a:t>
            </a:r>
            <a:r>
              <a:rPr lang="nb-NO" sz="2800" dirty="0">
                <a:solidFill>
                  <a:srgbClr val="C00000"/>
                </a:solidFill>
              </a:rPr>
              <a:t>n</a:t>
            </a:r>
            <a:r>
              <a:rPr lang="nb-NO" sz="2800" baseline="30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60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Randomized Algorithm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Repeat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100</a:t>
                </a:r>
                <a:r>
                  <a:rPr lang="nb-NO" dirty="0" smtClean="0"/>
                  <a:t> times:</a:t>
                </a:r>
              </a:p>
              <a:p>
                <a:pPr marL="0" indent="0">
                  <a:buNone/>
                </a:pPr>
                <a:r>
                  <a:rPr lang="nb-NO" dirty="0" smtClean="0"/>
                  <a:t>	Pick random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</a:t>
                </a:r>
                <a:r>
                  <a:rPr lang="nb-NO" dirty="0">
                    <a:solidFill>
                      <a:srgbClr val="C00000"/>
                    </a:solidFill>
                  </a:rPr>
                  <a:t>: V(G)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{1...k}</a:t>
                </a:r>
              </a:p>
              <a:p>
                <a:pPr marL="0" indent="0">
                  <a:buNone/>
                </a:pPr>
                <a:r>
                  <a:rPr lang="nb-NO" dirty="0" smtClean="0"/>
                  <a:t>	Look for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o</a:t>
                </a:r>
                <a:r>
                  <a:rPr lang="nb-NO" dirty="0" smtClean="0">
                    <a:solidFill>
                      <a:srgbClr val="FFC000"/>
                    </a:solidFill>
                  </a:rPr>
                  <a:t>l</a:t>
                </a:r>
                <a:r>
                  <a:rPr lang="nb-NO" dirty="0" smtClean="0">
                    <a:solidFill>
                      <a:srgbClr val="92D050"/>
                    </a:solidFill>
                  </a:rPr>
                  <a:t>o</a:t>
                </a:r>
                <a:r>
                  <a:rPr lang="nb-NO" dirty="0" smtClean="0">
                    <a:solidFill>
                      <a:srgbClr val="00B050"/>
                    </a:solidFill>
                  </a:rPr>
                  <a:t>r</a:t>
                </a:r>
                <a:r>
                  <a:rPr lang="nb-NO" dirty="0" smtClean="0">
                    <a:solidFill>
                      <a:srgbClr val="00B0F0"/>
                    </a:solidFill>
                  </a:rPr>
                  <a:t>f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u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l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-path.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828800"/>
              </a:xfrm>
              <a:blipFill rotWithShape="1">
                <a:blip r:embed="rId2"/>
                <a:stretch>
                  <a:fillRect l="-1852" t="-4000" b="-6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6271" y="3789040"/>
            <a:ext cx="607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If the algorithm finds a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-path, then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definitely has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4616" y="4299773"/>
                <a:ext cx="6469656" cy="73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/>
                  <a:t>If there is a </a:t>
                </a:r>
                <a:r>
                  <a:rPr lang="nb-NO" sz="2000" dirty="0">
                    <a:solidFill>
                      <a:srgbClr val="C00000"/>
                    </a:solidFill>
                  </a:rPr>
                  <a:t>k</a:t>
                </a:r>
                <a:r>
                  <a:rPr lang="nb-NO" sz="2000" dirty="0"/>
                  <a:t>-path, the algorithm will find it with probability </a:t>
                </a:r>
                <a:br>
                  <a:rPr lang="nb-NO" sz="2000" dirty="0"/>
                </a:br>
                <a:r>
                  <a:rPr lang="nb-NO" sz="2000" dirty="0"/>
                  <a:t>at least </a:t>
                </a:r>
                <a14:m>
                  <m:oMath xmlns:m="http://schemas.openxmlformats.org/officeDocument/2006/math">
                    <m:r>
                      <a:rPr lang="nb-NO" sz="2000" i="1">
                        <a:solidFill>
                          <a:srgbClr val="C00000"/>
                        </a:solidFill>
                        <a:latin typeface="Cambria Math"/>
                      </a:rPr>
                      <m:t>1 − </m:t>
                    </m:r>
                    <m:f>
                      <m:fPr>
                        <m:type m:val="skw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endParaRPr lang="nb-NO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6" y="4299773"/>
                <a:ext cx="6469656" cy="733662"/>
              </a:xfrm>
              <a:prstGeom prst="rect">
                <a:avLst/>
              </a:prstGeom>
              <a:blipFill rotWithShape="1">
                <a:blip r:embed="rId3"/>
                <a:stretch>
                  <a:fillRect l="-942" t="-19835" b="-950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536160" y="2708920"/>
            <a:ext cx="2277048" cy="707886"/>
            <a:chOff x="6012160" y="2708920"/>
            <a:chExt cx="2277048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7052459" y="2708920"/>
              <a:ext cx="12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000" dirty="0">
                  <a:solidFill>
                    <a:srgbClr val="002060"/>
                  </a:solidFill>
                </a:rPr>
                <a:t>Takes </a:t>
              </a:r>
              <a:r>
                <a:rPr lang="nb-NO" sz="2000" dirty="0">
                  <a:solidFill>
                    <a:srgbClr val="C00000"/>
                  </a:solidFill>
                </a:rPr>
                <a:t>2</a:t>
              </a:r>
              <a:r>
                <a:rPr lang="nb-NO" sz="2000" baseline="30000" dirty="0">
                  <a:solidFill>
                    <a:srgbClr val="C00000"/>
                  </a:solidFill>
                </a:rPr>
                <a:t>k</a:t>
              </a:r>
              <a:r>
                <a:rPr lang="nb-NO" sz="2000" dirty="0">
                  <a:solidFill>
                    <a:srgbClr val="C00000"/>
                  </a:solidFill>
                </a:rPr>
                <a:t>n</a:t>
              </a:r>
              <a:r>
                <a:rPr lang="nb-NO" sz="2000" baseline="30000" dirty="0">
                  <a:solidFill>
                    <a:srgbClr val="C00000"/>
                  </a:solidFill>
                </a:rPr>
                <a:t>2</a:t>
              </a:r>
              <a:r>
                <a:rPr lang="nb-NO" sz="2000" dirty="0">
                  <a:solidFill>
                    <a:srgbClr val="C00000"/>
                  </a:solidFill>
                </a:rPr>
                <a:t/>
              </a:r>
              <a:br>
                <a:rPr lang="nb-NO" sz="2000" dirty="0">
                  <a:solidFill>
                    <a:srgbClr val="C00000"/>
                  </a:solidFill>
                </a:rPr>
              </a:br>
              <a:r>
                <a:rPr lang="nb-NO" sz="2000" dirty="0">
                  <a:solidFill>
                    <a:srgbClr val="002060"/>
                  </a:solidFill>
                </a:rPr>
                <a:t>time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6012160" y="3062863"/>
              <a:ext cx="1040299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348680" y="5373217"/>
            <a:ext cx="289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Total time</a:t>
            </a:r>
            <a:r>
              <a:rPr lang="nb-NO" sz="2400" b="1" dirty="0"/>
              <a:t>: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O((2e)</a:t>
            </a:r>
            <a:r>
              <a:rPr lang="nb-NO" sz="2400" baseline="30000" dirty="0">
                <a:solidFill>
                  <a:srgbClr val="C00000"/>
                </a:solidFill>
              </a:rPr>
              <a:t>k</a:t>
            </a:r>
            <a:r>
              <a:rPr lang="nb-NO" sz="2400" dirty="0">
                <a:solidFill>
                  <a:srgbClr val="C00000"/>
                </a:solidFill>
              </a:rPr>
              <a:t>n</a:t>
            </a:r>
            <a:r>
              <a:rPr lang="nb-NO" sz="2400" baseline="30000" dirty="0">
                <a:solidFill>
                  <a:srgbClr val="C00000"/>
                </a:solidFill>
              </a:rPr>
              <a:t>2</a:t>
            </a:r>
            <a:r>
              <a:rPr lang="nb-NO" sz="2400" dirty="0">
                <a:solidFill>
                  <a:srgbClr val="C00000"/>
                </a:solidFill>
              </a:rPr>
              <a:t>)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6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2104</Words>
  <Application>Microsoft Macintosh PowerPoint</Application>
  <PresentationFormat>Widescreen</PresentationFormat>
  <Paragraphs>376</Paragraphs>
  <Slides>53</Slides>
  <Notes>1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Calibri Light</vt:lpstr>
      <vt:lpstr>Cambria Math</vt:lpstr>
      <vt:lpstr>Wingdings</vt:lpstr>
      <vt:lpstr>Arial</vt:lpstr>
      <vt:lpstr>Office Theme</vt:lpstr>
      <vt:lpstr>Randomized Parameterized Algorithms (and de-randomizations)</vt:lpstr>
      <vt:lpstr>Color Coding</vt:lpstr>
      <vt:lpstr>k-Path</vt:lpstr>
      <vt:lpstr>Randomized Algorithm</vt:lpstr>
      <vt:lpstr>Randomized Algorithm</vt:lpstr>
      <vt:lpstr>Finding a Colorful k-Path</vt:lpstr>
      <vt:lpstr>Finding a Colorful k-Path</vt:lpstr>
      <vt:lpstr>Dynamic Programming</vt:lpstr>
      <vt:lpstr>Randomized Algorithm</vt:lpstr>
      <vt:lpstr>De-randomization</vt:lpstr>
      <vt:lpstr>Deterministic Algorithm</vt:lpstr>
      <vt:lpstr>Constructing Hash Functions</vt:lpstr>
      <vt:lpstr>Random Separation: Set Splitting</vt:lpstr>
      <vt:lpstr>Randomized Algorithm</vt:lpstr>
      <vt:lpstr>Proof of claim</vt:lpstr>
      <vt:lpstr>Set Splitting Graph</vt:lpstr>
      <vt:lpstr>Proof of claim, continued.</vt:lpstr>
      <vt:lpstr>Set Splitting Randomized Algorithm</vt:lpstr>
      <vt:lpstr>Universal Coloring Family</vt:lpstr>
      <vt:lpstr>Set Splitting Algorithm</vt:lpstr>
      <vt:lpstr>Construction of Universal Coloring Families</vt:lpstr>
      <vt:lpstr>Induced Subgraph Isomorphism</vt:lpstr>
      <vt:lpstr>Random Separation</vt:lpstr>
      <vt:lpstr>Success Probability</vt:lpstr>
      <vt:lpstr>Running time</vt:lpstr>
      <vt:lpstr>Derandomization</vt:lpstr>
      <vt:lpstr>Other variants</vt:lpstr>
      <vt:lpstr>Feedback Vertex Set</vt:lpstr>
      <vt:lpstr>FVS reduction rules</vt:lpstr>
      <vt:lpstr>⍺-cover Lemma</vt:lpstr>
      <vt:lpstr>⍺-cover Lemma</vt:lpstr>
      <vt:lpstr>Algorithm for FVS</vt:lpstr>
      <vt:lpstr>Feedback Vertex Set</vt:lpstr>
      <vt:lpstr>Chromatic Coding: 5-Clustering</vt:lpstr>
      <vt:lpstr>Coloring Lemma</vt:lpstr>
      <vt:lpstr>Random Coloring Lemma</vt:lpstr>
      <vt:lpstr>Using the Coloring Lemma</vt:lpstr>
      <vt:lpstr>Wrapping up 5-Clustering</vt:lpstr>
      <vt:lpstr>Derandomization</vt:lpstr>
      <vt:lpstr>Feedback Vertex Set below 2n</vt:lpstr>
      <vt:lpstr>Feedback Vertex Set algorithm</vt:lpstr>
      <vt:lpstr>Analysis</vt:lpstr>
      <vt:lpstr>Analysis, cont’d</vt:lpstr>
      <vt:lpstr>Generalizing</vt:lpstr>
      <vt:lpstr>Even faster k-Path </vt:lpstr>
      <vt:lpstr>Magic algorithm</vt:lpstr>
      <vt:lpstr>Computing the number of multilabeled walks</vt:lpstr>
      <vt:lpstr>Why Algorithm Works: Isolation Lemma</vt:lpstr>
      <vt:lpstr>Re-visiting the magic</vt:lpstr>
      <vt:lpstr>Pairing up Bad Walks</vt:lpstr>
      <vt:lpstr>Wrapping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FPT Algorithms</dc:title>
  <dc:creator>Daniel Lokshtanov</dc:creator>
  <cp:lastModifiedBy>Saket Saurabh</cp:lastModifiedBy>
  <cp:revision>62</cp:revision>
  <dcterms:created xsi:type="dcterms:W3CDTF">2016-03-12T18:58:34Z</dcterms:created>
  <dcterms:modified xsi:type="dcterms:W3CDTF">2017-11-30T07:50:06Z</dcterms:modified>
</cp:coreProperties>
</file>