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467" r:id="rId2"/>
    <p:sldId id="488" r:id="rId3"/>
    <p:sldId id="334" r:id="rId4"/>
    <p:sldId id="489" r:id="rId5"/>
    <p:sldId id="491" r:id="rId6"/>
    <p:sldId id="492" r:id="rId7"/>
    <p:sldId id="493" r:id="rId8"/>
    <p:sldId id="494" r:id="rId9"/>
    <p:sldId id="495" r:id="rId10"/>
    <p:sldId id="496" r:id="rId11"/>
    <p:sldId id="515" r:id="rId12"/>
    <p:sldId id="497" r:id="rId13"/>
    <p:sldId id="516" r:id="rId14"/>
    <p:sldId id="498" r:id="rId15"/>
    <p:sldId id="499" r:id="rId16"/>
    <p:sldId id="500" r:id="rId17"/>
    <p:sldId id="501" r:id="rId18"/>
    <p:sldId id="507" r:id="rId19"/>
    <p:sldId id="502" r:id="rId20"/>
    <p:sldId id="475" r:id="rId21"/>
    <p:sldId id="509" r:id="rId22"/>
    <p:sldId id="508" r:id="rId23"/>
    <p:sldId id="476" r:id="rId24"/>
    <p:sldId id="477" r:id="rId25"/>
    <p:sldId id="506" r:id="rId26"/>
    <p:sldId id="503" r:id="rId27"/>
    <p:sldId id="510" r:id="rId28"/>
    <p:sldId id="513" r:id="rId29"/>
    <p:sldId id="511" r:id="rId30"/>
    <p:sldId id="512" r:id="rId31"/>
    <p:sldId id="517" r:id="rId32"/>
    <p:sldId id="505" r:id="rId33"/>
    <p:sldId id="518" r:id="rId34"/>
    <p:sldId id="527" r:id="rId35"/>
    <p:sldId id="528" r:id="rId36"/>
    <p:sldId id="514" r:id="rId37"/>
    <p:sldId id="521" r:id="rId38"/>
    <p:sldId id="522" r:id="rId39"/>
    <p:sldId id="523" r:id="rId40"/>
    <p:sldId id="529" r:id="rId41"/>
    <p:sldId id="524" r:id="rId42"/>
    <p:sldId id="525" r:id="rId43"/>
    <p:sldId id="519" r:id="rId44"/>
    <p:sldId id="484" r:id="rId45"/>
    <p:sldId id="526" r:id="rId46"/>
    <p:sldId id="530" r:id="rId47"/>
    <p:sldId id="531" r:id="rId48"/>
    <p:sldId id="532" r:id="rId49"/>
    <p:sldId id="343" r:id="rId5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7FF"/>
    <a:srgbClr val="FBC9FF"/>
    <a:srgbClr val="FFFF99"/>
    <a:srgbClr val="FFD03B"/>
    <a:srgbClr val="008000"/>
    <a:srgbClr val="EF1DFF"/>
    <a:srgbClr val="00C878"/>
    <a:srgbClr val="4FFFB8"/>
    <a:srgbClr val="8E8E8E"/>
    <a:srgbClr val="E4B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76" autoAdjust="0"/>
    <p:restoredTop sz="91297" autoAdjust="0"/>
  </p:normalViewPr>
  <p:slideViewPr>
    <p:cSldViewPr snapToGrid="0">
      <p:cViewPr varScale="1">
        <p:scale>
          <a:sx n="72" d="100"/>
          <a:sy n="72" d="100"/>
        </p:scale>
        <p:origin x="126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14A77-0304-4A60-BDCA-A877D97FAF14}" type="datetimeFigureOut">
              <a:rPr lang="pl-PL" smtClean="0"/>
              <a:t>2017-12-11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3A5C2-0856-4056-88B7-98D9593754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2522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9357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2990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1279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0D11-E55F-44AC-B5AE-02C521B2C5DA}" type="datetimeFigureOut">
              <a:rPr lang="pl-PL" smtClean="0"/>
              <a:t>2017-12-11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rójkąt prostokątny 9"/>
          <p:cNvSpPr/>
          <p:nvPr userDrawn="1"/>
        </p:nvSpPr>
        <p:spPr>
          <a:xfrm rot="5400000">
            <a:off x="31440" y="-31440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rójkąt prostokątny 10"/>
          <p:cNvSpPr/>
          <p:nvPr userDrawn="1"/>
        </p:nvSpPr>
        <p:spPr>
          <a:xfrm rot="16200000">
            <a:off x="8148972" y="5845832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4758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0D11-E55F-44AC-B5AE-02C521B2C5DA}" type="datetimeFigureOut">
              <a:rPr lang="pl-PL" smtClean="0"/>
              <a:t>2017-12-11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rójkąt prostokątny 6"/>
          <p:cNvSpPr/>
          <p:nvPr userDrawn="1"/>
        </p:nvSpPr>
        <p:spPr>
          <a:xfrm rot="5400000">
            <a:off x="31440" y="-31440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rójkąt prostokątny 7"/>
          <p:cNvSpPr/>
          <p:nvPr userDrawn="1"/>
        </p:nvSpPr>
        <p:spPr>
          <a:xfrm rot="16200000">
            <a:off x="8148972" y="5845832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2426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0D11-E55F-44AC-B5AE-02C521B2C5DA}" type="datetimeFigureOut">
              <a:rPr lang="pl-PL" smtClean="0"/>
              <a:t>2017-12-11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rójkąt prostokątny 6"/>
          <p:cNvSpPr/>
          <p:nvPr userDrawn="1"/>
        </p:nvSpPr>
        <p:spPr>
          <a:xfrm rot="5400000">
            <a:off x="31440" y="-31440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rójkąt prostokątny 7"/>
          <p:cNvSpPr/>
          <p:nvPr userDrawn="1"/>
        </p:nvSpPr>
        <p:spPr>
          <a:xfrm rot="16200000">
            <a:off x="8148972" y="5845832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343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1392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789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prostokątny 6"/>
          <p:cNvSpPr/>
          <p:nvPr userDrawn="1"/>
        </p:nvSpPr>
        <p:spPr>
          <a:xfrm rot="5400000">
            <a:off x="31440" y="-31440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7028" y="260648"/>
            <a:ext cx="8229600" cy="72008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0D11-E55F-44AC-B5AE-02C521B2C5DA}" type="datetimeFigureOut">
              <a:rPr lang="pl-PL" smtClean="0"/>
              <a:t>2017-12-11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5954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0D11-E55F-44AC-B5AE-02C521B2C5DA}" type="datetimeFigureOut">
              <a:rPr lang="pl-PL" smtClean="0"/>
              <a:t>2017-12-11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rójkąt prostokątny 6"/>
          <p:cNvSpPr/>
          <p:nvPr userDrawn="1"/>
        </p:nvSpPr>
        <p:spPr>
          <a:xfrm rot="5400000">
            <a:off x="31440" y="-31440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rójkąt prostokątny 7"/>
          <p:cNvSpPr/>
          <p:nvPr userDrawn="1"/>
        </p:nvSpPr>
        <p:spPr>
          <a:xfrm rot="16200000">
            <a:off x="8148972" y="5845832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344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0D11-E55F-44AC-B5AE-02C521B2C5DA}" type="datetimeFigureOut">
              <a:rPr lang="pl-PL" smtClean="0"/>
              <a:t>2017-12-11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rójkąt prostokątny 7"/>
          <p:cNvSpPr/>
          <p:nvPr userDrawn="1"/>
        </p:nvSpPr>
        <p:spPr>
          <a:xfrm rot="5400000">
            <a:off x="31440" y="-31440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rójkąt prostokątny 8"/>
          <p:cNvSpPr/>
          <p:nvPr userDrawn="1"/>
        </p:nvSpPr>
        <p:spPr>
          <a:xfrm rot="16200000">
            <a:off x="8148972" y="5845832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567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0D11-E55F-44AC-B5AE-02C521B2C5DA}" type="datetimeFigureOut">
              <a:rPr lang="pl-PL" smtClean="0"/>
              <a:t>2017-12-11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rójkąt prostokątny 9"/>
          <p:cNvSpPr/>
          <p:nvPr userDrawn="1"/>
        </p:nvSpPr>
        <p:spPr>
          <a:xfrm rot="5400000">
            <a:off x="31440" y="-31440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rójkąt prostokątny 10"/>
          <p:cNvSpPr/>
          <p:nvPr userDrawn="1"/>
        </p:nvSpPr>
        <p:spPr>
          <a:xfrm rot="16200000">
            <a:off x="8148972" y="5845832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007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0D11-E55F-44AC-B5AE-02C521B2C5DA}" type="datetimeFigureOut">
              <a:rPr lang="pl-PL" smtClean="0"/>
              <a:t>2017-12-11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rójkąt prostokątny 5"/>
          <p:cNvSpPr/>
          <p:nvPr userDrawn="1"/>
        </p:nvSpPr>
        <p:spPr>
          <a:xfrm rot="5400000">
            <a:off x="31440" y="-31440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rójkąt prostokątny 6"/>
          <p:cNvSpPr/>
          <p:nvPr userDrawn="1"/>
        </p:nvSpPr>
        <p:spPr>
          <a:xfrm rot="16200000">
            <a:off x="8148972" y="5845832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063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0D11-E55F-44AC-B5AE-02C521B2C5DA}" type="datetimeFigureOut">
              <a:rPr lang="pl-PL" smtClean="0"/>
              <a:t>2017-12-11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  <p:sp>
        <p:nvSpPr>
          <p:cNvPr id="5" name="Trójkąt prostokątny 4"/>
          <p:cNvSpPr/>
          <p:nvPr userDrawn="1"/>
        </p:nvSpPr>
        <p:spPr>
          <a:xfrm rot="5400000">
            <a:off x="31440" y="-31440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/>
          <p:cNvSpPr/>
          <p:nvPr userDrawn="1"/>
        </p:nvSpPr>
        <p:spPr>
          <a:xfrm rot="16200000">
            <a:off x="8148972" y="5845832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0D11-E55F-44AC-B5AE-02C521B2C5DA}" type="datetimeFigureOut">
              <a:rPr lang="pl-PL" smtClean="0"/>
              <a:t>2017-12-11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rójkąt prostokątny 7"/>
          <p:cNvSpPr/>
          <p:nvPr userDrawn="1"/>
        </p:nvSpPr>
        <p:spPr>
          <a:xfrm rot="5400000">
            <a:off x="31440" y="-31440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rójkąt prostokątny 8"/>
          <p:cNvSpPr/>
          <p:nvPr userDrawn="1"/>
        </p:nvSpPr>
        <p:spPr>
          <a:xfrm rot="16200000">
            <a:off x="8148972" y="5845832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6467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0D11-E55F-44AC-B5AE-02C521B2C5DA}" type="datetimeFigureOut">
              <a:rPr lang="pl-PL" smtClean="0"/>
              <a:t>2017-12-11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1551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90D11-E55F-44AC-B5AE-02C521B2C5DA}" type="datetimeFigureOut">
              <a:rPr lang="pl-PL" smtClean="0"/>
              <a:t>2017-12-11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952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3.jpeg"/><Relationship Id="rId4" Type="http://schemas.openxmlformats.org/officeDocument/2006/relationships/image" Target="../media/image14.jpeg"/><Relationship Id="rId9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3.jpeg"/><Relationship Id="rId4" Type="http://schemas.openxmlformats.org/officeDocument/2006/relationships/image" Target="../media/image14.jpeg"/><Relationship Id="rId9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2.jpeg"/><Relationship Id="rId5" Type="http://schemas.openxmlformats.org/officeDocument/2006/relationships/image" Target="../media/image25.jpeg"/><Relationship Id="rId10" Type="http://schemas.openxmlformats.org/officeDocument/2006/relationships/image" Target="../media/image31.jpeg"/><Relationship Id="rId4" Type="http://schemas.openxmlformats.org/officeDocument/2006/relationships/image" Target="../media/image24.jpeg"/><Relationship Id="rId9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2.jpeg"/><Relationship Id="rId5" Type="http://schemas.openxmlformats.org/officeDocument/2006/relationships/image" Target="../media/image25.jpeg"/><Relationship Id="rId10" Type="http://schemas.openxmlformats.org/officeDocument/2006/relationships/image" Target="../media/image31.jpeg"/><Relationship Id="rId4" Type="http://schemas.openxmlformats.org/officeDocument/2006/relationships/image" Target="../media/image24.jpeg"/><Relationship Id="rId9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3.jpeg"/><Relationship Id="rId4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3.jpeg"/><Relationship Id="rId4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4.jpeg"/><Relationship Id="rId7" Type="http://schemas.openxmlformats.org/officeDocument/2006/relationships/image" Target="../media/image3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7.jpeg"/><Relationship Id="rId4" Type="http://schemas.openxmlformats.org/officeDocument/2006/relationships/image" Target="../media/image25.jpeg"/><Relationship Id="rId9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4.jpeg"/><Relationship Id="rId7" Type="http://schemas.openxmlformats.org/officeDocument/2006/relationships/image" Target="../media/image3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9.jpeg"/><Relationship Id="rId4" Type="http://schemas.openxmlformats.org/officeDocument/2006/relationships/image" Target="../media/image25.jpeg"/><Relationship Id="rId9" Type="http://schemas.openxmlformats.org/officeDocument/2006/relationships/image" Target="../media/image38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4.jpeg"/><Relationship Id="rId7" Type="http://schemas.openxmlformats.org/officeDocument/2006/relationships/image" Target="../media/image3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9.jpeg"/><Relationship Id="rId4" Type="http://schemas.openxmlformats.org/officeDocument/2006/relationships/image" Target="../media/image25.jpeg"/><Relationship Id="rId9" Type="http://schemas.openxmlformats.org/officeDocument/2006/relationships/image" Target="../media/image38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4.jpeg"/><Relationship Id="rId7" Type="http://schemas.openxmlformats.org/officeDocument/2006/relationships/image" Target="../media/image3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9.jpeg"/><Relationship Id="rId4" Type="http://schemas.openxmlformats.org/officeDocument/2006/relationships/image" Target="../media/image25.jpeg"/><Relationship Id="rId9" Type="http://schemas.openxmlformats.org/officeDocument/2006/relationships/image" Target="../media/image3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50.png"/><Relationship Id="rId18" Type="http://schemas.openxmlformats.org/officeDocument/2006/relationships/image" Target="../media/image53.png"/><Relationship Id="rId3" Type="http://schemas.openxmlformats.org/officeDocument/2006/relationships/image" Target="../media/image42.jpeg"/><Relationship Id="rId21" Type="http://schemas.openxmlformats.org/officeDocument/2006/relationships/image" Target="../media/image54.png"/><Relationship Id="rId7" Type="http://schemas.openxmlformats.org/officeDocument/2006/relationships/image" Target="../media/image47.png"/><Relationship Id="rId12" Type="http://schemas.microsoft.com/office/2007/relationships/hdphoto" Target="../media/hdphoto3.wdp"/><Relationship Id="rId17" Type="http://schemas.microsoft.com/office/2007/relationships/hdphoto" Target="../media/hdphoto5.wdp"/><Relationship Id="rId2" Type="http://schemas.openxmlformats.org/officeDocument/2006/relationships/image" Target="../media/image41.jpeg"/><Relationship Id="rId16" Type="http://schemas.openxmlformats.org/officeDocument/2006/relationships/image" Target="../media/image52.png"/><Relationship Id="rId20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image" Target="../media/image44.png"/><Relationship Id="rId15" Type="http://schemas.microsoft.com/office/2007/relationships/hdphoto" Target="../media/hdphoto4.wdp"/><Relationship Id="rId10" Type="http://schemas.microsoft.com/office/2007/relationships/hdphoto" Target="../media/hdphoto2.wdp"/><Relationship Id="rId19" Type="http://schemas.microsoft.com/office/2007/relationships/hdphoto" Target="../media/hdphoto6.wdp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1.png"/><Relationship Id="rId22" Type="http://schemas.openxmlformats.org/officeDocument/2006/relationships/image" Target="../media/image46.jpeg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50.png"/><Relationship Id="rId18" Type="http://schemas.openxmlformats.org/officeDocument/2006/relationships/image" Target="../media/image53.png"/><Relationship Id="rId3" Type="http://schemas.openxmlformats.org/officeDocument/2006/relationships/image" Target="../media/image42.jpeg"/><Relationship Id="rId21" Type="http://schemas.openxmlformats.org/officeDocument/2006/relationships/image" Target="../media/image54.png"/><Relationship Id="rId7" Type="http://schemas.openxmlformats.org/officeDocument/2006/relationships/image" Target="../media/image47.png"/><Relationship Id="rId12" Type="http://schemas.microsoft.com/office/2007/relationships/hdphoto" Target="../media/hdphoto3.wdp"/><Relationship Id="rId17" Type="http://schemas.microsoft.com/office/2007/relationships/hdphoto" Target="../media/hdphoto5.wdp"/><Relationship Id="rId2" Type="http://schemas.openxmlformats.org/officeDocument/2006/relationships/image" Target="../media/image41.jpeg"/><Relationship Id="rId16" Type="http://schemas.openxmlformats.org/officeDocument/2006/relationships/image" Target="../media/image52.png"/><Relationship Id="rId20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image" Target="../media/image44.png"/><Relationship Id="rId15" Type="http://schemas.microsoft.com/office/2007/relationships/hdphoto" Target="../media/hdphoto4.wdp"/><Relationship Id="rId10" Type="http://schemas.microsoft.com/office/2007/relationships/hdphoto" Target="../media/hdphoto2.wdp"/><Relationship Id="rId19" Type="http://schemas.microsoft.com/office/2007/relationships/hdphoto" Target="../media/hdphoto6.wdp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1.png"/><Relationship Id="rId22" Type="http://schemas.openxmlformats.org/officeDocument/2006/relationships/image" Target="../media/image46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43801">
            <a:off x="5154727" y="2066867"/>
            <a:ext cx="2643430" cy="301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307975" y="3913619"/>
            <a:ext cx="28575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Piotr Faliszewski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AGH University 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Kraków, Poland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i="1" dirty="0">
                <a:solidFill>
                  <a:prstClr val="black"/>
                </a:solidFill>
                <a:latin typeface="Calibri"/>
              </a:rPr>
              <a:t>faliszew@agh.edu.pl</a:t>
            </a:r>
            <a:endParaRPr kumimoji="0" lang="pl-PL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utoShape 2" descr="data:image/jpeg;base64,/9j/4AAQSkZJRgABAQAAAQABAAD/2wCEAAkGBxQSEhUUEhQVFhQUFhUWFRcVFxQUFRQXFxUXFhQUFhQYHCggGBwlHBUUITEhJSkrLi4uFx8zODMsNygtLisBCgoKDg0OGxAQGiwkICQsLCwsLCwsLCwsLCwsLCwsLCwsLCwsLCwsLCwsLCwsLCwsLCwsLCwsLCwsLCwsLCwsLP/AABEIAMIBAwMBIgACEQEDEQH/xAAbAAAABwEAAAAAAAAAAAAAAAAAAQIDBAUGB//EAD0QAAEDAQUECAQFAgcBAQAAAAEAAhEDBAUSITFBUWFxBiKBkaGxwdETMkLwI1JicuEUggdDkqKywvEzFf/EABoBAAIDAQEAAAAAAAAAAAAAAAECAAMEBQb/xAAqEQACAgEDBAIBAwUAAAAAAAAAAQIRAwQhMRITQVEyYQUiM4EUI6Gx0f/aAAwDAQACEQMRAD8AywCUEIRgKgtAjRwjUIEjCNGgQKEoIBCFAhhY63CLRU/dPfmtjCyV7CLS/jhP+0JoisTC2VnzpDjTH/FY6Vr7sdNFg/THomiKxLW7ZnZ9/exPDPjp9ntCj0jkO9ODTI71YAcOXeUGaSNYSYy99iUwTO4mOShAEeiIEeOzgjceGufp/CQW7eChA90f+56Ixlu0y35pojfl95pZI8fBCw0AjwhILsvFRLVaTORgDZtOWp3BU9ot9XMMdHdKr7ibpFnbaVst6j+OyOaRhOu/dCpKVY6PMnftTwq/DIl2Z3ZeWqnW7Csaotp07exIteVOfylp/wBwR0qoIme0bj5Ju02hhY5uISQY2TtGxMpJiOLRZxmoF6NyHNT6GbWneB5KNebeoeCYQW2mHWIGM2Od2dZuX+5SeiFSK8fmafAgorrpzYqu6Xx2fDP/AFUTo/Vw2ikd5jvaQgN4OiBKCSlhQBkb2vH4FerTGge53+sl/wD2RKzvq4jVrOfHzBngxo9EFKAZlBKhAKosAEYCNGgQEIQjQUCGEolIRqEAsrf4i0c2t9R6LVFZnpIPxmHezyJRiBkcBaq4z+EztHiVlgtN0fM0xwcfdPEVhNdGX39yns9/eoYqw9w3OcPEqTT/AJ5JwDjHb9/gEtpn79OeabLcuzZxS2568B7woQMjPsHmo1utraYOhJ0A4bSNgUa/LYWAAZEzn99izgrOdzJ4klK2/AyS8k6nTqOOIl08MX/ivLtDol2LDG3XsPuqez2lzdCQRz5QFYNq4hJMu4lZp2aYVWwxacEn5hvIIM+GSjPsVPMsdO/FAjglWii5xl2Q3JyzUDGuEcvm3qJ0FqyvdYSQSCCeadtVn+I2m6CCAQeYP33hSqtMZRkRtmM1GqP1jLgNCnTsrcUgA4NDpPPf7dyU2vIkjugeCgPBmZjxToqTAHsj0g6ibYrZBgTyOR7wrStUx0iR28I3qoqXaW57+RjLWRqFLstSAWu25Enuz7wjGVMEo2vst+jOdGszn40nx/xVHZ62GvSOwOYezEpFpLaVP4TXh73Fr6jmHqtABwMa76jmSe5Qar26mcWyIjerSk62EsKNZa2JjTvAPeE+HKALGzuGESgoIqokSHP0FSu6Qt2Md2kBMv6RnZT73fwqulllo0SNZd3SR+xjR3lNu6QVf0js9yp0sFo1iNY1191j9ccg32Tbr0rH/Md5eSnSydRtUJWGda6h+t57SkHGfzHnKnSTqN06qBqQO0LO9I6jXPplpByMwQYzG5U/wHbktlmduRSojZOatH0cPUPB3oFnWhX/AEbOT/7fVRAfA1ahFZ/7vNP0SmrzZFZ3GD4BOUmpyEkaZb0DWgjPn996jurYSBGf8putWDQTtzCDkMokS8Rjku+UZDONVGoWUgjKA7Tu3nn4pqvbySZ0kkDy9O5OWa1vquYwkkN0zyaPsBV78lip7FjZ7txNxERltO37hSm2fD9GW8ZjmArCnQMAbNwGWu3vUt7WsbnJeco9OA0WZ5LNccVIojT0OucRDgUVpr4pwiN8Zx2qcQXHDPODl/OakMu+DGTQMyTp3KN7A6dzN2lroz8YCbs1LFqMhrmrypdge7IOcM4J+o743Im3cWGYORz4D3TdaoXtuynfZg0xEz38Co9ahuC11e7XPaCG6aOMDb7qvqWLbpHLcopgcNijs1QtydJZtH5eI91YXhTDYGRBAh0fM0xHbqm7XRDTu8uMoqcxgOzMb43ditTsraoe+EHMAORiRzGqqLU3IcyprQQMjIGIjlEEKvq5OcMy3EI4TnCeG2xVNWdP6N1MVmpH9AHdl6KzWe6FVZswH5XOHjPqtArSkOEaKUFCHERZRvQNmHFSAiKrsYZbZm7ksUG7ktqNSyCRSG4JQYNyNBAIAEoIkahAIIBBQgFe9GdXjgPAn3VGrjo078Q8W+oRRGSb3H43NrT5hMvqhgUm/m/iM4t8iVXXiBhAyjPVMyIkCqMILhu5jdKqLwrQTGYOaQ22mIPuCoNqdulLW47dIbq1J0/la/ord+HEfqMDltKx1nZ1gSujdGmAsB4pMzqI2FXKy4ax2kTw5aKFbLEXHqtcah54QPVamyWUOg5q4sdiaNAFhs6Nowth6M5jG8uc7OGCe9aezdHAYxABozgZyRpJ2rUUqDdwUllJNTYjmkZd93tYIDZ4aKvrWQExEhx7hnkStrXsYOxQq1gEGRG9RxaCppmTFDqFo0BgzsBI9vFZ69qGZAjPOOMaLc17O0Ahsemuqz1uswjGYBxcN3v5oJha2MTbaeee32081CqmDPjuVvebmh+kkgCNk6eRPeqq9mRz371phuZZ7BPp5B4MkHOPefRR7VSloc065HKIcPfJFZH9Q/mnv1yTgtWZG8wRsHb3Kwp2aNB0AecFRp2PB7x/C1yxHQl+GtUYdrQe4x6rcgK5FDVMJBOYUERTi2xNYDhglON0QKrHAxLCQ1LQIGEEJRKBDRokahAII0FCAVr0dP4w4h3v6KrVlcZ/GZ2+RRRGW3SJvWpng4eI91QXnWggbIGfHP8AhabpIzKmeLh4D2VHb7NiblromZEUjKcnWOHHgE46iMIA18TzPdkm2SHdbKAYnuhPWNwc8Ccj77UAh2Swl0EDiOefsVu+jVHCI2gCRumYWStF5NpyynptPstH0Kc5we92r3DuaMz4qnN8S/D8joV3jISrakqyxaBW1GFjNlkqmVKpc0xTYpLGq2CKZscLvvJMv4pUlJeE7EWxAtNPzVHelgJbIz3iSM+HstI9iiV6QWdmiLOU267+sWtBxTLTB0kT6qlv6kGnMSY0krq9roNAJgArmnS6hiqkDcD5z5K7C7ZVmWxRUaJEOnOJjYBx55o2saSHDOcyD4BR/wCqwg7Yhs+aTQOIQJyI2bzAlaqMtl9cdcC1MjIFrm89v/VdApaLld0uw2qgTl147yG+q6wGJ48FU+QkEeFBMIcSZojRNRqscDUsJDUpAgaNEjCgQI0SU1QgEaVCSoEMBTrpMVaf7gO9QgpthHXpn9bfMIkNV0gpTSYf1jxBVVTzy37Fpr7pD+maf1t8nKgichuCcRGZvai0HbOY9lDoM26CddoVnfVnIkyMieOqhspy0OjIE7NoAKUsJF2XcbRUgEQPmK2t3M+FAYMgMI2xGqzXRGq2jUf8Q4Wva2OY5dquLZePxH/Cok4Bm54kTMabYzAyiSdgzVORW6NGJeTR0L0IPXe0HYC4DwlSB0nNMy4Zd7ewrM3fYqOr3RG0uwx3Efe1XtO20IwCrTqGOqMQL27cqgE/2uxN4KlKLNLSS5NHdvStjyAcp0gyMthWooWoOg8FzOhaKL5Hww2o0AuwiJ4wMu7JbLo9Wxt7FG2mI4bblxabe1gl2QUVl+UT/mNnmPsqov17Tk4gDjn4LH2i7qTj1Kj8plxgM4wGtLndgjeQjGTYO2vB0V960jo8HkfFNOtIeJaVgRZXUzLBUI3uYxvd+KT4dil0L4DXBpcWkwM5EncZ0PNLKFj9DRd22tkVyrpZbHfFcND8vIb/ADXRKlYn5gZ5LmXS6jhqOcfmLiI4YZ9k2FblWaX6Sjq9YndJ7fvLvVhZXYAf1NI7s57wFBslOSBtnPhx8Spd62trRDdRIHbhxH73rWZPsbNo/Ga78uF3bixey7LTMgHeFxGjTMAu+pdkuWrjoUnb2N8gnRXLclwjRoKCnDWpUpIRhVjhhLSAllQgEEUpQaVKCBKCGA7koMKgyjL0DEglCkUoUihaHWKfpiArS5KOOrSb+uexuZ8lAFIqfddrfQcXMa0mI60mJ1iFOpexv6fK/BvOkTg2zUm7Xvkf2jP/AJLMhqjXlfVeuWF5aPhiGhrYGszmTn7KGatQ/V4BHuRCtHl9Em8bMCDlqP8AxUlLqOLXZAhwHM5D74qXUrvzGI8Qm/hY9DJzPHLMoOaYexKPLRc3PdLa+FpcWkNGYg5RlM9qn3PdZp1q1J+bmuZB2FuF5DgDwKb6KPAqDiPIrZXrdfxCytSj4rBBBOH4jNcOLYQcwd+qzTbto04lsV1nuOm4kuGfESD2KfY+jdKnnTY0OIOeZidYk5IWS8mDq1Oq78ruq7/Qc+1sjinrf0jpMbGITsABxHkNSq49RbKO/BQdICbO+lVaeucbTMuxNI2jaJSrhstvcz4jKgAcCWtxuZA2QACO+UllmqVX/HrtLQBFNjvmz1e4bDpktpcwAp9ieUqSQYre2ZFt5vqtcyqYrNdgcNXRMkTkBl9Q1Cefdz8JDX4HR1CPlB2E5did6Q2AAi0029djgXgavYMjzIGnJXl2V21mBzSCCAVHLZUL01ZlKNS2tkVRTc0ZAiA53EFh8wmLxsrqtIlwh4BLd/7TloVtq1nO5vqs/fdQU6bozqPOFgG0nTJVdb6thox9FXc3SZppNY9rnVGiMYwmWj5SZIz2cVib7xVajqztvyjY0EwI3mM5XR7H0SpUqANVs1YlxkjDw7Fk6tBtW106UdQOblvEx981ohON7IzZYXsjL2cBjZO48+ar8fxag3Dy2ref4r2anRfQpUmNZ1XFwaNTIAJ7vNY2y2XBO9aYbqzFlXS+kk19BwMLpPQytislP9OJvc4/wucVh1eRnv8AvwW5/wAPas0Ht/K89xAPunK2apBBBQU4dtRCnKUBmpVFmR5qzDBNWSTInwEr+nUvAjDVf20LYLusgJPBWRs4Td2NzdyHqpT1zNXtko734+K7N0RjSCSGbdyeISavyxvWc2tIKhTynh6pwMGadsx6qTSGSJWJwIwxLCMBQNiQ1S7Fdz6s4IyiSSAM+fJMAKxudtP4k1SMIBMHPEdAI7fBFFc5NLYrryud9LrTTM7A8E8/veqiy3nhfMDdtOWhAWqsNamBVFQQHgwQ0HBroNmvgs1a6FJxim5xM5lwA7AFbBmDNF2XdgrU8bHUzt6w2iV0W7a0gdi5LdXUqYcgNg4iD7rpl0Vch4qnIqY+KVrc1DaDHiHta4fqAPgU2LNRpZspsaf0ta3yCOzPylQ7wriDO3wVdlqRU2x3xHgDf5LQWWhhpLMU3EODhmWnMAbN60rr5b8LTQbNSmoLdbIj2ZgxQdphCp0YaHY7PUNIkyW/NTJOpwyC3sISLE4ugkQdddOB4q6pOKC2BJtbopn3TaTkatLnhf5AjzR2G4KdJ3xHk1KmxzoAb+1oyarp71AtFVBtAU5UVPSGsSIas90S6Ou+M+vW3SzdzVvedcND3uMNY0kngBmqSv04BpAWduEhoE1NhjY0TPbCME3wVtq9zP8ATe0ireJnMUmtZ3AuPbLiqe9GdfLaAlfEGIvecRJJJ3k57e1MWh5dDjtmFvhxRz8nysaPynktT/h5V61Vu8NPdI9QsxTE/fBXfQapFoA/M1w7oPoVYVnQ0EaCADl950Gik6AAerpE/MFW0dDzU63ZsdwBPsollZM960YeBZcgphLwp1lOMyiLgFeKSLC2Dzy8U7U2pinXE5b57PsKXaWQTzXL1q/uX9Hc/Gy/tNfZHSaqUiKyHRFs+Up1oySWNyTrhkiVMQ1KASWpYUAwwEoIQg1EUUVVXhYiZc0md29WjkVNpJjeinQkoKSplPYw4EOgnMTwBmfBdIul34bTyWZttkwtbziN8/8AivbvfAw7jl98iq5TU+CmWF4jSm1Q1o3qNaHnTUJbKchp+woV4V6lMyA0jTOZhCIqtvYesTc5CsKlQRLWgHbv7NirLFe72mXUg5p1DdeasX3o1whtF2fYn39D9uQihUcO/VWtK05clUf1bJH4bgd2R8ipFOrIgAt5pH9ivqRa16mXMKutT4HNPVMgOQUK8a4aMROQBJO6FUAxn+IF4YKbaIPWqnP9rc3d5gdqyVprNLRkAY3+qi3/AHka9ofWdOH5aY06o0y45ntUCkZEldLBh2ox5ctMnWYB5jZMQNqsrxoRTblEFN3FREvO4iO1sqdeYmmeauarYzXbKWlqpvRyrhtNM/rj/UCPVQm5FKs9TBVadzmHuIUCdalBEwyAiQFOaVmyCN4jbu0VTZbSR2j2VuTs4/ZVDVOGoRxPur8L3YsiQ6sTtRY0xiSsS0ij4qRmrqzvxASco8Fnw5S7Da8Jg6HwWXU4uuNrlG3R5+3KnwyzcxNFTbO01MmiZ8Fb2a4Bq+T4Bcec1Dk70X1cFNZxknTTJ0BPJaiz3YxuwdymNogbFQ9UvCHWCTMdSu+ofpPbkplG5HnUtHDVab4I3Jp7cxwSPUyfA60/spf/AMN2uIdyQLmIzLvBaIBKLUvfn7G/p4mfZdA1cck7TsjRoPdWRblG496ZcIk7hKjyyfLDHDFECpYviYnH5aYy/cBJTzhEHf5j78E4+1BtBrB89QkntOfgFLZQDmwdo7itMVUUc3NLqm2O2S2kACeCnvAe3yWZ+MWOwvyI7jxWgsNoEcEWij4sbFQMPWaTyzlTGW5rvlac9mikUaU/MpVCkwfSO1WK6LO4/ZGbSAzPcPVP4wNISqhEZRmoNpqAKqmJKVj9atJWD/xLvhzWNpU56567hoBsb2+QWnfasiRsEk7AN5VbYqYc3E4TjcS6Rv0B5CO5KsixtNqy3HpnlTSdHK20NC4yUty6TffRyjUYcDQypnhIyE7iNy57arG+nk9hbzHquzptTjzR/Ts/Ry9Vo8mB/q3T8lncZzfyYfCPRWFqEscOBVZcRzdP5W+BPurU7VJcmVGdRVR5JbxBjck1diA51K7a2KlTdvY0+CJVPR62j+mpydBHcSPRBKQyj+W/xVLfDIeDvHiMleuHPYqa/voO2XekeqtxvcSRCDkcptpSgVqEHAVZXLdbrQ/CMh9R3fyod32U1ajWDaczEwNpXSLpsIotDWaag7c4GfGVh1ur7MaXyZ0NDo3nlb+KHrBd7KQDGj5e881OpGZ5oqY1TtBq81KTk7Z6mMIwjUUCNiATpag4JQ9QTSm3jNOhqS4aogXIgJVQZFCMkR1RQSPV2DtTNT/5vO2Cnajs0hrZaeKZBlsisFn644LQ2WnkkGxwZU6y010Tgvgr7yu8VBx2FVVA1KBhwJbvGcLXVqGSabQB1UWwraZW2O/GnIkZclObeLSNUo3Wx3zNB7E2bgo/kHLOO5TqFpDNS9mjIGTuGZSKNkfVMv6o3bf4VlRsLGfK0DkApeDCEr3GVIzvSN4p0202j53AH9ozdPPTtTdiHVcOKiX5Vx1p2MHmQT5BWVkp9XTXNZs+1HU0j/Q79hV3ZgJRsjSZInnojdTmDtCfLlRdGiW6og2yysORaJ3wqS1XTHyHsK0jwkVKYHNXY888fDKM2lxZlUlv78nMbxsj6bziaRJMHZ3qFWPV5ELqtWxtc3rAEbiJWbvfooHAmjkT9J07DsXQxa6MtpbHIz/jJx3hv/szlivMsYG7p8SSgo1W6a7SQaT5G5pI7wiWvrj7MHbl6ZPdrrGc9yrb8Z1GncfNWT4++Ki3o0upOAz0/wBpmFbF0yllA1LBTNN4Sg9arVFZ0DoNYAKTqp+sx/aNnaVpxTgQNdezYPJQ+j1DBQptP0jx2qxO9eU1OVzzSl9ns9JhUMMY/X+QqRyhSKajPG0ffBP0jIBVL9l/0SIRQjCBUKxISN6WQm5zKAyFMGZCesVgdVfhb3nTmk0KeJwG9bC6LGKcEaTqtWm07yvfgw63WLAqXLM7aeilQ5te0xvlviohuC0MBGCf2kFb+uyDwRNXQlocb4tHLj+Wzrmn/H/DJVbGYBLSN+W1R2MgrbPphQ7dcrHCW9U8NO5M8DXBVHVJ8mfbmEhlPP7hTKljew6Ajf8Aeiba2c1S00XKSatBCkUYpxsTgyRhCiWIZT2lV952jYFNtNWAq/4U5nsSlkSgqWbMk7VaUhDRyTVojFGweJTwEBY80rkdXBBxhv5G6LteZ805KaojXmngqS+XIMO9NMElHUdklUxARJwgPalgpqmZKdCAGKhBNkcUFBaOW1NOweYQbqP3IIL0x48hVqLZPVGp2DgnmNEjLaPNBBZMvyOzpUu2joNj+X+4qcUEFw38jvx+KEHTt9E5Z/q5lBBHwCRIZoECggoVeQgmdpQQQGROu0fiNW0uo59iCC7Og/b/AJPO/lf3v4J9q+VMNQQW45Y6/wBE5R0QQUCQVV2toDsgBIQQVGXguw/IYcUCggsjNpX19UoIkEC1FI3bz9VKKCC5r5O5LwIYiQQUINP1HNPVdEEEAvwIo6FPIIIiy5ElBBB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ytuł 1"/>
          <p:cNvSpPr>
            <a:spLocks noGrp="1"/>
          </p:cNvSpPr>
          <p:nvPr>
            <p:ph type="ctrTitle"/>
          </p:nvPr>
        </p:nvSpPr>
        <p:spPr>
          <a:xfrm>
            <a:off x="307975" y="409987"/>
            <a:ext cx="9144000" cy="2493754"/>
          </a:xfrm>
        </p:spPr>
        <p:txBody>
          <a:bodyPr>
            <a:noAutofit/>
          </a:bodyPr>
          <a:lstStyle/>
          <a:p>
            <a:pPr algn="l"/>
            <a:r>
              <a:rPr lang="pl-PL" sz="3600" b="1" dirty="0" err="1"/>
              <a:t>Computational</a:t>
            </a:r>
            <a:r>
              <a:rPr lang="pl-PL" sz="3600" b="1" dirty="0"/>
              <a:t> </a:t>
            </a:r>
            <a:r>
              <a:rPr lang="pl-PL" sz="3600" b="1" dirty="0" err="1"/>
              <a:t>Social</a:t>
            </a:r>
            <a:r>
              <a:rPr lang="pl-PL" sz="3600" b="1" dirty="0"/>
              <a:t> Choice</a:t>
            </a:r>
            <a:br>
              <a:rPr lang="pl-PL" sz="3600" b="1" dirty="0"/>
            </a:br>
            <a:r>
              <a:rPr lang="pl-PL" sz="2400" b="1" dirty="0"/>
              <a:t>(Part I: </a:t>
            </a:r>
            <a:r>
              <a:rPr lang="pl-PL" sz="2400" b="1" dirty="0" err="1"/>
              <a:t>Overview</a:t>
            </a:r>
            <a:r>
              <a:rPr lang="pl-PL" sz="2400" b="1" dirty="0"/>
              <a:t>)</a:t>
            </a:r>
            <a:endParaRPr lang="pl-PL" sz="1800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3220">
            <a:off x="6032922" y="3496597"/>
            <a:ext cx="2564029" cy="292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5119">
            <a:off x="4548071" y="3451899"/>
            <a:ext cx="2233893" cy="300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F7647D-98E2-4690-A19C-89714FCF3DC2}"/>
              </a:ext>
            </a:extLst>
          </p:cNvPr>
          <p:cNvSpPr txBox="1"/>
          <p:nvPr/>
        </p:nvSpPr>
        <p:spPr>
          <a:xfrm>
            <a:off x="307975" y="6108436"/>
            <a:ext cx="3356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Recent</a:t>
            </a:r>
            <a:r>
              <a:rPr lang="pl-PL" dirty="0"/>
              <a:t> </a:t>
            </a:r>
            <a:r>
              <a:rPr lang="pl-PL" dirty="0" err="1"/>
              <a:t>Advances</a:t>
            </a:r>
            <a:r>
              <a:rPr lang="pl-PL" dirty="0"/>
              <a:t> in </a:t>
            </a:r>
            <a:r>
              <a:rPr lang="pl-PL" dirty="0" err="1"/>
              <a:t>Parametrized</a:t>
            </a:r>
            <a:r>
              <a:rPr lang="pl-PL" dirty="0"/>
              <a:t> </a:t>
            </a:r>
            <a:r>
              <a:rPr lang="pl-PL" dirty="0" err="1"/>
              <a:t>Complexity</a:t>
            </a:r>
            <a:r>
              <a:rPr lang="pl-PL" dirty="0"/>
              <a:t> – Tel </a:t>
            </a:r>
            <a:r>
              <a:rPr lang="pl-PL" dirty="0" err="1"/>
              <a:t>Aviv</a:t>
            </a:r>
            <a:r>
              <a:rPr lang="pl-PL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2730764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Formal</a:t>
            </a:r>
            <a:r>
              <a:rPr lang="pl-PL" dirty="0"/>
              <a:t> </a:t>
            </a:r>
            <a:r>
              <a:rPr lang="pl-PL" dirty="0" err="1"/>
              <a:t>Setting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40" y="1269052"/>
            <a:ext cx="2634018" cy="67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023244" y="1345433"/>
            <a:ext cx="36728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C = {      ,      ,      ,      ,     }</a:t>
            </a:r>
          </a:p>
          <a:p>
            <a:r>
              <a:rPr lang="pl-PL" sz="2800" dirty="0"/>
              <a:t>V = (v</a:t>
            </a:r>
            <a:r>
              <a:rPr lang="pl-PL" sz="2800" baseline="-25000" dirty="0"/>
              <a:t>1</a:t>
            </a:r>
            <a:r>
              <a:rPr lang="pl-PL" sz="2800" dirty="0"/>
              <a:t>, … , v</a:t>
            </a:r>
            <a:r>
              <a:rPr lang="pl-PL" sz="2800" baseline="-25000" dirty="0"/>
              <a:t>6</a:t>
            </a:r>
            <a:r>
              <a:rPr lang="pl-PL" sz="2800" dirty="0"/>
              <a:t>)</a:t>
            </a: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4832175" y="1269052"/>
            <a:ext cx="0" cy="49677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5378764" y="301788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378953" y="533399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378764" y="359538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378764" y="4211506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378764" y="587193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378953" y="4712925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40" y="2987019"/>
            <a:ext cx="2516961" cy="33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3" descr="hvd1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339" y="3525706"/>
            <a:ext cx="342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money3-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71359"/>
            <a:ext cx="3921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hvd4-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968" y="5834387"/>
            <a:ext cx="45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5" descr="hvd3-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818" y="4396172"/>
            <a:ext cx="3016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 descr="money1-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871934"/>
            <a:ext cx="3317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Łącznik prosty ze strzałką 20"/>
          <p:cNvCxnSpPr/>
          <p:nvPr/>
        </p:nvCxnSpPr>
        <p:spPr>
          <a:xfrm flipV="1">
            <a:off x="1237050" y="4077072"/>
            <a:ext cx="886678" cy="57160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>
            <a:stCxn id="50" idx="6"/>
          </p:cNvCxnSpPr>
          <p:nvPr/>
        </p:nvCxnSpPr>
        <p:spPr>
          <a:xfrm flipV="1">
            <a:off x="1266992" y="4897591"/>
            <a:ext cx="2582838" cy="4007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/>
          <p:nvPr/>
        </p:nvCxnSpPr>
        <p:spPr>
          <a:xfrm>
            <a:off x="1075681" y="5518663"/>
            <a:ext cx="382622" cy="53793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>
            <a:off x="1266992" y="5223822"/>
            <a:ext cx="1720832" cy="83277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/>
          <p:nvPr/>
        </p:nvCxnSpPr>
        <p:spPr>
          <a:xfrm>
            <a:off x="2699792" y="4077072"/>
            <a:ext cx="1150038" cy="645331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/>
          <p:nvPr/>
        </p:nvCxnSpPr>
        <p:spPr>
          <a:xfrm>
            <a:off x="2546949" y="4326008"/>
            <a:ext cx="727862" cy="1461623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/>
          <p:nvPr/>
        </p:nvCxnSpPr>
        <p:spPr>
          <a:xfrm flipH="1">
            <a:off x="1951460" y="4355523"/>
            <a:ext cx="394236" cy="1461623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/>
          <p:nvPr/>
        </p:nvCxnSpPr>
        <p:spPr>
          <a:xfrm flipH="1">
            <a:off x="3579168" y="5150347"/>
            <a:ext cx="517679" cy="1026940"/>
          </a:xfrm>
          <a:prstGeom prst="straightConnector1">
            <a:avLst/>
          </a:prstGeom>
          <a:ln w="127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ze strzałką 45"/>
          <p:cNvCxnSpPr/>
          <p:nvPr/>
        </p:nvCxnSpPr>
        <p:spPr>
          <a:xfrm flipH="1">
            <a:off x="1951460" y="5005193"/>
            <a:ext cx="1916788" cy="1051407"/>
          </a:xfrm>
          <a:prstGeom prst="straightConnector1">
            <a:avLst/>
          </a:prstGeom>
          <a:ln w="127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ze strzałką 47"/>
          <p:cNvCxnSpPr/>
          <p:nvPr/>
        </p:nvCxnSpPr>
        <p:spPr>
          <a:xfrm flipH="1">
            <a:off x="2037895" y="6310329"/>
            <a:ext cx="1018108" cy="31713"/>
          </a:xfrm>
          <a:prstGeom prst="straightConnector1">
            <a:avLst/>
          </a:prstGeom>
          <a:ln w="127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ipsa 49"/>
          <p:cNvSpPr/>
          <p:nvPr/>
        </p:nvSpPr>
        <p:spPr>
          <a:xfrm>
            <a:off x="395536" y="4211506"/>
            <a:ext cx="871456" cy="1452311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Symbol zastępczy zawartości 2">
            <a:extLst>
              <a:ext uri="{FF2B5EF4-FFF2-40B4-BE49-F238E27FC236}">
                <a16:creationId xmlns:a16="http://schemas.microsoft.com/office/drawing/2014/main" id="{CFE2529C-CF00-420E-B811-4342E3BC7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4402832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err="1"/>
              <a:t>Elections</a:t>
            </a:r>
            <a:r>
              <a:rPr lang="pl-PL" b="1" dirty="0"/>
              <a:t> </a:t>
            </a:r>
          </a:p>
          <a:p>
            <a:r>
              <a:rPr lang="pl-PL" sz="2000" dirty="0"/>
              <a:t>E = (C, V)</a:t>
            </a:r>
          </a:p>
          <a:p>
            <a:r>
              <a:rPr lang="pl-PL" sz="2000" dirty="0"/>
              <a:t>f – </a:t>
            </a:r>
            <a:r>
              <a:rPr lang="pl-PL" sz="2000" dirty="0" err="1"/>
              <a:t>voting</a:t>
            </a:r>
            <a:r>
              <a:rPr lang="pl-PL" sz="2000" dirty="0"/>
              <a:t> </a:t>
            </a:r>
            <a:r>
              <a:rPr lang="pl-PL" sz="2000" dirty="0" err="1"/>
              <a:t>rule</a:t>
            </a:r>
            <a:r>
              <a:rPr lang="pl-PL" sz="2000" dirty="0"/>
              <a:t> </a:t>
            </a:r>
          </a:p>
          <a:p>
            <a:r>
              <a:rPr lang="pl-PL" sz="2000" dirty="0"/>
              <a:t>f( E ) = W – </a:t>
            </a:r>
            <a:r>
              <a:rPr lang="pl-PL" sz="2000" dirty="0" err="1"/>
              <a:t>tied</a:t>
            </a:r>
            <a:r>
              <a:rPr lang="pl-PL" sz="2000" dirty="0"/>
              <a:t> </a:t>
            </a:r>
            <a:r>
              <a:rPr lang="pl-PL" sz="2000" dirty="0" err="1"/>
              <a:t>winners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b="1" dirty="0" err="1"/>
              <a:t>Condorcet</a:t>
            </a:r>
            <a:r>
              <a:rPr lang="pl-PL" sz="2000" b="1" dirty="0"/>
              <a:t> </a:t>
            </a:r>
            <a:r>
              <a:rPr lang="pl-PL" sz="2000" b="1" dirty="0" err="1"/>
              <a:t>winner</a:t>
            </a:r>
            <a:r>
              <a:rPr lang="pl-PL" sz="2000" b="1" dirty="0"/>
              <a:t> and </a:t>
            </a:r>
            <a:r>
              <a:rPr lang="pl-PL" sz="2000" b="1" dirty="0" err="1"/>
              <a:t>majority</a:t>
            </a:r>
            <a:r>
              <a:rPr lang="pl-PL" sz="2000" b="1" dirty="0"/>
              <a:t> </a:t>
            </a:r>
            <a:r>
              <a:rPr lang="pl-PL" sz="2000" b="1" dirty="0" err="1"/>
              <a:t>graph</a:t>
            </a:r>
            <a:r>
              <a:rPr lang="pl-PL" sz="20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7053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Formal</a:t>
            </a:r>
            <a:r>
              <a:rPr lang="pl-PL" dirty="0"/>
              <a:t> </a:t>
            </a:r>
            <a:r>
              <a:rPr lang="pl-PL" dirty="0" err="1"/>
              <a:t>Setting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40" y="1269052"/>
            <a:ext cx="2634018" cy="67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023244" y="1345433"/>
            <a:ext cx="36728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C = {      ,      ,      ,      ,     }</a:t>
            </a:r>
          </a:p>
          <a:p>
            <a:r>
              <a:rPr lang="pl-PL" sz="2800" dirty="0"/>
              <a:t>V = (v</a:t>
            </a:r>
            <a:r>
              <a:rPr lang="pl-PL" sz="2800" baseline="-25000" dirty="0"/>
              <a:t>1</a:t>
            </a:r>
            <a:r>
              <a:rPr lang="pl-PL" sz="2800" dirty="0"/>
              <a:t>, … , v</a:t>
            </a:r>
            <a:r>
              <a:rPr lang="pl-PL" sz="2800" baseline="-25000" dirty="0"/>
              <a:t>6</a:t>
            </a:r>
            <a:r>
              <a:rPr lang="pl-PL" sz="2800" dirty="0"/>
              <a:t>)</a:t>
            </a: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4832175" y="1269052"/>
            <a:ext cx="0" cy="49677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5378764" y="301788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378953" y="533399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378764" y="359538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378764" y="4211506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378764" y="587193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378953" y="4712925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40" y="2987019"/>
            <a:ext cx="2516961" cy="33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3" descr="hvd1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339" y="3525706"/>
            <a:ext cx="342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money3-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71359"/>
            <a:ext cx="3921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hvd4-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968" y="5834387"/>
            <a:ext cx="45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5" descr="hvd3-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818" y="4396172"/>
            <a:ext cx="3016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 descr="money1-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871934"/>
            <a:ext cx="3317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Łącznik prosty ze strzałką 20"/>
          <p:cNvCxnSpPr/>
          <p:nvPr/>
        </p:nvCxnSpPr>
        <p:spPr>
          <a:xfrm flipV="1">
            <a:off x="1237050" y="4077072"/>
            <a:ext cx="886678" cy="57160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>
            <a:stCxn id="50" idx="6"/>
          </p:cNvCxnSpPr>
          <p:nvPr/>
        </p:nvCxnSpPr>
        <p:spPr>
          <a:xfrm flipV="1">
            <a:off x="1266992" y="4897591"/>
            <a:ext cx="2582838" cy="4007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/>
          <p:nvPr/>
        </p:nvCxnSpPr>
        <p:spPr>
          <a:xfrm>
            <a:off x="1075681" y="5518663"/>
            <a:ext cx="382622" cy="53793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>
            <a:off x="1266992" y="5223822"/>
            <a:ext cx="1720832" cy="83277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/>
          <p:nvPr/>
        </p:nvCxnSpPr>
        <p:spPr>
          <a:xfrm>
            <a:off x="2699792" y="4077072"/>
            <a:ext cx="1150038" cy="645331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/>
          <p:nvPr/>
        </p:nvCxnSpPr>
        <p:spPr>
          <a:xfrm>
            <a:off x="2546949" y="4326008"/>
            <a:ext cx="727862" cy="1461623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/>
          <p:nvPr/>
        </p:nvCxnSpPr>
        <p:spPr>
          <a:xfrm flipH="1">
            <a:off x="1951460" y="4355523"/>
            <a:ext cx="394236" cy="1461623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/>
          <p:nvPr/>
        </p:nvCxnSpPr>
        <p:spPr>
          <a:xfrm flipH="1">
            <a:off x="3579168" y="5150347"/>
            <a:ext cx="517679" cy="1026940"/>
          </a:xfrm>
          <a:prstGeom prst="straightConnector1">
            <a:avLst/>
          </a:prstGeom>
          <a:ln w="127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ze strzałką 45"/>
          <p:cNvCxnSpPr/>
          <p:nvPr/>
        </p:nvCxnSpPr>
        <p:spPr>
          <a:xfrm flipH="1">
            <a:off x="1951460" y="5005193"/>
            <a:ext cx="1916788" cy="1051407"/>
          </a:xfrm>
          <a:prstGeom prst="straightConnector1">
            <a:avLst/>
          </a:prstGeom>
          <a:ln w="127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ze strzałką 47"/>
          <p:cNvCxnSpPr/>
          <p:nvPr/>
        </p:nvCxnSpPr>
        <p:spPr>
          <a:xfrm flipH="1">
            <a:off x="2037895" y="6310329"/>
            <a:ext cx="1018108" cy="31713"/>
          </a:xfrm>
          <a:prstGeom prst="straightConnector1">
            <a:avLst/>
          </a:prstGeom>
          <a:ln w="127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ipsa 49"/>
          <p:cNvSpPr/>
          <p:nvPr/>
        </p:nvSpPr>
        <p:spPr>
          <a:xfrm>
            <a:off x="395536" y="4211506"/>
            <a:ext cx="871456" cy="1452311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Symbol zastępczy zawartości 2">
            <a:extLst>
              <a:ext uri="{FF2B5EF4-FFF2-40B4-BE49-F238E27FC236}">
                <a16:creationId xmlns:a16="http://schemas.microsoft.com/office/drawing/2014/main" id="{CFE2529C-CF00-420E-B811-4342E3BC7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4402832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err="1"/>
              <a:t>Elections</a:t>
            </a:r>
            <a:r>
              <a:rPr lang="pl-PL" b="1" dirty="0"/>
              <a:t> </a:t>
            </a:r>
          </a:p>
          <a:p>
            <a:r>
              <a:rPr lang="pl-PL" sz="2000" dirty="0"/>
              <a:t>E = (C, V)</a:t>
            </a:r>
          </a:p>
          <a:p>
            <a:r>
              <a:rPr lang="pl-PL" sz="2000" dirty="0"/>
              <a:t>f – </a:t>
            </a:r>
            <a:r>
              <a:rPr lang="pl-PL" sz="2000" dirty="0" err="1"/>
              <a:t>voting</a:t>
            </a:r>
            <a:r>
              <a:rPr lang="pl-PL" sz="2000" dirty="0"/>
              <a:t> </a:t>
            </a:r>
            <a:r>
              <a:rPr lang="pl-PL" sz="2000" dirty="0" err="1"/>
              <a:t>rule</a:t>
            </a:r>
            <a:r>
              <a:rPr lang="pl-PL" sz="2000" dirty="0"/>
              <a:t> </a:t>
            </a:r>
          </a:p>
          <a:p>
            <a:r>
              <a:rPr lang="pl-PL" sz="2000" dirty="0"/>
              <a:t>f( E ) = W – </a:t>
            </a:r>
            <a:r>
              <a:rPr lang="pl-PL" sz="2000" dirty="0" err="1"/>
              <a:t>tied</a:t>
            </a:r>
            <a:r>
              <a:rPr lang="pl-PL" sz="2000" dirty="0"/>
              <a:t> </a:t>
            </a:r>
            <a:r>
              <a:rPr lang="pl-PL" sz="2000" dirty="0" err="1"/>
              <a:t>winners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b="1" dirty="0" err="1"/>
              <a:t>Copeland</a:t>
            </a:r>
            <a:r>
              <a:rPr lang="pl-PL" sz="2000" b="1" dirty="0"/>
              <a:t> </a:t>
            </a:r>
            <a:r>
              <a:rPr lang="pl-PL" sz="2000" b="1" dirty="0" err="1"/>
              <a:t>Rule</a:t>
            </a:r>
            <a:endParaRPr lang="pl-PL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590D97-5CC0-4766-854C-457E46355E68}"/>
              </a:ext>
            </a:extLst>
          </p:cNvPr>
          <p:cNvSpPr txBox="1"/>
          <p:nvPr/>
        </p:nvSpPr>
        <p:spPr>
          <a:xfrm>
            <a:off x="661246" y="360881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</a:rPr>
              <a:t>4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D4031B-9D22-4027-98B0-E02B7DD75881}"/>
              </a:ext>
            </a:extLst>
          </p:cNvPr>
          <p:cNvSpPr txBox="1"/>
          <p:nvPr/>
        </p:nvSpPr>
        <p:spPr>
          <a:xfrm>
            <a:off x="2668264" y="320255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FF0000"/>
                </a:solidFill>
              </a:rPr>
              <a:t>3</a:t>
            </a:r>
            <a:endParaRPr lang="pl-PL" sz="1400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29ACA7-6830-4466-A780-840E7E34D0AF}"/>
              </a:ext>
            </a:extLst>
          </p:cNvPr>
          <p:cNvSpPr txBox="1"/>
          <p:nvPr/>
        </p:nvSpPr>
        <p:spPr>
          <a:xfrm>
            <a:off x="4212227" y="3964716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FF0000"/>
                </a:solidFill>
              </a:rPr>
              <a:t>0.5</a:t>
            </a:r>
            <a:endParaRPr lang="pl-PL" sz="1400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FD131A-4C87-46B3-A8ED-691DCA14B459}"/>
              </a:ext>
            </a:extLst>
          </p:cNvPr>
          <p:cNvSpPr txBox="1"/>
          <p:nvPr/>
        </p:nvSpPr>
        <p:spPr>
          <a:xfrm>
            <a:off x="3607627" y="61476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FF0000"/>
                </a:solidFill>
              </a:rPr>
              <a:t>1</a:t>
            </a:r>
            <a:endParaRPr lang="pl-PL" sz="1400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BDBCE24-31D6-489C-A808-43159C0C58AD}"/>
              </a:ext>
            </a:extLst>
          </p:cNvPr>
          <p:cNvSpPr txBox="1"/>
          <p:nvPr/>
        </p:nvSpPr>
        <p:spPr>
          <a:xfrm>
            <a:off x="1100086" y="6154020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FF0000"/>
                </a:solidFill>
              </a:rPr>
              <a:t>0.5</a:t>
            </a:r>
            <a:endParaRPr lang="pl-PL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4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Formal</a:t>
            </a:r>
            <a:r>
              <a:rPr lang="pl-PL" dirty="0"/>
              <a:t> </a:t>
            </a:r>
            <a:r>
              <a:rPr lang="pl-PL" dirty="0" err="1"/>
              <a:t>Setting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40" y="1269052"/>
            <a:ext cx="2634018" cy="67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023244" y="1345433"/>
            <a:ext cx="36728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C = {      ,      ,      ,      ,     }</a:t>
            </a:r>
          </a:p>
          <a:p>
            <a:r>
              <a:rPr lang="pl-PL" sz="2800" dirty="0"/>
              <a:t>V = (v</a:t>
            </a:r>
            <a:r>
              <a:rPr lang="pl-PL" sz="2800" baseline="-25000" dirty="0"/>
              <a:t>1</a:t>
            </a:r>
            <a:r>
              <a:rPr lang="pl-PL" sz="2800" dirty="0"/>
              <a:t>, … , v</a:t>
            </a:r>
            <a:r>
              <a:rPr lang="pl-PL" sz="2800" baseline="-25000" dirty="0"/>
              <a:t>6</a:t>
            </a:r>
            <a:r>
              <a:rPr lang="pl-PL" sz="2800" dirty="0"/>
              <a:t>)</a:t>
            </a: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4832175" y="1269052"/>
            <a:ext cx="0" cy="49677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5378764" y="301788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378953" y="533399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378764" y="359538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378764" y="4211506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378764" y="587193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378953" y="4712925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40" y="2987019"/>
            <a:ext cx="2516961" cy="33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40D233A6-54B5-4B23-B859-662427E54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4402832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err="1"/>
              <a:t>Elections</a:t>
            </a:r>
            <a:r>
              <a:rPr lang="pl-PL" b="1" dirty="0"/>
              <a:t> </a:t>
            </a:r>
          </a:p>
          <a:p>
            <a:r>
              <a:rPr lang="pl-PL" sz="2000" dirty="0"/>
              <a:t>E = (C, V)</a:t>
            </a:r>
          </a:p>
          <a:p>
            <a:r>
              <a:rPr lang="pl-PL" sz="2000" dirty="0"/>
              <a:t>f – </a:t>
            </a:r>
            <a:r>
              <a:rPr lang="pl-PL" sz="2000" dirty="0" err="1"/>
              <a:t>voting</a:t>
            </a:r>
            <a:r>
              <a:rPr lang="pl-PL" sz="2000" dirty="0"/>
              <a:t> </a:t>
            </a:r>
            <a:r>
              <a:rPr lang="pl-PL" sz="2000" dirty="0" err="1"/>
              <a:t>rule</a:t>
            </a:r>
            <a:r>
              <a:rPr lang="pl-PL" sz="2000" dirty="0"/>
              <a:t> </a:t>
            </a:r>
          </a:p>
          <a:p>
            <a:r>
              <a:rPr lang="pl-PL" sz="2000" dirty="0"/>
              <a:t>f( E ) = W – </a:t>
            </a:r>
            <a:r>
              <a:rPr lang="pl-PL" sz="2000" dirty="0" err="1"/>
              <a:t>tied</a:t>
            </a:r>
            <a:r>
              <a:rPr lang="pl-PL" sz="2000" dirty="0"/>
              <a:t> </a:t>
            </a:r>
            <a:r>
              <a:rPr lang="pl-PL" sz="2000" dirty="0" err="1"/>
              <a:t>winners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b="1" dirty="0" err="1"/>
              <a:t>Examples</a:t>
            </a:r>
            <a:r>
              <a:rPr lang="pl-PL" sz="2000" b="1" dirty="0"/>
              <a:t> of </a:t>
            </a:r>
            <a:r>
              <a:rPr lang="pl-PL" sz="2000" b="1" dirty="0" err="1"/>
              <a:t>voting</a:t>
            </a:r>
            <a:r>
              <a:rPr lang="pl-PL" sz="2000" b="1" dirty="0"/>
              <a:t> </a:t>
            </a:r>
            <a:r>
              <a:rPr lang="pl-PL" sz="2000" b="1" dirty="0" err="1"/>
              <a:t>rules</a:t>
            </a:r>
            <a:r>
              <a:rPr lang="pl-PL" sz="2000" b="1" dirty="0"/>
              <a:t>:</a:t>
            </a:r>
          </a:p>
          <a:p>
            <a:pPr>
              <a:buFontTx/>
              <a:buChar char="-"/>
            </a:pPr>
            <a:r>
              <a:rPr lang="pl-PL" sz="2000" dirty="0" err="1"/>
              <a:t>Plurality</a:t>
            </a:r>
            <a:r>
              <a:rPr lang="pl-PL" sz="2000" dirty="0"/>
              <a:t> </a:t>
            </a:r>
          </a:p>
          <a:p>
            <a:pPr>
              <a:buFontTx/>
              <a:buChar char="-"/>
            </a:pPr>
            <a:r>
              <a:rPr lang="pl-PL" sz="2000" dirty="0" err="1"/>
              <a:t>Borda</a:t>
            </a:r>
            <a:endParaRPr lang="pl-PL" sz="2000" dirty="0"/>
          </a:p>
          <a:p>
            <a:pPr>
              <a:buFontTx/>
              <a:buChar char="-"/>
            </a:pPr>
            <a:r>
              <a:rPr lang="pl-PL" sz="2000" dirty="0"/>
              <a:t>k-</a:t>
            </a:r>
            <a:r>
              <a:rPr lang="pl-PL" sz="2000" dirty="0" err="1"/>
              <a:t>Approval</a:t>
            </a:r>
            <a:endParaRPr lang="pl-PL" sz="2000" dirty="0"/>
          </a:p>
          <a:p>
            <a:pPr>
              <a:buFontTx/>
              <a:buChar char="-"/>
            </a:pPr>
            <a:r>
              <a:rPr lang="pl-PL" sz="2000" dirty="0"/>
              <a:t>Veto</a:t>
            </a:r>
          </a:p>
          <a:p>
            <a:pPr>
              <a:buFontTx/>
              <a:buChar char="-"/>
            </a:pPr>
            <a:r>
              <a:rPr lang="pl-PL" sz="2000" b="1" dirty="0" err="1"/>
              <a:t>Copeland</a:t>
            </a:r>
            <a:endParaRPr lang="pl-PL" sz="2000" b="1" dirty="0"/>
          </a:p>
          <a:p>
            <a:pPr>
              <a:buFontTx/>
              <a:buChar char="-"/>
            </a:pPr>
            <a:r>
              <a:rPr lang="pl-PL" sz="2000" b="1" dirty="0"/>
              <a:t>Dodgson</a:t>
            </a:r>
          </a:p>
          <a:p>
            <a:pPr>
              <a:buFontTx/>
              <a:buChar char="-"/>
            </a:pPr>
            <a:r>
              <a:rPr lang="pl-PL" sz="2000" b="1" dirty="0" err="1"/>
              <a:t>Kemeny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2556665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Formal</a:t>
            </a:r>
            <a:r>
              <a:rPr lang="pl-PL" dirty="0"/>
              <a:t> </a:t>
            </a:r>
            <a:r>
              <a:rPr lang="pl-PL" dirty="0" err="1"/>
              <a:t>Setting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40" y="1269052"/>
            <a:ext cx="2634018" cy="67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023244" y="1345433"/>
            <a:ext cx="36728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C = {      ,      ,      ,      ,     }</a:t>
            </a:r>
          </a:p>
          <a:p>
            <a:r>
              <a:rPr lang="pl-PL" sz="2800" dirty="0"/>
              <a:t>V = (v</a:t>
            </a:r>
            <a:r>
              <a:rPr lang="pl-PL" sz="2800" baseline="-25000" dirty="0"/>
              <a:t>1</a:t>
            </a:r>
            <a:r>
              <a:rPr lang="pl-PL" sz="2800" dirty="0"/>
              <a:t>, … , v</a:t>
            </a:r>
            <a:r>
              <a:rPr lang="pl-PL" sz="2800" baseline="-25000" dirty="0"/>
              <a:t>6</a:t>
            </a:r>
            <a:r>
              <a:rPr lang="pl-PL" sz="2800" dirty="0"/>
              <a:t>)</a:t>
            </a: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4832175" y="1269052"/>
            <a:ext cx="0" cy="49677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5378764" y="301788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378953" y="533399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378764" y="359538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378764" y="4211506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378764" y="587193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378953" y="4712925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40" y="2987019"/>
            <a:ext cx="2516961" cy="33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40D233A6-54B5-4B23-B859-662427E54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4402832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err="1"/>
              <a:t>Elections</a:t>
            </a:r>
            <a:r>
              <a:rPr lang="pl-PL" b="1" dirty="0"/>
              <a:t> </a:t>
            </a:r>
          </a:p>
          <a:p>
            <a:r>
              <a:rPr lang="pl-PL" sz="2000" dirty="0"/>
              <a:t>E = (C, V)</a:t>
            </a:r>
          </a:p>
          <a:p>
            <a:r>
              <a:rPr lang="pl-PL" sz="2000" dirty="0"/>
              <a:t>f – </a:t>
            </a:r>
            <a:r>
              <a:rPr lang="pl-PL" sz="2000" dirty="0" err="1"/>
              <a:t>voting</a:t>
            </a:r>
            <a:r>
              <a:rPr lang="pl-PL" sz="2000" dirty="0"/>
              <a:t> </a:t>
            </a:r>
            <a:r>
              <a:rPr lang="pl-PL" sz="2000" dirty="0" err="1"/>
              <a:t>rule</a:t>
            </a:r>
            <a:r>
              <a:rPr lang="pl-PL" sz="2000" dirty="0"/>
              <a:t> </a:t>
            </a:r>
          </a:p>
          <a:p>
            <a:r>
              <a:rPr lang="pl-PL" sz="2000" dirty="0"/>
              <a:t>f( E ) = W – </a:t>
            </a:r>
            <a:r>
              <a:rPr lang="pl-PL" sz="2000" dirty="0" err="1"/>
              <a:t>tied</a:t>
            </a:r>
            <a:r>
              <a:rPr lang="pl-PL" sz="2000" dirty="0"/>
              <a:t> </a:t>
            </a:r>
            <a:r>
              <a:rPr lang="pl-PL" sz="2000" dirty="0" err="1"/>
              <a:t>winners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b="1" dirty="0" err="1"/>
              <a:t>Examples</a:t>
            </a:r>
            <a:r>
              <a:rPr lang="pl-PL" sz="2000" b="1" dirty="0"/>
              <a:t> of </a:t>
            </a:r>
            <a:r>
              <a:rPr lang="pl-PL" sz="2000" b="1" dirty="0" err="1"/>
              <a:t>voting</a:t>
            </a:r>
            <a:r>
              <a:rPr lang="pl-PL" sz="2000" b="1" dirty="0"/>
              <a:t> </a:t>
            </a:r>
            <a:r>
              <a:rPr lang="pl-PL" sz="2000" b="1" dirty="0" err="1"/>
              <a:t>rules</a:t>
            </a:r>
            <a:r>
              <a:rPr lang="pl-PL" sz="2000" b="1" dirty="0"/>
              <a:t>:</a:t>
            </a:r>
          </a:p>
          <a:p>
            <a:pPr>
              <a:buFontTx/>
              <a:buChar char="-"/>
            </a:pPr>
            <a:r>
              <a:rPr lang="pl-PL" sz="2000" dirty="0" err="1"/>
              <a:t>Plurality</a:t>
            </a:r>
            <a:r>
              <a:rPr lang="pl-PL" sz="2000" dirty="0"/>
              <a:t> </a:t>
            </a:r>
          </a:p>
          <a:p>
            <a:pPr>
              <a:buFontTx/>
              <a:buChar char="-"/>
            </a:pPr>
            <a:r>
              <a:rPr lang="pl-PL" sz="2000" dirty="0" err="1"/>
              <a:t>Borda</a:t>
            </a:r>
            <a:endParaRPr lang="pl-PL" sz="2000" dirty="0"/>
          </a:p>
          <a:p>
            <a:pPr>
              <a:buFontTx/>
              <a:buChar char="-"/>
            </a:pPr>
            <a:r>
              <a:rPr lang="pl-PL" sz="2000" dirty="0"/>
              <a:t>k-</a:t>
            </a:r>
            <a:r>
              <a:rPr lang="pl-PL" sz="2000" dirty="0" err="1"/>
              <a:t>Approval</a:t>
            </a:r>
            <a:endParaRPr lang="pl-PL" sz="2000" dirty="0"/>
          </a:p>
          <a:p>
            <a:pPr>
              <a:buFontTx/>
              <a:buChar char="-"/>
            </a:pPr>
            <a:r>
              <a:rPr lang="pl-PL" sz="2000" dirty="0"/>
              <a:t>Veto</a:t>
            </a:r>
          </a:p>
          <a:p>
            <a:pPr>
              <a:buFontTx/>
              <a:buChar char="-"/>
            </a:pPr>
            <a:r>
              <a:rPr lang="pl-PL" sz="2000" dirty="0" err="1"/>
              <a:t>Copeland</a:t>
            </a:r>
            <a:endParaRPr lang="pl-PL" sz="2000" dirty="0"/>
          </a:p>
          <a:p>
            <a:pPr>
              <a:buFontTx/>
              <a:buChar char="-"/>
            </a:pPr>
            <a:r>
              <a:rPr lang="pl-PL" sz="2000" dirty="0"/>
              <a:t>Dodgson</a:t>
            </a:r>
          </a:p>
          <a:p>
            <a:pPr>
              <a:buFontTx/>
              <a:buChar char="-"/>
            </a:pPr>
            <a:r>
              <a:rPr lang="pl-PL" sz="2000" dirty="0" err="1"/>
              <a:t>Kemeny</a:t>
            </a:r>
            <a:endParaRPr lang="pl-PL" sz="2000" dirty="0"/>
          </a:p>
          <a:p>
            <a:pPr>
              <a:buFontTx/>
              <a:buChar char="-"/>
            </a:pPr>
            <a:r>
              <a:rPr lang="pl-PL" sz="2000" b="1" dirty="0"/>
              <a:t>STV</a:t>
            </a:r>
          </a:p>
          <a:p>
            <a:pPr>
              <a:buFontTx/>
              <a:buChar char="-"/>
            </a:pPr>
            <a:r>
              <a:rPr lang="pl-PL" sz="2000" dirty="0"/>
              <a:t>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BCE224-7E7A-4F1D-88B5-9B85690A7428}"/>
              </a:ext>
            </a:extLst>
          </p:cNvPr>
          <p:cNvSpPr/>
          <p:nvPr/>
        </p:nvSpPr>
        <p:spPr>
          <a:xfrm>
            <a:off x="2276540" y="4082922"/>
            <a:ext cx="2392423" cy="1261642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solidFill>
                  <a:schemeClr val="tx1"/>
                </a:solidFill>
              </a:rPr>
              <a:t>STV: </a:t>
            </a:r>
            <a:r>
              <a:rPr lang="pl-PL" dirty="0" err="1">
                <a:solidFill>
                  <a:schemeClr val="tx1"/>
                </a:solidFill>
              </a:rPr>
              <a:t>Eliminate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whoever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has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lowest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plurality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score</a:t>
            </a:r>
            <a:r>
              <a:rPr lang="pl-PL" dirty="0">
                <a:solidFill>
                  <a:schemeClr val="tx1"/>
                </a:solidFill>
              </a:rPr>
              <a:t>, </a:t>
            </a:r>
            <a:r>
              <a:rPr lang="pl-PL" dirty="0" err="1">
                <a:solidFill>
                  <a:schemeClr val="tx1"/>
                </a:solidFill>
              </a:rPr>
              <a:t>until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someone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has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majority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support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B70DF6-53CC-4701-84DB-A5635CA45BAB}"/>
              </a:ext>
            </a:extLst>
          </p:cNvPr>
          <p:cNvSpPr/>
          <p:nvPr/>
        </p:nvSpPr>
        <p:spPr>
          <a:xfrm>
            <a:off x="6354672" y="3595384"/>
            <a:ext cx="457176" cy="2937938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E3386B-5871-4003-9F49-B9F63B4E7124}"/>
              </a:ext>
            </a:extLst>
          </p:cNvPr>
          <p:cNvSpPr/>
          <p:nvPr/>
        </p:nvSpPr>
        <p:spPr>
          <a:xfrm>
            <a:off x="7673263" y="2987018"/>
            <a:ext cx="457176" cy="48940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1B374-6775-47BA-85C5-3761BDEF0578}"/>
              </a:ext>
            </a:extLst>
          </p:cNvPr>
          <p:cNvSpPr/>
          <p:nvPr/>
        </p:nvSpPr>
        <p:spPr>
          <a:xfrm>
            <a:off x="5895805" y="5273958"/>
            <a:ext cx="457176" cy="48940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64FA55-FCD8-41A7-B072-AD9A2A5B5171}"/>
              </a:ext>
            </a:extLst>
          </p:cNvPr>
          <p:cNvSpPr/>
          <p:nvPr/>
        </p:nvSpPr>
        <p:spPr>
          <a:xfrm>
            <a:off x="6357332" y="2980341"/>
            <a:ext cx="457176" cy="5917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65922D-2CFE-41B5-8710-A5D04E990584}"/>
              </a:ext>
            </a:extLst>
          </p:cNvPr>
          <p:cNvSpPr/>
          <p:nvPr/>
        </p:nvSpPr>
        <p:spPr>
          <a:xfrm>
            <a:off x="7774734" y="3572064"/>
            <a:ext cx="457176" cy="48940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CA4196-A588-4A1A-A426-6A7BF1DBFB6B}"/>
              </a:ext>
            </a:extLst>
          </p:cNvPr>
          <p:cNvSpPr/>
          <p:nvPr/>
        </p:nvSpPr>
        <p:spPr>
          <a:xfrm>
            <a:off x="7353786" y="4133073"/>
            <a:ext cx="457176" cy="48940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E56E6E-3591-4B8A-97C8-C6ED003DAA4C}"/>
              </a:ext>
            </a:extLst>
          </p:cNvPr>
          <p:cNvSpPr/>
          <p:nvPr/>
        </p:nvSpPr>
        <p:spPr>
          <a:xfrm>
            <a:off x="6854229" y="4712925"/>
            <a:ext cx="457176" cy="48940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E87D322-75E6-4733-BA34-B760C094B132}"/>
              </a:ext>
            </a:extLst>
          </p:cNvPr>
          <p:cNvSpPr/>
          <p:nvPr/>
        </p:nvSpPr>
        <p:spPr>
          <a:xfrm>
            <a:off x="7688328" y="5820920"/>
            <a:ext cx="543582" cy="48940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96BD7F-674D-4344-90F2-909F8CF97700}"/>
              </a:ext>
            </a:extLst>
          </p:cNvPr>
          <p:cNvSpPr/>
          <p:nvPr/>
        </p:nvSpPr>
        <p:spPr>
          <a:xfrm>
            <a:off x="5878510" y="4685514"/>
            <a:ext cx="457176" cy="48940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AE906B-FFE1-49AD-9633-D00CA1146CF8}"/>
              </a:ext>
            </a:extLst>
          </p:cNvPr>
          <p:cNvSpPr/>
          <p:nvPr/>
        </p:nvSpPr>
        <p:spPr>
          <a:xfrm>
            <a:off x="7190924" y="2980341"/>
            <a:ext cx="720623" cy="1045105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5CFDF2-D4ED-4293-BB89-FAD7EABD37C3}"/>
              </a:ext>
            </a:extLst>
          </p:cNvPr>
          <p:cNvSpPr/>
          <p:nvPr/>
        </p:nvSpPr>
        <p:spPr>
          <a:xfrm>
            <a:off x="7849312" y="4121083"/>
            <a:ext cx="457176" cy="48940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5FF36B-52A6-4848-B6F9-0D71EC59FC56}"/>
              </a:ext>
            </a:extLst>
          </p:cNvPr>
          <p:cNvSpPr/>
          <p:nvPr/>
        </p:nvSpPr>
        <p:spPr>
          <a:xfrm>
            <a:off x="7390445" y="5295253"/>
            <a:ext cx="457176" cy="48940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592E2FA-E537-4236-AD2C-E83FBB665F70}"/>
              </a:ext>
            </a:extLst>
          </p:cNvPr>
          <p:cNvSpPr/>
          <p:nvPr/>
        </p:nvSpPr>
        <p:spPr>
          <a:xfrm>
            <a:off x="6868036" y="5827598"/>
            <a:ext cx="457176" cy="48940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9" name="Picture 13" descr="hvd1-c">
            <a:extLst>
              <a:ext uri="{FF2B5EF4-FFF2-40B4-BE49-F238E27FC236}">
                <a16:creationId xmlns:a16="http://schemas.microsoft.com/office/drawing/2014/main" id="{0EF679CF-A3A0-4E57-A8B2-7187E828C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438" y="4133073"/>
            <a:ext cx="342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69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70121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l" dirty="0"/>
              <a:t>Formu</a:t>
            </a:r>
            <a:r>
              <a:rPr lang="pl-PL" dirty="0"/>
              <a:t>l</a:t>
            </a:r>
            <a:r>
              <a:rPr lang="pl" dirty="0"/>
              <a:t>a 1: </a:t>
            </a:r>
            <a:r>
              <a:rPr lang="pl-PL" dirty="0" err="1"/>
              <a:t>Season</a:t>
            </a:r>
            <a:r>
              <a:rPr lang="pl" dirty="0"/>
              <a:t> 2008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338679"/>
            <a:ext cx="8229600" cy="483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/>
          <a:srcRect t="1125" b="26231"/>
          <a:stretch/>
        </p:blipFill>
        <p:spPr>
          <a:xfrm>
            <a:off x="166000" y="1154630"/>
            <a:ext cx="8812025" cy="462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457200" y="5832290"/>
            <a:ext cx="7460700" cy="39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l-PL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Drivers </a:t>
            </a:r>
            <a:r>
              <a:rPr lang="pl-PL" dirty="0" err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receive</a:t>
            </a:r>
            <a:r>
              <a:rPr lang="pl-PL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pl-PL" dirty="0" err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points</a:t>
            </a:r>
            <a:r>
              <a:rPr lang="pl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: 10, 8, 6, 5, 4, 3, 2, 1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89487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3" name="Shape 173"/>
          <p:cNvGraphicFramePr/>
          <p:nvPr>
            <p:extLst>
              <p:ext uri="{D42A27DB-BD31-4B8C-83A1-F6EECF244321}">
                <p14:modId xmlns:p14="http://schemas.microsoft.com/office/powerpoint/2010/main" val="2118738237"/>
              </p:ext>
            </p:extLst>
          </p:nvPr>
        </p:nvGraphicFramePr>
        <p:xfrm>
          <a:off x="251520" y="1340768"/>
          <a:ext cx="8658600" cy="45716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9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3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7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8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2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5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5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-PL" sz="1400" b="1" dirty="0" err="1"/>
                        <a:t>Official</a:t>
                      </a:r>
                      <a:endParaRPr lang="pl" sz="1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400" b="1" dirty="0"/>
                        <a:t>Borda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400" b="1" dirty="0"/>
                        <a:t>Plurality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400" dirty="0"/>
                        <a:t>2-appr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400" dirty="0"/>
                        <a:t>3-appr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400" dirty="0"/>
                        <a:t>4-appr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400" b="1" dirty="0"/>
                        <a:t>Copeland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400" dirty="0"/>
                        <a:t>Maximin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400" dirty="0"/>
                        <a:t>STV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pl" sz="1500" dirty="0">
                          <a:solidFill>
                            <a:schemeClr val="dk1"/>
                          </a:solidFill>
                        </a:rPr>
                        <a:t>Lewis Hamilton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 dirty="0"/>
                        <a:t>2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 dirty="0"/>
                        <a:t>2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 dirty="0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 dirty="0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2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 dirty="0"/>
                        <a:t>2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pl" sz="1500" dirty="0"/>
                        <a:t>Felipe Massa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3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9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pl" sz="1500" dirty="0"/>
                        <a:t>Kimi Räikkonen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5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3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pl" sz="1500" dirty="0"/>
                        <a:t>Robert Kubica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 dirty="0"/>
                        <a:t>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 dirty="0"/>
                        <a:t>2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 dirty="0"/>
                        <a:t>5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 dirty="0"/>
                        <a:t>3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 dirty="0"/>
                        <a:t>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 dirty="0"/>
                        <a:t>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 dirty="0"/>
                        <a:t>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 dirty="0"/>
                        <a:t>1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 dirty="0"/>
                        <a:t>5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Fernando Alonso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6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3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6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6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7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 dirty="0"/>
                        <a:t>3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Nick Heidfeld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4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8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3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5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5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500" dirty="0"/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Heikki Kovalainen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5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6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6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5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 dirty="0"/>
                        <a:t>5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Sebastian Vettel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12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5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9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9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12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17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 dirty="0"/>
                        <a:t>5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Jarno Trulli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8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8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12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8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5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500" dirty="0"/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Timo Glock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10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10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8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8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9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8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9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5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500" dirty="0"/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Shape 164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70121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l" dirty="0"/>
              <a:t>Formu</a:t>
            </a:r>
            <a:r>
              <a:rPr lang="pl-PL" dirty="0"/>
              <a:t>l</a:t>
            </a:r>
            <a:r>
              <a:rPr lang="pl" dirty="0"/>
              <a:t>a 1: </a:t>
            </a:r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Voting</a:t>
            </a:r>
            <a:r>
              <a:rPr lang="pl-PL" dirty="0"/>
              <a:t> </a:t>
            </a:r>
            <a:r>
              <a:rPr lang="pl-PL" dirty="0" err="1"/>
              <a:t>Rules</a:t>
            </a:r>
            <a:endParaRPr lang="pl" dirty="0"/>
          </a:p>
        </p:txBody>
      </p:sp>
      <p:sp>
        <p:nvSpPr>
          <p:cNvPr id="3" name="Prostokąt 2"/>
          <p:cNvSpPr/>
          <p:nvPr/>
        </p:nvSpPr>
        <p:spPr>
          <a:xfrm>
            <a:off x="6516216" y="1124744"/>
            <a:ext cx="2448272" cy="573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4315486" y="980728"/>
            <a:ext cx="4721010" cy="576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3491880" y="1196752"/>
            <a:ext cx="5472608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771800" y="1124744"/>
            <a:ext cx="6264696" cy="5040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83950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3" name="Shape 173"/>
          <p:cNvGraphicFramePr/>
          <p:nvPr>
            <p:extLst/>
          </p:nvPr>
        </p:nvGraphicFramePr>
        <p:xfrm>
          <a:off x="251520" y="1340768"/>
          <a:ext cx="8658600" cy="45716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9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3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7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8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2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5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5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400" b="1" dirty="0"/>
                        <a:t>Oficjalny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400" b="1" dirty="0"/>
                        <a:t>Borda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400" b="1" dirty="0"/>
                        <a:t>Plurality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400" dirty="0"/>
                        <a:t>2-appr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400" dirty="0"/>
                        <a:t>3-appr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400" dirty="0"/>
                        <a:t>4-appr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400" b="1" dirty="0"/>
                        <a:t>Copeland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400" dirty="0"/>
                        <a:t>Maximin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400" dirty="0"/>
                        <a:t>STV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pl" sz="1500" dirty="0">
                          <a:solidFill>
                            <a:schemeClr val="dk1"/>
                          </a:solidFill>
                        </a:rPr>
                        <a:t>Lewis Hamilton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 dirty="0"/>
                        <a:t>2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 dirty="0"/>
                        <a:t>2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 dirty="0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 dirty="0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2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 dirty="0"/>
                        <a:t>2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pl" sz="1500" dirty="0"/>
                        <a:t>Felipe Massa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3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9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pl" sz="1500" dirty="0"/>
                        <a:t>Kimi Räikkonen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5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3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pl" sz="1500" dirty="0"/>
                        <a:t>Robert Kubica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 dirty="0"/>
                        <a:t>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 dirty="0"/>
                        <a:t>2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 dirty="0"/>
                        <a:t>5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 dirty="0"/>
                        <a:t>3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 dirty="0"/>
                        <a:t>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 dirty="0"/>
                        <a:t>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 dirty="0"/>
                        <a:t>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 dirty="0"/>
                        <a:t>1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 dirty="0"/>
                        <a:t>5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Fernando Alonso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6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3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6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6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7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 dirty="0"/>
                        <a:t>3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Nick Heidfeld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4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8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3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5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5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500" dirty="0"/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Heikki Kovalainen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5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6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6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5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 dirty="0"/>
                        <a:t>5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Sebastian Vettel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12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5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9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9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12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17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 dirty="0"/>
                        <a:t>5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Jarno Trulli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8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8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12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8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5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500" dirty="0"/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Timo Glock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10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10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8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8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9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8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9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5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500" dirty="0"/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Prostokąt zaokrąglony 3"/>
          <p:cNvSpPr/>
          <p:nvPr/>
        </p:nvSpPr>
        <p:spPr>
          <a:xfrm>
            <a:off x="744656" y="1484784"/>
            <a:ext cx="7488832" cy="2160240"/>
          </a:xfrm>
          <a:prstGeom prst="round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err="1">
                <a:solidFill>
                  <a:schemeClr val="tx1"/>
                </a:solidFill>
              </a:rPr>
              <a:t>Arrow’s</a:t>
            </a:r>
            <a:r>
              <a:rPr lang="pl-PL" sz="3200" b="1" dirty="0">
                <a:solidFill>
                  <a:schemeClr val="tx1"/>
                </a:solidFill>
              </a:rPr>
              <a:t> </a:t>
            </a:r>
            <a:r>
              <a:rPr lang="pl-PL" sz="3200" b="1" dirty="0" err="1">
                <a:solidFill>
                  <a:schemeClr val="tx1"/>
                </a:solidFill>
              </a:rPr>
              <a:t>Theorem</a:t>
            </a:r>
            <a:r>
              <a:rPr lang="pl-PL" sz="3200" b="1" dirty="0">
                <a:solidFill>
                  <a:schemeClr val="tx1"/>
                </a:solidFill>
              </a:rPr>
              <a:t> (</a:t>
            </a:r>
            <a:r>
              <a:rPr lang="pl-PL" sz="3200" b="1" dirty="0" err="1">
                <a:solidFill>
                  <a:schemeClr val="tx1"/>
                </a:solidFill>
              </a:rPr>
              <a:t>intuition</a:t>
            </a:r>
            <a:r>
              <a:rPr lang="pl-PL" sz="3200" b="1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pl-PL" sz="3200" dirty="0" err="1">
                <a:solidFill>
                  <a:schemeClr val="tx1"/>
                </a:solidFill>
              </a:rPr>
              <a:t>There</a:t>
            </a:r>
            <a:r>
              <a:rPr lang="pl-PL" sz="3200" dirty="0">
                <a:solidFill>
                  <a:schemeClr val="tx1"/>
                </a:solidFill>
              </a:rPr>
              <a:t> </a:t>
            </a:r>
            <a:r>
              <a:rPr lang="pl-PL" sz="3200" dirty="0" err="1">
                <a:solidFill>
                  <a:schemeClr val="tx1"/>
                </a:solidFill>
              </a:rPr>
              <a:t>is</a:t>
            </a:r>
            <a:r>
              <a:rPr lang="pl-PL" sz="3200" dirty="0">
                <a:solidFill>
                  <a:schemeClr val="tx1"/>
                </a:solidFill>
              </a:rPr>
              <a:t> no </a:t>
            </a:r>
            <a:r>
              <a:rPr lang="pl-PL" sz="3200" dirty="0" err="1">
                <a:solidFill>
                  <a:schemeClr val="tx1"/>
                </a:solidFill>
              </a:rPr>
              <a:t>perfect</a:t>
            </a:r>
            <a:r>
              <a:rPr lang="pl-PL" sz="3200" dirty="0">
                <a:solidFill>
                  <a:schemeClr val="tx1"/>
                </a:solidFill>
              </a:rPr>
              <a:t>, </a:t>
            </a:r>
            <a:r>
              <a:rPr lang="pl-PL" sz="3200" dirty="0" err="1">
                <a:solidFill>
                  <a:schemeClr val="tx1"/>
                </a:solidFill>
              </a:rPr>
              <a:t>always</a:t>
            </a:r>
            <a:r>
              <a:rPr lang="pl-PL" sz="3200" dirty="0">
                <a:solidFill>
                  <a:schemeClr val="tx1"/>
                </a:solidFill>
              </a:rPr>
              <a:t> fair, </a:t>
            </a:r>
            <a:r>
              <a:rPr lang="pl-PL" sz="3200" dirty="0" err="1">
                <a:solidFill>
                  <a:schemeClr val="tx1"/>
                </a:solidFill>
              </a:rPr>
              <a:t>voting</a:t>
            </a:r>
            <a:r>
              <a:rPr lang="pl-PL" sz="3200" dirty="0">
                <a:solidFill>
                  <a:schemeClr val="tx1"/>
                </a:solidFill>
              </a:rPr>
              <a:t> </a:t>
            </a:r>
            <a:r>
              <a:rPr lang="pl-PL" sz="3200" dirty="0" err="1">
                <a:solidFill>
                  <a:schemeClr val="tx1"/>
                </a:solidFill>
              </a:rPr>
              <a:t>rule</a:t>
            </a:r>
            <a:endParaRPr lang="pl-PL" sz="3200" dirty="0">
              <a:solidFill>
                <a:schemeClr val="tx1"/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735786" y="3933056"/>
            <a:ext cx="7488832" cy="2160240"/>
          </a:xfrm>
          <a:prstGeom prst="roundRect">
            <a:avLst/>
          </a:prstGeom>
          <a:solidFill>
            <a:srgbClr val="FFCC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err="1">
                <a:solidFill>
                  <a:schemeClr val="tx1"/>
                </a:solidFill>
              </a:rPr>
              <a:t>Conclusions</a:t>
            </a:r>
            <a:endParaRPr lang="pl-PL" sz="3200" b="1" dirty="0">
              <a:solidFill>
                <a:schemeClr val="tx1"/>
              </a:solidFill>
            </a:endParaRPr>
          </a:p>
          <a:p>
            <a:pPr algn="ctr"/>
            <a:r>
              <a:rPr lang="pl-PL" sz="3200" dirty="0" err="1">
                <a:solidFill>
                  <a:schemeClr val="tx1"/>
                </a:solidFill>
              </a:rPr>
              <a:t>Voting</a:t>
            </a:r>
            <a:r>
              <a:rPr lang="pl-PL" sz="3200" dirty="0">
                <a:solidFill>
                  <a:schemeClr val="tx1"/>
                </a:solidFill>
              </a:rPr>
              <a:t> </a:t>
            </a:r>
            <a:r>
              <a:rPr lang="pl-PL" sz="3200" dirty="0" err="1">
                <a:solidFill>
                  <a:schemeClr val="tx1"/>
                </a:solidFill>
              </a:rPr>
              <a:t>rules</a:t>
            </a:r>
            <a:r>
              <a:rPr lang="pl-PL" sz="3200" dirty="0">
                <a:solidFill>
                  <a:schemeClr val="tx1"/>
                </a:solidFill>
              </a:rPr>
              <a:t> </a:t>
            </a:r>
            <a:r>
              <a:rPr lang="pl-PL" sz="3200" dirty="0" err="1">
                <a:solidFill>
                  <a:schemeClr val="tx1"/>
                </a:solidFill>
              </a:rPr>
              <a:t>are</a:t>
            </a:r>
            <a:r>
              <a:rPr lang="pl-PL" sz="3200" dirty="0">
                <a:solidFill>
                  <a:schemeClr val="tx1"/>
                </a:solidFill>
              </a:rPr>
              <a:t> </a:t>
            </a:r>
            <a:r>
              <a:rPr lang="pl-PL" sz="3200" dirty="0" err="1">
                <a:solidFill>
                  <a:schemeClr val="tx1"/>
                </a:solidFill>
              </a:rPr>
              <a:t>designed</a:t>
            </a:r>
            <a:r>
              <a:rPr lang="pl-PL" sz="3200" dirty="0">
                <a:solidFill>
                  <a:schemeClr val="tx1"/>
                </a:solidFill>
              </a:rPr>
              <a:t> and </a:t>
            </a:r>
            <a:r>
              <a:rPr lang="pl-PL" sz="3200" dirty="0" err="1">
                <a:solidFill>
                  <a:schemeClr val="tx1"/>
                </a:solidFill>
              </a:rPr>
              <a:t>used</a:t>
            </a:r>
            <a:r>
              <a:rPr lang="pl-PL" sz="3200" dirty="0">
                <a:solidFill>
                  <a:schemeClr val="tx1"/>
                </a:solidFill>
              </a:rPr>
              <a:t> for </a:t>
            </a:r>
            <a:r>
              <a:rPr lang="pl-PL" sz="3200" dirty="0" err="1">
                <a:solidFill>
                  <a:schemeClr val="tx1"/>
                </a:solidFill>
              </a:rPr>
              <a:t>specific</a:t>
            </a:r>
            <a:r>
              <a:rPr lang="pl-PL" sz="3200" dirty="0">
                <a:solidFill>
                  <a:schemeClr val="tx1"/>
                </a:solidFill>
              </a:rPr>
              <a:t> </a:t>
            </a:r>
            <a:r>
              <a:rPr lang="pl-PL" sz="3200" dirty="0" err="1">
                <a:solidFill>
                  <a:schemeClr val="tx1"/>
                </a:solidFill>
              </a:rPr>
              <a:t>purposes</a:t>
            </a:r>
            <a:r>
              <a:rPr lang="pl-PL" sz="3200" dirty="0">
                <a:solidFill>
                  <a:schemeClr val="tx1"/>
                </a:solidFill>
              </a:rPr>
              <a:t> </a:t>
            </a:r>
            <a:br>
              <a:rPr lang="pl-PL" sz="3200" dirty="0">
                <a:solidFill>
                  <a:schemeClr val="tx1"/>
                </a:solidFill>
              </a:rPr>
            </a:br>
            <a:r>
              <a:rPr lang="pl-PL" sz="3200" dirty="0">
                <a:solidFill>
                  <a:schemeClr val="tx1"/>
                </a:solidFill>
              </a:rPr>
              <a:t>(but </a:t>
            </a:r>
            <a:r>
              <a:rPr lang="pl-PL" sz="3200" dirty="0" err="1">
                <a:solidFill>
                  <a:schemeClr val="tx1"/>
                </a:solidFill>
              </a:rPr>
              <a:t>they</a:t>
            </a:r>
            <a:r>
              <a:rPr lang="pl-PL" sz="3200" dirty="0">
                <a:solidFill>
                  <a:schemeClr val="tx1"/>
                </a:solidFill>
              </a:rPr>
              <a:t> </a:t>
            </a:r>
            <a:r>
              <a:rPr lang="pl-PL" sz="3200" dirty="0" err="1">
                <a:solidFill>
                  <a:schemeClr val="tx1"/>
                </a:solidFill>
              </a:rPr>
              <a:t>will</a:t>
            </a:r>
            <a:r>
              <a:rPr lang="pl-PL" sz="3200" dirty="0">
                <a:solidFill>
                  <a:schemeClr val="tx1"/>
                </a:solidFill>
              </a:rPr>
              <a:t> </a:t>
            </a:r>
            <a:r>
              <a:rPr lang="pl-PL" sz="3200" dirty="0" err="1">
                <a:solidFill>
                  <a:schemeClr val="tx1"/>
                </a:solidFill>
              </a:rPr>
              <a:t>always</a:t>
            </a:r>
            <a:r>
              <a:rPr lang="pl-PL" sz="3200" dirty="0">
                <a:solidFill>
                  <a:schemeClr val="tx1"/>
                </a:solidFill>
              </a:rPr>
              <a:t> </a:t>
            </a:r>
            <a:r>
              <a:rPr lang="pl-PL" sz="3200" dirty="0" err="1">
                <a:solidFill>
                  <a:schemeClr val="tx1"/>
                </a:solidFill>
              </a:rPr>
              <a:t>have</a:t>
            </a:r>
            <a:r>
              <a:rPr lang="pl-PL" sz="3200" dirty="0">
                <a:solidFill>
                  <a:schemeClr val="tx1"/>
                </a:solidFill>
              </a:rPr>
              <a:t> </a:t>
            </a:r>
            <a:r>
              <a:rPr lang="pl-PL" sz="3200" dirty="0" err="1">
                <a:solidFill>
                  <a:schemeClr val="tx1"/>
                </a:solidFill>
              </a:rPr>
              <a:t>flaws</a:t>
            </a:r>
            <a:r>
              <a:rPr lang="pl-PL" sz="32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Shape 164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70121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l" dirty="0"/>
              <a:t>Formu</a:t>
            </a:r>
            <a:r>
              <a:rPr lang="pl-PL" dirty="0"/>
              <a:t>l</a:t>
            </a:r>
            <a:r>
              <a:rPr lang="pl" dirty="0"/>
              <a:t>a 1: </a:t>
            </a:r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Voting</a:t>
            </a:r>
            <a:r>
              <a:rPr lang="pl-PL" dirty="0"/>
              <a:t> </a:t>
            </a:r>
            <a:r>
              <a:rPr lang="pl-PL" dirty="0" err="1"/>
              <a:t>Rules</a:t>
            </a:r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29009237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D746FF5-D372-4845-A018-323374F5C37A}"/>
              </a:ext>
            </a:extLst>
          </p:cNvPr>
          <p:cNvSpPr/>
          <p:nvPr/>
        </p:nvSpPr>
        <p:spPr>
          <a:xfrm>
            <a:off x="4103115" y="3545282"/>
            <a:ext cx="3137632" cy="13635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Computational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Choice</a:t>
            </a:r>
          </a:p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pl-P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voting</a:t>
            </a:r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B5ECE6-0027-4FD7-90D9-FE6591F86211}"/>
              </a:ext>
            </a:extLst>
          </p:cNvPr>
          <p:cNvCxnSpPr>
            <a:cxnSpLocks/>
            <a:stCxn id="4" idx="4"/>
            <a:endCxn id="19" idx="0"/>
          </p:cNvCxnSpPr>
          <p:nvPr/>
        </p:nvCxnSpPr>
        <p:spPr>
          <a:xfrm>
            <a:off x="5671931" y="4908810"/>
            <a:ext cx="9726" cy="4308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BF3CD2E8-1D77-4FDB-A210-7D20DB02348E}"/>
              </a:ext>
            </a:extLst>
          </p:cNvPr>
          <p:cNvSpPr/>
          <p:nvPr/>
        </p:nvSpPr>
        <p:spPr>
          <a:xfrm>
            <a:off x="4596798" y="5339676"/>
            <a:ext cx="2169718" cy="11237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election</a:t>
            </a:r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formalism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(single </a:t>
            </a:r>
            <a:r>
              <a:rPr lang="pl-PL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winner</a:t>
            </a:r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50EE384-3927-414C-A099-07EAE4A9177D}"/>
              </a:ext>
            </a:extLst>
          </p:cNvPr>
          <p:cNvCxnSpPr>
            <a:cxnSpLocks/>
            <a:stCxn id="19" idx="6"/>
            <a:endCxn id="25" idx="1"/>
          </p:cNvCxnSpPr>
          <p:nvPr/>
        </p:nvCxnSpPr>
        <p:spPr>
          <a:xfrm>
            <a:off x="6766516" y="5901552"/>
            <a:ext cx="340819" cy="664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B6F958F-C594-4A6B-A4AC-FA31B7048D7B}"/>
              </a:ext>
            </a:extLst>
          </p:cNvPr>
          <p:cNvSpPr txBox="1"/>
          <p:nvPr/>
        </p:nvSpPr>
        <p:spPr>
          <a:xfrm>
            <a:off x="7107335" y="5767955"/>
            <a:ext cx="2036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approval-based</a:t>
            </a:r>
            <a:endParaRPr lang="pl-PL" sz="20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D4AA87D-253F-4633-9189-50F895A7254E}"/>
              </a:ext>
            </a:extLst>
          </p:cNvPr>
          <p:cNvCxnSpPr>
            <a:cxnSpLocks/>
            <a:stCxn id="19" idx="2"/>
            <a:endCxn id="28" idx="3"/>
          </p:cNvCxnSpPr>
          <p:nvPr/>
        </p:nvCxnSpPr>
        <p:spPr>
          <a:xfrm flipH="1" flipV="1">
            <a:off x="4227444" y="5882308"/>
            <a:ext cx="369354" cy="192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A4D0D5A-B7AD-4FEB-B221-DDFD17007E2D}"/>
              </a:ext>
            </a:extLst>
          </p:cNvPr>
          <p:cNvSpPr txBox="1"/>
          <p:nvPr/>
        </p:nvSpPr>
        <p:spPr>
          <a:xfrm>
            <a:off x="3309732" y="5682253"/>
            <a:ext cx="91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ordinal</a:t>
            </a:r>
            <a:endParaRPr lang="pl-PL" sz="20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A59E89D-2C04-4196-A72D-3DBDABBBA9EE}"/>
              </a:ext>
            </a:extLst>
          </p:cNvPr>
          <p:cNvSpPr/>
          <p:nvPr/>
        </p:nvSpPr>
        <p:spPr>
          <a:xfrm>
            <a:off x="7040266" y="4708100"/>
            <a:ext cx="1960053" cy="943810"/>
          </a:xfrm>
          <a:prstGeom prst="ellipse">
            <a:avLst/>
          </a:prstGeom>
          <a:solidFill>
            <a:srgbClr val="FF0000">
              <a:alpha val="1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committee</a:t>
            </a:r>
            <a:b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elections</a:t>
            </a:r>
            <a:endParaRPr lang="pl-PL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E06C577-C3EE-4215-89F9-3833D59A5B77}"/>
              </a:ext>
            </a:extLst>
          </p:cNvPr>
          <p:cNvSpPr/>
          <p:nvPr/>
        </p:nvSpPr>
        <p:spPr>
          <a:xfrm>
            <a:off x="7231533" y="4142602"/>
            <a:ext cx="845667" cy="565497"/>
          </a:xfrm>
          <a:custGeom>
            <a:avLst/>
            <a:gdLst>
              <a:gd name="connsiteX0" fmla="*/ 0 w 1092200"/>
              <a:gd name="connsiteY0" fmla="*/ 48106 h 1457806"/>
              <a:gd name="connsiteX1" fmla="*/ 800100 w 1092200"/>
              <a:gd name="connsiteY1" fmla="*/ 111606 h 1457806"/>
              <a:gd name="connsiteX2" fmla="*/ 876300 w 1092200"/>
              <a:gd name="connsiteY2" fmla="*/ 1026006 h 1457806"/>
              <a:gd name="connsiteX3" fmla="*/ 1092200 w 1092200"/>
              <a:gd name="connsiteY3" fmla="*/ 1457806 h 1457806"/>
              <a:gd name="connsiteX4" fmla="*/ 1092200 w 1092200"/>
              <a:gd name="connsiteY4" fmla="*/ 1457806 h 1457806"/>
              <a:gd name="connsiteX0" fmla="*/ 0 w 863600"/>
              <a:gd name="connsiteY0" fmla="*/ 1428836 h 1428836"/>
              <a:gd name="connsiteX1" fmla="*/ 571500 w 863600"/>
              <a:gd name="connsiteY1" fmla="*/ 6436 h 1428836"/>
              <a:gd name="connsiteX2" fmla="*/ 647700 w 863600"/>
              <a:gd name="connsiteY2" fmla="*/ 920836 h 1428836"/>
              <a:gd name="connsiteX3" fmla="*/ 863600 w 863600"/>
              <a:gd name="connsiteY3" fmla="*/ 1352636 h 1428836"/>
              <a:gd name="connsiteX4" fmla="*/ 863600 w 863600"/>
              <a:gd name="connsiteY4" fmla="*/ 1352636 h 1428836"/>
              <a:gd name="connsiteX0" fmla="*/ 0 w 863600"/>
              <a:gd name="connsiteY0" fmla="*/ 508000 h 508000"/>
              <a:gd name="connsiteX1" fmla="*/ 647700 w 863600"/>
              <a:gd name="connsiteY1" fmla="*/ 0 h 508000"/>
              <a:gd name="connsiteX2" fmla="*/ 863600 w 863600"/>
              <a:gd name="connsiteY2" fmla="*/ 431800 h 508000"/>
              <a:gd name="connsiteX3" fmla="*/ 863600 w 863600"/>
              <a:gd name="connsiteY3" fmla="*/ 431800 h 5080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63600 w 889000"/>
              <a:gd name="connsiteY2" fmla="*/ 431800 h 850900"/>
              <a:gd name="connsiteX3" fmla="*/ 889000 w 889000"/>
              <a:gd name="connsiteY3" fmla="*/ 850900 h 8509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89000 w 889000"/>
              <a:gd name="connsiteY2" fmla="*/ 850900 h 850900"/>
              <a:gd name="connsiteX0" fmla="*/ 0 w 889000"/>
              <a:gd name="connsiteY0" fmla="*/ 44339 h 387239"/>
              <a:gd name="connsiteX1" fmla="*/ 635000 w 889000"/>
              <a:gd name="connsiteY1" fmla="*/ 44339 h 387239"/>
              <a:gd name="connsiteX2" fmla="*/ 889000 w 889000"/>
              <a:gd name="connsiteY2" fmla="*/ 387239 h 387239"/>
              <a:gd name="connsiteX0" fmla="*/ 0 w 889000"/>
              <a:gd name="connsiteY0" fmla="*/ 68708 h 411608"/>
              <a:gd name="connsiteX1" fmla="*/ 635000 w 889000"/>
              <a:gd name="connsiteY1" fmla="*/ 68708 h 411608"/>
              <a:gd name="connsiteX2" fmla="*/ 889000 w 889000"/>
              <a:gd name="connsiteY2" fmla="*/ 411608 h 411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9000" h="411608">
                <a:moveTo>
                  <a:pt x="0" y="68708"/>
                </a:moveTo>
                <a:cubicBezTo>
                  <a:pt x="134937" y="-37125"/>
                  <a:pt x="465667" y="-7492"/>
                  <a:pt x="635000" y="68708"/>
                </a:cubicBezTo>
                <a:cubicBezTo>
                  <a:pt x="804333" y="144908"/>
                  <a:pt x="838729" y="234337"/>
                  <a:pt x="889000" y="411608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A9EB2AD-4789-4FB7-937D-C59D4AE0E928}"/>
              </a:ext>
            </a:extLst>
          </p:cNvPr>
          <p:cNvCxnSpPr>
            <a:cxnSpLocks/>
          </p:cNvCxnSpPr>
          <p:nvPr/>
        </p:nvCxnSpPr>
        <p:spPr>
          <a:xfrm flipH="1">
            <a:off x="2832652" y="6082363"/>
            <a:ext cx="477081" cy="3184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79C5C84-E4AC-4588-9385-95119B61C9C0}"/>
              </a:ext>
            </a:extLst>
          </p:cNvPr>
          <p:cNvCxnSpPr>
            <a:cxnSpLocks/>
          </p:cNvCxnSpPr>
          <p:nvPr/>
        </p:nvCxnSpPr>
        <p:spPr>
          <a:xfrm flipH="1" flipV="1">
            <a:off x="2404442" y="5732501"/>
            <a:ext cx="880445" cy="137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354E1F0-09EC-4CC7-9362-360308D27AAD}"/>
              </a:ext>
            </a:extLst>
          </p:cNvPr>
          <p:cNvCxnSpPr>
            <a:cxnSpLocks/>
          </p:cNvCxnSpPr>
          <p:nvPr/>
        </p:nvCxnSpPr>
        <p:spPr>
          <a:xfrm flipH="1" flipV="1">
            <a:off x="2832652" y="5207165"/>
            <a:ext cx="477080" cy="514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343673C-5835-408D-90EB-CF55B11875F9}"/>
              </a:ext>
            </a:extLst>
          </p:cNvPr>
          <p:cNvSpPr txBox="1"/>
          <p:nvPr/>
        </p:nvSpPr>
        <p:spPr>
          <a:xfrm>
            <a:off x="1303684" y="4886791"/>
            <a:ext cx="161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scoring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endParaRPr lang="pl-PL" sz="2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F437C20-2B3A-4DF8-BFE5-0FB1982123A4}"/>
              </a:ext>
            </a:extLst>
          </p:cNvPr>
          <p:cNvSpPr txBox="1"/>
          <p:nvPr/>
        </p:nvSpPr>
        <p:spPr>
          <a:xfrm>
            <a:off x="968815" y="6071266"/>
            <a:ext cx="1971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Condorcet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br>
              <a:rPr lang="pl-PL" sz="2000" dirty="0"/>
            </a:br>
            <a:r>
              <a:rPr lang="pl-PL" sz="2000" dirty="0"/>
              <a:t>(</a:t>
            </a:r>
            <a:r>
              <a:rPr lang="pl-PL" sz="2000" dirty="0" err="1"/>
              <a:t>graphs</a:t>
            </a:r>
            <a:r>
              <a:rPr lang="pl-PL" sz="2000" dirty="0"/>
              <a:t>!)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595C4D0-7255-45F8-913B-65E23E0EA8BB}"/>
              </a:ext>
            </a:extLst>
          </p:cNvPr>
          <p:cNvSpPr txBox="1"/>
          <p:nvPr/>
        </p:nvSpPr>
        <p:spPr>
          <a:xfrm>
            <a:off x="901980" y="5355918"/>
            <a:ext cx="161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other</a:t>
            </a:r>
            <a:r>
              <a:rPr lang="pl-PL" sz="2000" dirty="0"/>
              <a:t> </a:t>
            </a:r>
            <a:r>
              <a:rPr lang="pl-PL" sz="2000" dirty="0" err="1"/>
              <a:t>ideas</a:t>
            </a:r>
            <a:br>
              <a:rPr lang="pl-PL" sz="2000" dirty="0"/>
            </a:br>
            <a:r>
              <a:rPr lang="pl-PL" sz="1600" dirty="0"/>
              <a:t>(</a:t>
            </a:r>
            <a:r>
              <a:rPr lang="pl-PL" sz="1600" dirty="0" err="1"/>
              <a:t>iterative</a:t>
            </a:r>
            <a:r>
              <a:rPr lang="pl-PL" sz="1600" dirty="0"/>
              <a:t> etc.)</a:t>
            </a:r>
            <a:endParaRPr lang="pl-PL" sz="2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32D8992-DDC1-4034-B747-8C375F715C75}"/>
              </a:ext>
            </a:extLst>
          </p:cNvPr>
          <p:cNvSpPr txBox="1"/>
          <p:nvPr/>
        </p:nvSpPr>
        <p:spPr>
          <a:xfrm>
            <a:off x="-342168" y="58877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Copeland</a:t>
            </a:r>
            <a:endParaRPr lang="pl-PL" sz="14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0FE6E65-977E-43C8-8430-D03301F7812B}"/>
              </a:ext>
            </a:extLst>
          </p:cNvPr>
          <p:cNvSpPr txBox="1"/>
          <p:nvPr/>
        </p:nvSpPr>
        <p:spPr>
          <a:xfrm>
            <a:off x="-391762" y="643422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Dodgson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FEF92A4-B4EE-4AF0-93C3-76920EEDC506}"/>
              </a:ext>
            </a:extLst>
          </p:cNvPr>
          <p:cNvSpPr txBox="1"/>
          <p:nvPr/>
        </p:nvSpPr>
        <p:spPr>
          <a:xfrm>
            <a:off x="-404190" y="465665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Borda</a:t>
            </a:r>
            <a:endParaRPr lang="pl-PL" sz="14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E6CE493-FFA3-4568-9118-71216A6AA9EE}"/>
              </a:ext>
            </a:extLst>
          </p:cNvPr>
          <p:cNvSpPr txBox="1"/>
          <p:nvPr/>
        </p:nvSpPr>
        <p:spPr>
          <a:xfrm>
            <a:off x="-66260" y="4400323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Plurality</a:t>
            </a:r>
            <a:endParaRPr lang="pl-PL" sz="14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801550D-AF03-4D48-9FC2-28924133202E}"/>
              </a:ext>
            </a:extLst>
          </p:cNvPr>
          <p:cNvSpPr txBox="1"/>
          <p:nvPr/>
        </p:nvSpPr>
        <p:spPr>
          <a:xfrm>
            <a:off x="-309766" y="4932957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t-</a:t>
            </a:r>
            <a:r>
              <a:rPr lang="pl-PL" sz="1400" dirty="0" err="1"/>
              <a:t>Approval</a:t>
            </a:r>
            <a:endParaRPr lang="pl-PL" sz="14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94E1CFA-2803-49D9-A148-0981C4FBF190}"/>
              </a:ext>
            </a:extLst>
          </p:cNvPr>
          <p:cNvSpPr txBox="1"/>
          <p:nvPr/>
        </p:nvSpPr>
        <p:spPr>
          <a:xfrm>
            <a:off x="-254273" y="5593775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STV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6D46908-2310-463A-9D84-350D6DC38C88}"/>
              </a:ext>
            </a:extLst>
          </p:cNvPr>
          <p:cNvSpPr txBox="1"/>
          <p:nvPr/>
        </p:nvSpPr>
        <p:spPr>
          <a:xfrm>
            <a:off x="-363601" y="526336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Bucklin</a:t>
            </a:r>
            <a:endParaRPr lang="pl-PL" sz="1400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92FA6F5-21EC-4A2B-8317-24567DB59B1F}"/>
              </a:ext>
            </a:extLst>
          </p:cNvPr>
          <p:cNvCxnSpPr>
            <a:cxnSpLocks/>
          </p:cNvCxnSpPr>
          <p:nvPr/>
        </p:nvCxnSpPr>
        <p:spPr>
          <a:xfrm flipH="1" flipV="1">
            <a:off x="1017932" y="4708100"/>
            <a:ext cx="402118" cy="3045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8B48077-DE81-43DA-A3FF-7E7329E3F387}"/>
              </a:ext>
            </a:extLst>
          </p:cNvPr>
          <p:cNvCxnSpPr>
            <a:cxnSpLocks/>
          </p:cNvCxnSpPr>
          <p:nvPr/>
        </p:nvCxnSpPr>
        <p:spPr>
          <a:xfrm flipH="1" flipV="1">
            <a:off x="711478" y="4835557"/>
            <a:ext cx="708572" cy="2530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033EA27-7433-4B9E-AC7B-5A3873BEF168}"/>
              </a:ext>
            </a:extLst>
          </p:cNvPr>
          <p:cNvCxnSpPr>
            <a:cxnSpLocks/>
          </p:cNvCxnSpPr>
          <p:nvPr/>
        </p:nvCxnSpPr>
        <p:spPr>
          <a:xfrm flipH="1" flipV="1">
            <a:off x="922483" y="5127879"/>
            <a:ext cx="475625" cy="15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9497763-8129-4EFE-B85F-6D7CFDF4AB4C}"/>
              </a:ext>
            </a:extLst>
          </p:cNvPr>
          <p:cNvCxnSpPr>
            <a:cxnSpLocks/>
          </p:cNvCxnSpPr>
          <p:nvPr/>
        </p:nvCxnSpPr>
        <p:spPr>
          <a:xfrm flipH="1" flipV="1">
            <a:off x="742118" y="5475719"/>
            <a:ext cx="323646" cy="138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B39CB56-3EA0-4C90-A6A6-5C9324020C12}"/>
              </a:ext>
            </a:extLst>
          </p:cNvPr>
          <p:cNvCxnSpPr>
            <a:cxnSpLocks/>
          </p:cNvCxnSpPr>
          <p:nvPr/>
        </p:nvCxnSpPr>
        <p:spPr>
          <a:xfrm flipH="1">
            <a:off x="696956" y="5686327"/>
            <a:ext cx="368808" cy="713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E0847EE0-637B-4DE0-B904-9F43597696CD}"/>
              </a:ext>
            </a:extLst>
          </p:cNvPr>
          <p:cNvSpPr txBox="1"/>
          <p:nvPr/>
        </p:nvSpPr>
        <p:spPr>
          <a:xfrm>
            <a:off x="-453155" y="61831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Maximin</a:t>
            </a:r>
            <a:endParaRPr lang="pl-PL" sz="1400" dirty="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49E1A54-707B-469D-B768-9EE068DBA4CC}"/>
              </a:ext>
            </a:extLst>
          </p:cNvPr>
          <p:cNvCxnSpPr>
            <a:cxnSpLocks/>
          </p:cNvCxnSpPr>
          <p:nvPr/>
        </p:nvCxnSpPr>
        <p:spPr>
          <a:xfrm flipH="1" flipV="1">
            <a:off x="829761" y="6058110"/>
            <a:ext cx="252365" cy="1662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848F733-8D8E-42EC-BAD5-92AF65230BAD}"/>
              </a:ext>
            </a:extLst>
          </p:cNvPr>
          <p:cNvCxnSpPr>
            <a:cxnSpLocks/>
          </p:cNvCxnSpPr>
          <p:nvPr/>
        </p:nvCxnSpPr>
        <p:spPr>
          <a:xfrm flipH="1">
            <a:off x="704920" y="6293391"/>
            <a:ext cx="359889" cy="252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2FC88D08-1417-4102-A2DA-678B8C9CBCB1}"/>
              </a:ext>
            </a:extLst>
          </p:cNvPr>
          <p:cNvCxnSpPr>
            <a:cxnSpLocks/>
          </p:cNvCxnSpPr>
          <p:nvPr/>
        </p:nvCxnSpPr>
        <p:spPr>
          <a:xfrm flipH="1">
            <a:off x="751726" y="6369672"/>
            <a:ext cx="313083" cy="223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36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9" grpId="0" animBg="1"/>
      <p:bldP spid="39" grpId="0"/>
      <p:bldP spid="49" grpId="0"/>
      <p:bldP spid="51" grpId="0"/>
      <p:bldP spid="53" grpId="0"/>
      <p:bldP spid="54" grpId="0"/>
      <p:bldP spid="55" grpId="0"/>
      <p:bldP spid="57" grpId="0"/>
      <p:bldP spid="59" grpId="0"/>
      <p:bldP spid="60" grpId="0"/>
      <p:bldP spid="61" grpId="0"/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D746FF5-D372-4845-A018-323374F5C37A}"/>
              </a:ext>
            </a:extLst>
          </p:cNvPr>
          <p:cNvSpPr/>
          <p:nvPr/>
        </p:nvSpPr>
        <p:spPr>
          <a:xfrm>
            <a:off x="4103115" y="3545282"/>
            <a:ext cx="3137632" cy="13635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Computational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Choice</a:t>
            </a:r>
          </a:p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pl-P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voting</a:t>
            </a:r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B5ECE6-0027-4FD7-90D9-FE6591F86211}"/>
              </a:ext>
            </a:extLst>
          </p:cNvPr>
          <p:cNvCxnSpPr>
            <a:cxnSpLocks/>
            <a:stCxn id="4" idx="4"/>
            <a:endCxn id="19" idx="0"/>
          </p:cNvCxnSpPr>
          <p:nvPr/>
        </p:nvCxnSpPr>
        <p:spPr>
          <a:xfrm>
            <a:off x="5671931" y="4908810"/>
            <a:ext cx="9726" cy="4308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BF3CD2E8-1D77-4FDB-A210-7D20DB02348E}"/>
              </a:ext>
            </a:extLst>
          </p:cNvPr>
          <p:cNvSpPr/>
          <p:nvPr/>
        </p:nvSpPr>
        <p:spPr>
          <a:xfrm>
            <a:off x="4596798" y="5339676"/>
            <a:ext cx="2169718" cy="11237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election</a:t>
            </a:r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formalism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(single </a:t>
            </a:r>
            <a:r>
              <a:rPr lang="pl-PL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winner</a:t>
            </a:r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50EE384-3927-414C-A099-07EAE4A9177D}"/>
              </a:ext>
            </a:extLst>
          </p:cNvPr>
          <p:cNvCxnSpPr>
            <a:cxnSpLocks/>
            <a:stCxn id="19" idx="6"/>
            <a:endCxn id="25" idx="1"/>
          </p:cNvCxnSpPr>
          <p:nvPr/>
        </p:nvCxnSpPr>
        <p:spPr>
          <a:xfrm>
            <a:off x="6766516" y="5901552"/>
            <a:ext cx="340819" cy="664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B6F958F-C594-4A6B-A4AC-FA31B7048D7B}"/>
              </a:ext>
            </a:extLst>
          </p:cNvPr>
          <p:cNvSpPr txBox="1"/>
          <p:nvPr/>
        </p:nvSpPr>
        <p:spPr>
          <a:xfrm>
            <a:off x="7107335" y="5767955"/>
            <a:ext cx="2036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approval-based</a:t>
            </a:r>
            <a:endParaRPr lang="pl-PL" sz="20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D4AA87D-253F-4633-9189-50F895A7254E}"/>
              </a:ext>
            </a:extLst>
          </p:cNvPr>
          <p:cNvCxnSpPr>
            <a:cxnSpLocks/>
            <a:stCxn id="19" idx="2"/>
            <a:endCxn id="28" idx="3"/>
          </p:cNvCxnSpPr>
          <p:nvPr/>
        </p:nvCxnSpPr>
        <p:spPr>
          <a:xfrm flipH="1" flipV="1">
            <a:off x="4227444" y="5882308"/>
            <a:ext cx="369354" cy="192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A4D0D5A-B7AD-4FEB-B221-DDFD17007E2D}"/>
              </a:ext>
            </a:extLst>
          </p:cNvPr>
          <p:cNvSpPr txBox="1"/>
          <p:nvPr/>
        </p:nvSpPr>
        <p:spPr>
          <a:xfrm>
            <a:off x="3309732" y="5682253"/>
            <a:ext cx="91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ordinal</a:t>
            </a:r>
            <a:endParaRPr lang="pl-PL" sz="20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F9F6F7C-CCAC-4324-B885-1BDB0048EF6B}"/>
              </a:ext>
            </a:extLst>
          </p:cNvPr>
          <p:cNvCxnSpPr>
            <a:cxnSpLocks/>
          </p:cNvCxnSpPr>
          <p:nvPr/>
        </p:nvCxnSpPr>
        <p:spPr>
          <a:xfrm flipH="1">
            <a:off x="2832652" y="6082363"/>
            <a:ext cx="477081" cy="3184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0DF58DA-B134-44B1-BD56-7C63B2EBF2CA}"/>
              </a:ext>
            </a:extLst>
          </p:cNvPr>
          <p:cNvCxnSpPr>
            <a:cxnSpLocks/>
          </p:cNvCxnSpPr>
          <p:nvPr/>
        </p:nvCxnSpPr>
        <p:spPr>
          <a:xfrm flipH="1" flipV="1">
            <a:off x="2404442" y="5732501"/>
            <a:ext cx="880445" cy="137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1755AE3-67B8-4C20-9C7B-8EAE89958C49}"/>
              </a:ext>
            </a:extLst>
          </p:cNvPr>
          <p:cNvCxnSpPr>
            <a:cxnSpLocks/>
          </p:cNvCxnSpPr>
          <p:nvPr/>
        </p:nvCxnSpPr>
        <p:spPr>
          <a:xfrm flipH="1" flipV="1">
            <a:off x="2832652" y="5207165"/>
            <a:ext cx="477080" cy="514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63633AE-6874-46BC-9D2C-31626957BC89}"/>
              </a:ext>
            </a:extLst>
          </p:cNvPr>
          <p:cNvSpPr txBox="1"/>
          <p:nvPr/>
        </p:nvSpPr>
        <p:spPr>
          <a:xfrm>
            <a:off x="1303684" y="4886791"/>
            <a:ext cx="161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scoring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endParaRPr lang="pl-PL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D1ED7B-DC12-40D1-A96F-76A9C27B7F34}"/>
              </a:ext>
            </a:extLst>
          </p:cNvPr>
          <p:cNvSpPr txBox="1"/>
          <p:nvPr/>
        </p:nvSpPr>
        <p:spPr>
          <a:xfrm>
            <a:off x="968815" y="6071266"/>
            <a:ext cx="1971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Condorcet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br>
              <a:rPr lang="pl-PL" sz="2000" dirty="0"/>
            </a:br>
            <a:r>
              <a:rPr lang="pl-PL" sz="2000" dirty="0"/>
              <a:t>(</a:t>
            </a:r>
            <a:r>
              <a:rPr lang="pl-PL" sz="2000" dirty="0" err="1"/>
              <a:t>graphs</a:t>
            </a:r>
            <a:r>
              <a:rPr lang="pl-PL" sz="2000" dirty="0"/>
              <a:t>!)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B5CA26-5AA6-4D02-856F-F8F95124E1AB}"/>
              </a:ext>
            </a:extLst>
          </p:cNvPr>
          <p:cNvSpPr txBox="1"/>
          <p:nvPr/>
        </p:nvSpPr>
        <p:spPr>
          <a:xfrm>
            <a:off x="901980" y="5355918"/>
            <a:ext cx="161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other</a:t>
            </a:r>
            <a:r>
              <a:rPr lang="pl-PL" sz="2000" dirty="0"/>
              <a:t> </a:t>
            </a:r>
            <a:r>
              <a:rPr lang="pl-PL" sz="2000" dirty="0" err="1"/>
              <a:t>ideas</a:t>
            </a:r>
            <a:br>
              <a:rPr lang="pl-PL" sz="2000" dirty="0"/>
            </a:br>
            <a:r>
              <a:rPr lang="pl-PL" sz="1600" dirty="0"/>
              <a:t>(</a:t>
            </a:r>
            <a:r>
              <a:rPr lang="pl-PL" sz="1600" dirty="0" err="1"/>
              <a:t>iterative</a:t>
            </a:r>
            <a:r>
              <a:rPr lang="pl-PL" sz="1600" dirty="0"/>
              <a:t> etc.)</a:t>
            </a:r>
            <a:endParaRPr lang="pl-PL" sz="2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C24FAF-72FD-4F4E-A1B0-3B5A5FFAE2E3}"/>
              </a:ext>
            </a:extLst>
          </p:cNvPr>
          <p:cNvSpPr txBox="1"/>
          <p:nvPr/>
        </p:nvSpPr>
        <p:spPr>
          <a:xfrm>
            <a:off x="-342168" y="58877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Copeland</a:t>
            </a:r>
            <a:endParaRPr lang="pl-PL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6D2C40-969F-4A9E-AA1B-F0D62A3F34C2}"/>
              </a:ext>
            </a:extLst>
          </p:cNvPr>
          <p:cNvSpPr txBox="1"/>
          <p:nvPr/>
        </p:nvSpPr>
        <p:spPr>
          <a:xfrm>
            <a:off x="-391762" y="643422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Dodgson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2069F9-E8F3-476C-A2F7-7C61063FFB93}"/>
              </a:ext>
            </a:extLst>
          </p:cNvPr>
          <p:cNvSpPr txBox="1"/>
          <p:nvPr/>
        </p:nvSpPr>
        <p:spPr>
          <a:xfrm>
            <a:off x="-404190" y="465665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Borda</a:t>
            </a:r>
            <a:endParaRPr lang="pl-PL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51B649-595E-4ED8-9B49-60379F09B20F}"/>
              </a:ext>
            </a:extLst>
          </p:cNvPr>
          <p:cNvSpPr txBox="1"/>
          <p:nvPr/>
        </p:nvSpPr>
        <p:spPr>
          <a:xfrm>
            <a:off x="-66260" y="4400323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Plurality</a:t>
            </a:r>
            <a:endParaRPr lang="pl-PL" sz="1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0F4E41-773C-4E17-A551-42A4A4D2D856}"/>
              </a:ext>
            </a:extLst>
          </p:cNvPr>
          <p:cNvSpPr txBox="1"/>
          <p:nvPr/>
        </p:nvSpPr>
        <p:spPr>
          <a:xfrm>
            <a:off x="-309766" y="4932957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t-</a:t>
            </a:r>
            <a:r>
              <a:rPr lang="pl-PL" sz="1400" dirty="0" err="1"/>
              <a:t>Approval</a:t>
            </a:r>
            <a:endParaRPr lang="pl-PL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C96B07-6BD1-48A1-B9D0-F76B5B864351}"/>
              </a:ext>
            </a:extLst>
          </p:cNvPr>
          <p:cNvSpPr txBox="1"/>
          <p:nvPr/>
        </p:nvSpPr>
        <p:spPr>
          <a:xfrm>
            <a:off x="-254273" y="5593775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STV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56BC1F-574A-43D1-80E8-482C5A998E4F}"/>
              </a:ext>
            </a:extLst>
          </p:cNvPr>
          <p:cNvSpPr txBox="1"/>
          <p:nvPr/>
        </p:nvSpPr>
        <p:spPr>
          <a:xfrm>
            <a:off x="-363601" y="526336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Bucklin</a:t>
            </a:r>
            <a:endParaRPr lang="pl-PL" sz="140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408FB35-D0E6-4246-A160-8B6488C9EA4E}"/>
              </a:ext>
            </a:extLst>
          </p:cNvPr>
          <p:cNvCxnSpPr>
            <a:cxnSpLocks/>
          </p:cNvCxnSpPr>
          <p:nvPr/>
        </p:nvCxnSpPr>
        <p:spPr>
          <a:xfrm flipH="1" flipV="1">
            <a:off x="1017932" y="4708100"/>
            <a:ext cx="402118" cy="3045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8F6C98D-EDCF-45F7-B4A0-5B699D940633}"/>
              </a:ext>
            </a:extLst>
          </p:cNvPr>
          <p:cNvCxnSpPr>
            <a:cxnSpLocks/>
          </p:cNvCxnSpPr>
          <p:nvPr/>
        </p:nvCxnSpPr>
        <p:spPr>
          <a:xfrm flipH="1" flipV="1">
            <a:off x="711478" y="4835557"/>
            <a:ext cx="708572" cy="2530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27C16BB-9F87-4273-BACF-61E8AD54277B}"/>
              </a:ext>
            </a:extLst>
          </p:cNvPr>
          <p:cNvCxnSpPr>
            <a:cxnSpLocks/>
          </p:cNvCxnSpPr>
          <p:nvPr/>
        </p:nvCxnSpPr>
        <p:spPr>
          <a:xfrm flipH="1" flipV="1">
            <a:off x="922483" y="5127879"/>
            <a:ext cx="475625" cy="15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BC4AB92-FEC1-4A60-9BF4-E3EC883F1774}"/>
              </a:ext>
            </a:extLst>
          </p:cNvPr>
          <p:cNvCxnSpPr>
            <a:cxnSpLocks/>
          </p:cNvCxnSpPr>
          <p:nvPr/>
        </p:nvCxnSpPr>
        <p:spPr>
          <a:xfrm flipH="1" flipV="1">
            <a:off x="742118" y="5475719"/>
            <a:ext cx="323646" cy="138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4D2E984-7BB0-4DB0-B16F-32D2FFDC5F82}"/>
              </a:ext>
            </a:extLst>
          </p:cNvPr>
          <p:cNvCxnSpPr>
            <a:cxnSpLocks/>
          </p:cNvCxnSpPr>
          <p:nvPr/>
        </p:nvCxnSpPr>
        <p:spPr>
          <a:xfrm flipH="1">
            <a:off x="696956" y="5686327"/>
            <a:ext cx="368808" cy="713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D367FD29-E0A2-40E5-AD6B-DCAEB496BA54}"/>
              </a:ext>
            </a:extLst>
          </p:cNvPr>
          <p:cNvSpPr txBox="1"/>
          <p:nvPr/>
        </p:nvSpPr>
        <p:spPr>
          <a:xfrm>
            <a:off x="-453155" y="61831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Maximin</a:t>
            </a:r>
            <a:endParaRPr lang="pl-PL" sz="1400" dirty="0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F21B380-6A14-407C-A4AB-6ACE4F4A89E0}"/>
              </a:ext>
            </a:extLst>
          </p:cNvPr>
          <p:cNvCxnSpPr>
            <a:cxnSpLocks/>
          </p:cNvCxnSpPr>
          <p:nvPr/>
        </p:nvCxnSpPr>
        <p:spPr>
          <a:xfrm flipH="1" flipV="1">
            <a:off x="829761" y="6058110"/>
            <a:ext cx="252365" cy="1662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A71AA13-B2A5-4253-9934-DAD9AC1F3C6E}"/>
              </a:ext>
            </a:extLst>
          </p:cNvPr>
          <p:cNvCxnSpPr>
            <a:cxnSpLocks/>
          </p:cNvCxnSpPr>
          <p:nvPr/>
        </p:nvCxnSpPr>
        <p:spPr>
          <a:xfrm flipH="1">
            <a:off x="704920" y="6293391"/>
            <a:ext cx="359889" cy="252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D253E4F-1C8C-4CB7-A4AC-30261173FFE6}"/>
              </a:ext>
            </a:extLst>
          </p:cNvPr>
          <p:cNvCxnSpPr>
            <a:cxnSpLocks/>
          </p:cNvCxnSpPr>
          <p:nvPr/>
        </p:nvCxnSpPr>
        <p:spPr>
          <a:xfrm flipH="1">
            <a:off x="751726" y="6369672"/>
            <a:ext cx="313083" cy="223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FA24AA6C-A2F1-4229-BF38-4423E50DDF38}"/>
              </a:ext>
            </a:extLst>
          </p:cNvPr>
          <p:cNvSpPr/>
          <p:nvPr/>
        </p:nvSpPr>
        <p:spPr>
          <a:xfrm>
            <a:off x="235267" y="1973272"/>
            <a:ext cx="1565328" cy="8355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problem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families</a:t>
            </a:r>
            <a:endParaRPr lang="pl-PL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F68356-25EA-48C5-BF4B-F8AD3C352565}"/>
              </a:ext>
            </a:extLst>
          </p:cNvPr>
          <p:cNvSpPr txBox="1"/>
          <p:nvPr/>
        </p:nvSpPr>
        <p:spPr>
          <a:xfrm>
            <a:off x="1954596" y="188976"/>
            <a:ext cx="170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winner</a:t>
            </a:r>
            <a:r>
              <a:rPr lang="pl-PL" sz="2000" dirty="0"/>
              <a:t> </a:t>
            </a:r>
            <a:r>
              <a:rPr lang="pl-PL" sz="2000" dirty="0" err="1"/>
              <a:t>determination</a:t>
            </a:r>
            <a:endParaRPr lang="pl-PL" sz="2000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FB045FD-51EC-490F-83E8-3634F6C6777B}"/>
              </a:ext>
            </a:extLst>
          </p:cNvPr>
          <p:cNvSpPr/>
          <p:nvPr/>
        </p:nvSpPr>
        <p:spPr>
          <a:xfrm rot="10429151">
            <a:off x="909453" y="2640452"/>
            <a:ext cx="3153046" cy="1728652"/>
          </a:xfrm>
          <a:custGeom>
            <a:avLst/>
            <a:gdLst>
              <a:gd name="connsiteX0" fmla="*/ 0 w 1092200"/>
              <a:gd name="connsiteY0" fmla="*/ 48106 h 1457806"/>
              <a:gd name="connsiteX1" fmla="*/ 800100 w 1092200"/>
              <a:gd name="connsiteY1" fmla="*/ 111606 h 1457806"/>
              <a:gd name="connsiteX2" fmla="*/ 876300 w 1092200"/>
              <a:gd name="connsiteY2" fmla="*/ 1026006 h 1457806"/>
              <a:gd name="connsiteX3" fmla="*/ 1092200 w 1092200"/>
              <a:gd name="connsiteY3" fmla="*/ 1457806 h 1457806"/>
              <a:gd name="connsiteX4" fmla="*/ 1092200 w 1092200"/>
              <a:gd name="connsiteY4" fmla="*/ 1457806 h 1457806"/>
              <a:gd name="connsiteX0" fmla="*/ 0 w 863600"/>
              <a:gd name="connsiteY0" fmla="*/ 1428836 h 1428836"/>
              <a:gd name="connsiteX1" fmla="*/ 571500 w 863600"/>
              <a:gd name="connsiteY1" fmla="*/ 6436 h 1428836"/>
              <a:gd name="connsiteX2" fmla="*/ 647700 w 863600"/>
              <a:gd name="connsiteY2" fmla="*/ 920836 h 1428836"/>
              <a:gd name="connsiteX3" fmla="*/ 863600 w 863600"/>
              <a:gd name="connsiteY3" fmla="*/ 1352636 h 1428836"/>
              <a:gd name="connsiteX4" fmla="*/ 863600 w 863600"/>
              <a:gd name="connsiteY4" fmla="*/ 1352636 h 1428836"/>
              <a:gd name="connsiteX0" fmla="*/ 0 w 863600"/>
              <a:gd name="connsiteY0" fmla="*/ 508000 h 508000"/>
              <a:gd name="connsiteX1" fmla="*/ 647700 w 863600"/>
              <a:gd name="connsiteY1" fmla="*/ 0 h 508000"/>
              <a:gd name="connsiteX2" fmla="*/ 863600 w 863600"/>
              <a:gd name="connsiteY2" fmla="*/ 431800 h 508000"/>
              <a:gd name="connsiteX3" fmla="*/ 863600 w 863600"/>
              <a:gd name="connsiteY3" fmla="*/ 431800 h 5080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63600 w 889000"/>
              <a:gd name="connsiteY2" fmla="*/ 431800 h 850900"/>
              <a:gd name="connsiteX3" fmla="*/ 889000 w 889000"/>
              <a:gd name="connsiteY3" fmla="*/ 850900 h 8509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89000 w 889000"/>
              <a:gd name="connsiteY2" fmla="*/ 850900 h 850900"/>
              <a:gd name="connsiteX0" fmla="*/ 0 w 889000"/>
              <a:gd name="connsiteY0" fmla="*/ 44339 h 387239"/>
              <a:gd name="connsiteX1" fmla="*/ 635000 w 889000"/>
              <a:gd name="connsiteY1" fmla="*/ 44339 h 387239"/>
              <a:gd name="connsiteX2" fmla="*/ 889000 w 889000"/>
              <a:gd name="connsiteY2" fmla="*/ 387239 h 387239"/>
              <a:gd name="connsiteX0" fmla="*/ 0 w 889000"/>
              <a:gd name="connsiteY0" fmla="*/ 68708 h 411608"/>
              <a:gd name="connsiteX1" fmla="*/ 635000 w 889000"/>
              <a:gd name="connsiteY1" fmla="*/ 68708 h 411608"/>
              <a:gd name="connsiteX2" fmla="*/ 889000 w 889000"/>
              <a:gd name="connsiteY2" fmla="*/ 411608 h 411608"/>
              <a:gd name="connsiteX0" fmla="*/ 0 w 1483076"/>
              <a:gd name="connsiteY0" fmla="*/ 62955 h 404325"/>
              <a:gd name="connsiteX1" fmla="*/ 1229076 w 1483076"/>
              <a:gd name="connsiteY1" fmla="*/ 61425 h 404325"/>
              <a:gd name="connsiteX2" fmla="*/ 1483076 w 1483076"/>
              <a:gd name="connsiteY2" fmla="*/ 404325 h 404325"/>
              <a:gd name="connsiteX0" fmla="*/ 0 w 1483076"/>
              <a:gd name="connsiteY0" fmla="*/ 22207 h 363577"/>
              <a:gd name="connsiteX1" fmla="*/ 1229076 w 1483076"/>
              <a:gd name="connsiteY1" fmla="*/ 20677 h 363577"/>
              <a:gd name="connsiteX2" fmla="*/ 1483076 w 1483076"/>
              <a:gd name="connsiteY2" fmla="*/ 363577 h 363577"/>
              <a:gd name="connsiteX0" fmla="*/ 0 w 3079932"/>
              <a:gd name="connsiteY0" fmla="*/ 0 h 341370"/>
              <a:gd name="connsiteX1" fmla="*/ 3057430 w 3079932"/>
              <a:gd name="connsiteY1" fmla="*/ 217554 h 341370"/>
              <a:gd name="connsiteX2" fmla="*/ 1483076 w 3079932"/>
              <a:gd name="connsiteY2" fmla="*/ 341370 h 341370"/>
              <a:gd name="connsiteX0" fmla="*/ 0 w 3314611"/>
              <a:gd name="connsiteY0" fmla="*/ 0 h 760839"/>
              <a:gd name="connsiteX1" fmla="*/ 3057430 w 3314611"/>
              <a:gd name="connsiteY1" fmla="*/ 217554 h 760839"/>
              <a:gd name="connsiteX2" fmla="*/ 3176761 w 3314611"/>
              <a:gd name="connsiteY2" fmla="*/ 760839 h 76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611" h="760839">
                <a:moveTo>
                  <a:pt x="0" y="0"/>
                </a:moveTo>
                <a:cubicBezTo>
                  <a:pt x="510088" y="22600"/>
                  <a:pt x="2527970" y="90748"/>
                  <a:pt x="3057430" y="217554"/>
                </a:cubicBezTo>
                <a:cubicBezTo>
                  <a:pt x="3586890" y="344360"/>
                  <a:pt x="3126490" y="583568"/>
                  <a:pt x="3176761" y="760839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4DCFFB5-B5FE-46B5-8FA7-87D0FDB96BC6}"/>
              </a:ext>
            </a:extLst>
          </p:cNvPr>
          <p:cNvCxnSpPr>
            <a:cxnSpLocks/>
          </p:cNvCxnSpPr>
          <p:nvPr/>
        </p:nvCxnSpPr>
        <p:spPr>
          <a:xfrm flipV="1">
            <a:off x="1359177" y="946806"/>
            <a:ext cx="870676" cy="10264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F5C5595E-4834-4004-B5B1-F80786C488E2}"/>
              </a:ext>
            </a:extLst>
          </p:cNvPr>
          <p:cNvSpPr/>
          <p:nvPr/>
        </p:nvSpPr>
        <p:spPr>
          <a:xfrm>
            <a:off x="1678390" y="63709"/>
            <a:ext cx="2179379" cy="1139156"/>
          </a:xfrm>
          <a:custGeom>
            <a:avLst/>
            <a:gdLst>
              <a:gd name="connsiteX0" fmla="*/ 420233 w 2179379"/>
              <a:gd name="connsiteY0" fmla="*/ 71202 h 1139156"/>
              <a:gd name="connsiteX1" fmla="*/ 508 w 2179379"/>
              <a:gd name="connsiteY1" fmla="*/ 670809 h 1139156"/>
              <a:gd name="connsiteX2" fmla="*/ 495184 w 2179379"/>
              <a:gd name="connsiteY2" fmla="*/ 1120514 h 1139156"/>
              <a:gd name="connsiteX3" fmla="*/ 1859289 w 2179379"/>
              <a:gd name="connsiteY3" fmla="*/ 985602 h 1139156"/>
              <a:gd name="connsiteX4" fmla="*/ 2144102 w 2179379"/>
              <a:gd name="connsiteY4" fmla="*/ 371006 h 1139156"/>
              <a:gd name="connsiteX5" fmla="*/ 1274672 w 2179379"/>
              <a:gd name="connsiteY5" fmla="*/ 41222 h 1139156"/>
              <a:gd name="connsiteX6" fmla="*/ 420233 w 2179379"/>
              <a:gd name="connsiteY6" fmla="*/ 71202 h 113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9379" h="1139156">
                <a:moveTo>
                  <a:pt x="420233" y="71202"/>
                </a:moveTo>
                <a:cubicBezTo>
                  <a:pt x="207873" y="176133"/>
                  <a:pt x="-11984" y="495924"/>
                  <a:pt x="508" y="670809"/>
                </a:cubicBezTo>
                <a:cubicBezTo>
                  <a:pt x="13000" y="845694"/>
                  <a:pt x="185387" y="1068049"/>
                  <a:pt x="495184" y="1120514"/>
                </a:cubicBezTo>
                <a:cubicBezTo>
                  <a:pt x="804981" y="1172980"/>
                  <a:pt x="1584469" y="1110520"/>
                  <a:pt x="1859289" y="985602"/>
                </a:cubicBezTo>
                <a:cubicBezTo>
                  <a:pt x="2134109" y="860684"/>
                  <a:pt x="2241538" y="528403"/>
                  <a:pt x="2144102" y="371006"/>
                </a:cubicBezTo>
                <a:cubicBezTo>
                  <a:pt x="2046666" y="213609"/>
                  <a:pt x="1556987" y="86192"/>
                  <a:pt x="1274672" y="41222"/>
                </a:cubicBezTo>
                <a:cubicBezTo>
                  <a:pt x="992357" y="-3748"/>
                  <a:pt x="632593" y="-33729"/>
                  <a:pt x="420233" y="71202"/>
                </a:cubicBezTo>
                <a:close/>
              </a:path>
            </a:pathLst>
          </a:custGeom>
          <a:solidFill>
            <a:srgbClr val="008000">
              <a:alpha val="21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7" name="Picture 4" descr="p">
            <a:extLst>
              <a:ext uri="{FF2B5EF4-FFF2-40B4-BE49-F238E27FC236}">
                <a16:creationId xmlns:a16="http://schemas.microsoft.com/office/drawing/2014/main" id="{E1F9CB84-C723-4510-AEA2-57E1DEDD9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18" y="-6611"/>
            <a:ext cx="1141258" cy="166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68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9" grpId="0"/>
      <p:bldP spid="55" grpId="0" animBg="1"/>
      <p:bldP spid="6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D746FF5-D372-4845-A018-323374F5C37A}"/>
              </a:ext>
            </a:extLst>
          </p:cNvPr>
          <p:cNvSpPr/>
          <p:nvPr/>
        </p:nvSpPr>
        <p:spPr>
          <a:xfrm>
            <a:off x="4103115" y="3545282"/>
            <a:ext cx="3137632" cy="13635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Computational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Choice</a:t>
            </a:r>
          </a:p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pl-P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voting</a:t>
            </a:r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B5ECE6-0027-4FD7-90D9-FE6591F86211}"/>
              </a:ext>
            </a:extLst>
          </p:cNvPr>
          <p:cNvCxnSpPr>
            <a:cxnSpLocks/>
            <a:stCxn id="4" idx="4"/>
            <a:endCxn id="19" idx="0"/>
          </p:cNvCxnSpPr>
          <p:nvPr/>
        </p:nvCxnSpPr>
        <p:spPr>
          <a:xfrm>
            <a:off x="5671931" y="4908810"/>
            <a:ext cx="9726" cy="4308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BF3CD2E8-1D77-4FDB-A210-7D20DB02348E}"/>
              </a:ext>
            </a:extLst>
          </p:cNvPr>
          <p:cNvSpPr/>
          <p:nvPr/>
        </p:nvSpPr>
        <p:spPr>
          <a:xfrm>
            <a:off x="4596798" y="5339676"/>
            <a:ext cx="2169718" cy="11237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election</a:t>
            </a:r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formalism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(single </a:t>
            </a:r>
            <a:r>
              <a:rPr lang="pl-PL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winner</a:t>
            </a:r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50EE384-3927-414C-A099-07EAE4A9177D}"/>
              </a:ext>
            </a:extLst>
          </p:cNvPr>
          <p:cNvCxnSpPr>
            <a:cxnSpLocks/>
            <a:stCxn id="19" idx="6"/>
            <a:endCxn id="25" idx="1"/>
          </p:cNvCxnSpPr>
          <p:nvPr/>
        </p:nvCxnSpPr>
        <p:spPr>
          <a:xfrm>
            <a:off x="6766516" y="5901552"/>
            <a:ext cx="340819" cy="664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B6F958F-C594-4A6B-A4AC-FA31B7048D7B}"/>
              </a:ext>
            </a:extLst>
          </p:cNvPr>
          <p:cNvSpPr txBox="1"/>
          <p:nvPr/>
        </p:nvSpPr>
        <p:spPr>
          <a:xfrm>
            <a:off x="7107335" y="5767955"/>
            <a:ext cx="2036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approval-based</a:t>
            </a:r>
            <a:endParaRPr lang="pl-PL" sz="20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D4AA87D-253F-4633-9189-50F895A7254E}"/>
              </a:ext>
            </a:extLst>
          </p:cNvPr>
          <p:cNvCxnSpPr>
            <a:cxnSpLocks/>
            <a:stCxn id="19" idx="2"/>
            <a:endCxn id="28" idx="3"/>
          </p:cNvCxnSpPr>
          <p:nvPr/>
        </p:nvCxnSpPr>
        <p:spPr>
          <a:xfrm flipH="1" flipV="1">
            <a:off x="4227444" y="5882308"/>
            <a:ext cx="369354" cy="192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A4D0D5A-B7AD-4FEB-B221-DDFD17007E2D}"/>
              </a:ext>
            </a:extLst>
          </p:cNvPr>
          <p:cNvSpPr txBox="1"/>
          <p:nvPr/>
        </p:nvSpPr>
        <p:spPr>
          <a:xfrm>
            <a:off x="3309732" y="5682253"/>
            <a:ext cx="91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ordinal</a:t>
            </a:r>
            <a:endParaRPr lang="pl-PL" sz="20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F9F6F7C-CCAC-4324-B885-1BDB0048EF6B}"/>
              </a:ext>
            </a:extLst>
          </p:cNvPr>
          <p:cNvCxnSpPr>
            <a:cxnSpLocks/>
          </p:cNvCxnSpPr>
          <p:nvPr/>
        </p:nvCxnSpPr>
        <p:spPr>
          <a:xfrm flipH="1">
            <a:off x="2832652" y="6082363"/>
            <a:ext cx="477081" cy="3184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0DF58DA-B134-44B1-BD56-7C63B2EBF2CA}"/>
              </a:ext>
            </a:extLst>
          </p:cNvPr>
          <p:cNvCxnSpPr>
            <a:cxnSpLocks/>
          </p:cNvCxnSpPr>
          <p:nvPr/>
        </p:nvCxnSpPr>
        <p:spPr>
          <a:xfrm flipH="1" flipV="1">
            <a:off x="2404442" y="5732501"/>
            <a:ext cx="880445" cy="137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1755AE3-67B8-4C20-9C7B-8EAE89958C49}"/>
              </a:ext>
            </a:extLst>
          </p:cNvPr>
          <p:cNvCxnSpPr>
            <a:cxnSpLocks/>
          </p:cNvCxnSpPr>
          <p:nvPr/>
        </p:nvCxnSpPr>
        <p:spPr>
          <a:xfrm flipH="1" flipV="1">
            <a:off x="2832652" y="5207165"/>
            <a:ext cx="477080" cy="514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63633AE-6874-46BC-9D2C-31626957BC89}"/>
              </a:ext>
            </a:extLst>
          </p:cNvPr>
          <p:cNvSpPr txBox="1"/>
          <p:nvPr/>
        </p:nvSpPr>
        <p:spPr>
          <a:xfrm>
            <a:off x="1303684" y="4886791"/>
            <a:ext cx="161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scoring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endParaRPr lang="pl-PL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D1ED7B-DC12-40D1-A96F-76A9C27B7F34}"/>
              </a:ext>
            </a:extLst>
          </p:cNvPr>
          <p:cNvSpPr txBox="1"/>
          <p:nvPr/>
        </p:nvSpPr>
        <p:spPr>
          <a:xfrm>
            <a:off x="968815" y="6071266"/>
            <a:ext cx="1971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Condorcet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br>
              <a:rPr lang="pl-PL" sz="2000" dirty="0"/>
            </a:br>
            <a:r>
              <a:rPr lang="pl-PL" sz="2000" dirty="0"/>
              <a:t>(</a:t>
            </a:r>
            <a:r>
              <a:rPr lang="pl-PL" sz="2000" dirty="0" err="1"/>
              <a:t>graphs</a:t>
            </a:r>
            <a:r>
              <a:rPr lang="pl-PL" sz="2000" dirty="0"/>
              <a:t>!)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B5CA26-5AA6-4D02-856F-F8F95124E1AB}"/>
              </a:ext>
            </a:extLst>
          </p:cNvPr>
          <p:cNvSpPr txBox="1"/>
          <p:nvPr/>
        </p:nvSpPr>
        <p:spPr>
          <a:xfrm>
            <a:off x="901980" y="5355918"/>
            <a:ext cx="161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other</a:t>
            </a:r>
            <a:r>
              <a:rPr lang="pl-PL" sz="2000" dirty="0"/>
              <a:t> </a:t>
            </a:r>
            <a:r>
              <a:rPr lang="pl-PL" sz="2000" dirty="0" err="1"/>
              <a:t>ideas</a:t>
            </a:r>
            <a:br>
              <a:rPr lang="pl-PL" sz="2000" dirty="0"/>
            </a:br>
            <a:r>
              <a:rPr lang="pl-PL" sz="1600" dirty="0"/>
              <a:t>(</a:t>
            </a:r>
            <a:r>
              <a:rPr lang="pl-PL" sz="1600" dirty="0" err="1"/>
              <a:t>iterative</a:t>
            </a:r>
            <a:r>
              <a:rPr lang="pl-PL" sz="1600" dirty="0"/>
              <a:t> etc.)</a:t>
            </a:r>
            <a:endParaRPr lang="pl-PL" sz="2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C24FAF-72FD-4F4E-A1B0-3B5A5FFAE2E3}"/>
              </a:ext>
            </a:extLst>
          </p:cNvPr>
          <p:cNvSpPr txBox="1"/>
          <p:nvPr/>
        </p:nvSpPr>
        <p:spPr>
          <a:xfrm>
            <a:off x="-342168" y="58877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Copeland</a:t>
            </a:r>
            <a:endParaRPr lang="pl-PL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6D2C40-969F-4A9E-AA1B-F0D62A3F34C2}"/>
              </a:ext>
            </a:extLst>
          </p:cNvPr>
          <p:cNvSpPr txBox="1"/>
          <p:nvPr/>
        </p:nvSpPr>
        <p:spPr>
          <a:xfrm>
            <a:off x="-391762" y="643422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Dodgson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2069F9-E8F3-476C-A2F7-7C61063FFB93}"/>
              </a:ext>
            </a:extLst>
          </p:cNvPr>
          <p:cNvSpPr txBox="1"/>
          <p:nvPr/>
        </p:nvSpPr>
        <p:spPr>
          <a:xfrm>
            <a:off x="-404190" y="465665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Borda</a:t>
            </a:r>
            <a:endParaRPr lang="pl-PL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51B649-595E-4ED8-9B49-60379F09B20F}"/>
              </a:ext>
            </a:extLst>
          </p:cNvPr>
          <p:cNvSpPr txBox="1"/>
          <p:nvPr/>
        </p:nvSpPr>
        <p:spPr>
          <a:xfrm>
            <a:off x="-66260" y="4400323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Plurality</a:t>
            </a:r>
            <a:endParaRPr lang="pl-PL" sz="1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0F4E41-773C-4E17-A551-42A4A4D2D856}"/>
              </a:ext>
            </a:extLst>
          </p:cNvPr>
          <p:cNvSpPr txBox="1"/>
          <p:nvPr/>
        </p:nvSpPr>
        <p:spPr>
          <a:xfrm>
            <a:off x="-309766" y="4932957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t-</a:t>
            </a:r>
            <a:r>
              <a:rPr lang="pl-PL" sz="1400" dirty="0" err="1"/>
              <a:t>Approval</a:t>
            </a:r>
            <a:endParaRPr lang="pl-PL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C96B07-6BD1-48A1-B9D0-F76B5B864351}"/>
              </a:ext>
            </a:extLst>
          </p:cNvPr>
          <p:cNvSpPr txBox="1"/>
          <p:nvPr/>
        </p:nvSpPr>
        <p:spPr>
          <a:xfrm>
            <a:off x="-254273" y="5593775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STV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56BC1F-574A-43D1-80E8-482C5A998E4F}"/>
              </a:ext>
            </a:extLst>
          </p:cNvPr>
          <p:cNvSpPr txBox="1"/>
          <p:nvPr/>
        </p:nvSpPr>
        <p:spPr>
          <a:xfrm>
            <a:off x="-363601" y="526336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Bucklin</a:t>
            </a:r>
            <a:endParaRPr lang="pl-PL" sz="140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408FB35-D0E6-4246-A160-8B6488C9EA4E}"/>
              </a:ext>
            </a:extLst>
          </p:cNvPr>
          <p:cNvCxnSpPr>
            <a:cxnSpLocks/>
          </p:cNvCxnSpPr>
          <p:nvPr/>
        </p:nvCxnSpPr>
        <p:spPr>
          <a:xfrm flipH="1" flipV="1">
            <a:off x="1017932" y="4708100"/>
            <a:ext cx="402118" cy="3045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8F6C98D-EDCF-45F7-B4A0-5B699D940633}"/>
              </a:ext>
            </a:extLst>
          </p:cNvPr>
          <p:cNvCxnSpPr>
            <a:cxnSpLocks/>
          </p:cNvCxnSpPr>
          <p:nvPr/>
        </p:nvCxnSpPr>
        <p:spPr>
          <a:xfrm flipH="1" flipV="1">
            <a:off x="711478" y="4835557"/>
            <a:ext cx="708572" cy="2530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27C16BB-9F87-4273-BACF-61E8AD54277B}"/>
              </a:ext>
            </a:extLst>
          </p:cNvPr>
          <p:cNvCxnSpPr>
            <a:cxnSpLocks/>
          </p:cNvCxnSpPr>
          <p:nvPr/>
        </p:nvCxnSpPr>
        <p:spPr>
          <a:xfrm flipH="1" flipV="1">
            <a:off x="922483" y="5127879"/>
            <a:ext cx="475625" cy="15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BC4AB92-FEC1-4A60-9BF4-E3EC883F1774}"/>
              </a:ext>
            </a:extLst>
          </p:cNvPr>
          <p:cNvCxnSpPr>
            <a:cxnSpLocks/>
          </p:cNvCxnSpPr>
          <p:nvPr/>
        </p:nvCxnSpPr>
        <p:spPr>
          <a:xfrm flipH="1" flipV="1">
            <a:off x="742118" y="5475719"/>
            <a:ext cx="323646" cy="138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4D2E984-7BB0-4DB0-B16F-32D2FFDC5F82}"/>
              </a:ext>
            </a:extLst>
          </p:cNvPr>
          <p:cNvCxnSpPr>
            <a:cxnSpLocks/>
          </p:cNvCxnSpPr>
          <p:nvPr/>
        </p:nvCxnSpPr>
        <p:spPr>
          <a:xfrm flipH="1">
            <a:off x="696956" y="5686327"/>
            <a:ext cx="368808" cy="713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D367FD29-E0A2-40E5-AD6B-DCAEB496BA54}"/>
              </a:ext>
            </a:extLst>
          </p:cNvPr>
          <p:cNvSpPr txBox="1"/>
          <p:nvPr/>
        </p:nvSpPr>
        <p:spPr>
          <a:xfrm>
            <a:off x="-453155" y="61831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Maximin</a:t>
            </a:r>
            <a:endParaRPr lang="pl-PL" sz="1400" dirty="0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F21B380-6A14-407C-A4AB-6ACE4F4A89E0}"/>
              </a:ext>
            </a:extLst>
          </p:cNvPr>
          <p:cNvCxnSpPr>
            <a:cxnSpLocks/>
          </p:cNvCxnSpPr>
          <p:nvPr/>
        </p:nvCxnSpPr>
        <p:spPr>
          <a:xfrm flipH="1" flipV="1">
            <a:off x="829761" y="6058110"/>
            <a:ext cx="252365" cy="1662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A71AA13-B2A5-4253-9934-DAD9AC1F3C6E}"/>
              </a:ext>
            </a:extLst>
          </p:cNvPr>
          <p:cNvCxnSpPr>
            <a:cxnSpLocks/>
          </p:cNvCxnSpPr>
          <p:nvPr/>
        </p:nvCxnSpPr>
        <p:spPr>
          <a:xfrm flipH="1">
            <a:off x="704920" y="6293391"/>
            <a:ext cx="359889" cy="252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D253E4F-1C8C-4CB7-A4AC-30261173FFE6}"/>
              </a:ext>
            </a:extLst>
          </p:cNvPr>
          <p:cNvCxnSpPr>
            <a:cxnSpLocks/>
          </p:cNvCxnSpPr>
          <p:nvPr/>
        </p:nvCxnSpPr>
        <p:spPr>
          <a:xfrm flipH="1">
            <a:off x="751726" y="6369672"/>
            <a:ext cx="313083" cy="223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FA24AA6C-A2F1-4229-BF38-4423E50DDF38}"/>
              </a:ext>
            </a:extLst>
          </p:cNvPr>
          <p:cNvSpPr/>
          <p:nvPr/>
        </p:nvSpPr>
        <p:spPr>
          <a:xfrm>
            <a:off x="235267" y="1973272"/>
            <a:ext cx="1565328" cy="8355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problem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families</a:t>
            </a:r>
            <a:endParaRPr lang="pl-PL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F68356-25EA-48C5-BF4B-F8AD3C352565}"/>
              </a:ext>
            </a:extLst>
          </p:cNvPr>
          <p:cNvSpPr txBox="1"/>
          <p:nvPr/>
        </p:nvSpPr>
        <p:spPr>
          <a:xfrm>
            <a:off x="1954596" y="188976"/>
            <a:ext cx="170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winner</a:t>
            </a:r>
            <a:r>
              <a:rPr lang="pl-PL" sz="2000" dirty="0"/>
              <a:t> </a:t>
            </a:r>
            <a:r>
              <a:rPr lang="pl-PL" sz="2000" dirty="0" err="1"/>
              <a:t>determination</a:t>
            </a:r>
            <a:endParaRPr lang="pl-PL" sz="2000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FB045FD-51EC-490F-83E8-3634F6C6777B}"/>
              </a:ext>
            </a:extLst>
          </p:cNvPr>
          <p:cNvSpPr/>
          <p:nvPr/>
        </p:nvSpPr>
        <p:spPr>
          <a:xfrm rot="10429151">
            <a:off x="909453" y="2640452"/>
            <a:ext cx="3153046" cy="1728652"/>
          </a:xfrm>
          <a:custGeom>
            <a:avLst/>
            <a:gdLst>
              <a:gd name="connsiteX0" fmla="*/ 0 w 1092200"/>
              <a:gd name="connsiteY0" fmla="*/ 48106 h 1457806"/>
              <a:gd name="connsiteX1" fmla="*/ 800100 w 1092200"/>
              <a:gd name="connsiteY1" fmla="*/ 111606 h 1457806"/>
              <a:gd name="connsiteX2" fmla="*/ 876300 w 1092200"/>
              <a:gd name="connsiteY2" fmla="*/ 1026006 h 1457806"/>
              <a:gd name="connsiteX3" fmla="*/ 1092200 w 1092200"/>
              <a:gd name="connsiteY3" fmla="*/ 1457806 h 1457806"/>
              <a:gd name="connsiteX4" fmla="*/ 1092200 w 1092200"/>
              <a:gd name="connsiteY4" fmla="*/ 1457806 h 1457806"/>
              <a:gd name="connsiteX0" fmla="*/ 0 w 863600"/>
              <a:gd name="connsiteY0" fmla="*/ 1428836 h 1428836"/>
              <a:gd name="connsiteX1" fmla="*/ 571500 w 863600"/>
              <a:gd name="connsiteY1" fmla="*/ 6436 h 1428836"/>
              <a:gd name="connsiteX2" fmla="*/ 647700 w 863600"/>
              <a:gd name="connsiteY2" fmla="*/ 920836 h 1428836"/>
              <a:gd name="connsiteX3" fmla="*/ 863600 w 863600"/>
              <a:gd name="connsiteY3" fmla="*/ 1352636 h 1428836"/>
              <a:gd name="connsiteX4" fmla="*/ 863600 w 863600"/>
              <a:gd name="connsiteY4" fmla="*/ 1352636 h 1428836"/>
              <a:gd name="connsiteX0" fmla="*/ 0 w 863600"/>
              <a:gd name="connsiteY0" fmla="*/ 508000 h 508000"/>
              <a:gd name="connsiteX1" fmla="*/ 647700 w 863600"/>
              <a:gd name="connsiteY1" fmla="*/ 0 h 508000"/>
              <a:gd name="connsiteX2" fmla="*/ 863600 w 863600"/>
              <a:gd name="connsiteY2" fmla="*/ 431800 h 508000"/>
              <a:gd name="connsiteX3" fmla="*/ 863600 w 863600"/>
              <a:gd name="connsiteY3" fmla="*/ 431800 h 5080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63600 w 889000"/>
              <a:gd name="connsiteY2" fmla="*/ 431800 h 850900"/>
              <a:gd name="connsiteX3" fmla="*/ 889000 w 889000"/>
              <a:gd name="connsiteY3" fmla="*/ 850900 h 8509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89000 w 889000"/>
              <a:gd name="connsiteY2" fmla="*/ 850900 h 850900"/>
              <a:gd name="connsiteX0" fmla="*/ 0 w 889000"/>
              <a:gd name="connsiteY0" fmla="*/ 44339 h 387239"/>
              <a:gd name="connsiteX1" fmla="*/ 635000 w 889000"/>
              <a:gd name="connsiteY1" fmla="*/ 44339 h 387239"/>
              <a:gd name="connsiteX2" fmla="*/ 889000 w 889000"/>
              <a:gd name="connsiteY2" fmla="*/ 387239 h 387239"/>
              <a:gd name="connsiteX0" fmla="*/ 0 w 889000"/>
              <a:gd name="connsiteY0" fmla="*/ 68708 h 411608"/>
              <a:gd name="connsiteX1" fmla="*/ 635000 w 889000"/>
              <a:gd name="connsiteY1" fmla="*/ 68708 h 411608"/>
              <a:gd name="connsiteX2" fmla="*/ 889000 w 889000"/>
              <a:gd name="connsiteY2" fmla="*/ 411608 h 411608"/>
              <a:gd name="connsiteX0" fmla="*/ 0 w 1483076"/>
              <a:gd name="connsiteY0" fmla="*/ 62955 h 404325"/>
              <a:gd name="connsiteX1" fmla="*/ 1229076 w 1483076"/>
              <a:gd name="connsiteY1" fmla="*/ 61425 h 404325"/>
              <a:gd name="connsiteX2" fmla="*/ 1483076 w 1483076"/>
              <a:gd name="connsiteY2" fmla="*/ 404325 h 404325"/>
              <a:gd name="connsiteX0" fmla="*/ 0 w 1483076"/>
              <a:gd name="connsiteY0" fmla="*/ 22207 h 363577"/>
              <a:gd name="connsiteX1" fmla="*/ 1229076 w 1483076"/>
              <a:gd name="connsiteY1" fmla="*/ 20677 h 363577"/>
              <a:gd name="connsiteX2" fmla="*/ 1483076 w 1483076"/>
              <a:gd name="connsiteY2" fmla="*/ 363577 h 363577"/>
              <a:gd name="connsiteX0" fmla="*/ 0 w 3079932"/>
              <a:gd name="connsiteY0" fmla="*/ 0 h 341370"/>
              <a:gd name="connsiteX1" fmla="*/ 3057430 w 3079932"/>
              <a:gd name="connsiteY1" fmla="*/ 217554 h 341370"/>
              <a:gd name="connsiteX2" fmla="*/ 1483076 w 3079932"/>
              <a:gd name="connsiteY2" fmla="*/ 341370 h 341370"/>
              <a:gd name="connsiteX0" fmla="*/ 0 w 3314611"/>
              <a:gd name="connsiteY0" fmla="*/ 0 h 760839"/>
              <a:gd name="connsiteX1" fmla="*/ 3057430 w 3314611"/>
              <a:gd name="connsiteY1" fmla="*/ 217554 h 760839"/>
              <a:gd name="connsiteX2" fmla="*/ 3176761 w 3314611"/>
              <a:gd name="connsiteY2" fmla="*/ 760839 h 76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611" h="760839">
                <a:moveTo>
                  <a:pt x="0" y="0"/>
                </a:moveTo>
                <a:cubicBezTo>
                  <a:pt x="510088" y="22600"/>
                  <a:pt x="2527970" y="90748"/>
                  <a:pt x="3057430" y="217554"/>
                </a:cubicBezTo>
                <a:cubicBezTo>
                  <a:pt x="3586890" y="344360"/>
                  <a:pt x="3126490" y="583568"/>
                  <a:pt x="3176761" y="760839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4DCFFB5-B5FE-46B5-8FA7-87D0FDB96BC6}"/>
              </a:ext>
            </a:extLst>
          </p:cNvPr>
          <p:cNvCxnSpPr>
            <a:cxnSpLocks/>
          </p:cNvCxnSpPr>
          <p:nvPr/>
        </p:nvCxnSpPr>
        <p:spPr>
          <a:xfrm flipV="1">
            <a:off x="1359177" y="946806"/>
            <a:ext cx="870676" cy="10264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4184E1C-5216-4FC9-9018-AA90CBB56B5A}"/>
              </a:ext>
            </a:extLst>
          </p:cNvPr>
          <p:cNvSpPr/>
          <p:nvPr/>
        </p:nvSpPr>
        <p:spPr>
          <a:xfrm>
            <a:off x="1678390" y="63709"/>
            <a:ext cx="2179379" cy="1139156"/>
          </a:xfrm>
          <a:custGeom>
            <a:avLst/>
            <a:gdLst>
              <a:gd name="connsiteX0" fmla="*/ 420233 w 2179379"/>
              <a:gd name="connsiteY0" fmla="*/ 71202 h 1139156"/>
              <a:gd name="connsiteX1" fmla="*/ 508 w 2179379"/>
              <a:gd name="connsiteY1" fmla="*/ 670809 h 1139156"/>
              <a:gd name="connsiteX2" fmla="*/ 495184 w 2179379"/>
              <a:gd name="connsiteY2" fmla="*/ 1120514 h 1139156"/>
              <a:gd name="connsiteX3" fmla="*/ 1859289 w 2179379"/>
              <a:gd name="connsiteY3" fmla="*/ 985602 h 1139156"/>
              <a:gd name="connsiteX4" fmla="*/ 2144102 w 2179379"/>
              <a:gd name="connsiteY4" fmla="*/ 371006 h 1139156"/>
              <a:gd name="connsiteX5" fmla="*/ 1274672 w 2179379"/>
              <a:gd name="connsiteY5" fmla="*/ 41222 h 1139156"/>
              <a:gd name="connsiteX6" fmla="*/ 420233 w 2179379"/>
              <a:gd name="connsiteY6" fmla="*/ 71202 h 113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9379" h="1139156">
                <a:moveTo>
                  <a:pt x="420233" y="71202"/>
                </a:moveTo>
                <a:cubicBezTo>
                  <a:pt x="207873" y="176133"/>
                  <a:pt x="-11984" y="495924"/>
                  <a:pt x="508" y="670809"/>
                </a:cubicBezTo>
                <a:cubicBezTo>
                  <a:pt x="13000" y="845694"/>
                  <a:pt x="185387" y="1068049"/>
                  <a:pt x="495184" y="1120514"/>
                </a:cubicBezTo>
                <a:cubicBezTo>
                  <a:pt x="804981" y="1172980"/>
                  <a:pt x="1584469" y="1110520"/>
                  <a:pt x="1859289" y="985602"/>
                </a:cubicBezTo>
                <a:cubicBezTo>
                  <a:pt x="2134109" y="860684"/>
                  <a:pt x="2241538" y="528403"/>
                  <a:pt x="2144102" y="371006"/>
                </a:cubicBezTo>
                <a:cubicBezTo>
                  <a:pt x="2046666" y="213609"/>
                  <a:pt x="1556987" y="86192"/>
                  <a:pt x="1274672" y="41222"/>
                </a:cubicBezTo>
                <a:cubicBezTo>
                  <a:pt x="992357" y="-3748"/>
                  <a:pt x="632593" y="-33729"/>
                  <a:pt x="420233" y="71202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alpha val="14000"/>
                </a:srgbClr>
              </a:gs>
              <a:gs pos="30000">
                <a:srgbClr val="FF0000">
                  <a:alpha val="14000"/>
                </a:srgbClr>
              </a:gs>
              <a:gs pos="100000">
                <a:srgbClr val="00B050">
                  <a:alpha val="14000"/>
                </a:srgbClr>
              </a:gs>
            </a:gsLst>
            <a:lin ang="7800000" scaled="0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0" name="Picture 10" descr="demon">
            <a:extLst>
              <a:ext uri="{FF2B5EF4-FFF2-40B4-BE49-F238E27FC236}">
                <a16:creationId xmlns:a16="http://schemas.microsoft.com/office/drawing/2014/main" id="{DBB958DD-C56E-4271-AC8D-45E345BD1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46" y="-1"/>
            <a:ext cx="1664139" cy="125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713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D746FF5-D372-4845-A018-323374F5C37A}"/>
              </a:ext>
            </a:extLst>
          </p:cNvPr>
          <p:cNvSpPr/>
          <p:nvPr/>
        </p:nvSpPr>
        <p:spPr>
          <a:xfrm>
            <a:off x="3167271" y="1444487"/>
            <a:ext cx="2888974" cy="13252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Computational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Choice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895EB4-10CB-44D6-B0A9-14A88C7F722B}"/>
              </a:ext>
            </a:extLst>
          </p:cNvPr>
          <p:cNvSpPr txBox="1"/>
          <p:nvPr/>
        </p:nvSpPr>
        <p:spPr>
          <a:xfrm>
            <a:off x="2851404" y="3499868"/>
            <a:ext cx="3520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/>
              <a:t>Collective</a:t>
            </a:r>
            <a:r>
              <a:rPr lang="pl-PL" sz="2400" dirty="0"/>
              <a:t> </a:t>
            </a:r>
            <a:r>
              <a:rPr lang="pl-PL" sz="2400" dirty="0" err="1"/>
              <a:t>Decision</a:t>
            </a:r>
            <a:r>
              <a:rPr lang="pl-PL" sz="2400" dirty="0"/>
              <a:t> </a:t>
            </a:r>
            <a:r>
              <a:rPr lang="pl-PL" sz="2400" dirty="0" err="1"/>
              <a:t>Making</a:t>
            </a:r>
            <a:endParaRPr lang="pl-PL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B13A20-3B32-43F2-BE77-B158AD78A919}"/>
              </a:ext>
            </a:extLst>
          </p:cNvPr>
          <p:cNvSpPr txBox="1"/>
          <p:nvPr/>
        </p:nvSpPr>
        <p:spPr>
          <a:xfrm>
            <a:off x="472639" y="4341164"/>
            <a:ext cx="987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/>
              <a:t>Voting</a:t>
            </a:r>
            <a:endParaRPr lang="pl-PL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06ED90-4A9D-4C6D-BA4F-2DA2DCE864E7}"/>
              </a:ext>
            </a:extLst>
          </p:cNvPr>
          <p:cNvSpPr txBox="1"/>
          <p:nvPr/>
        </p:nvSpPr>
        <p:spPr>
          <a:xfrm>
            <a:off x="5546985" y="5218327"/>
            <a:ext cx="1650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/>
              <a:t>Matching</a:t>
            </a:r>
            <a:r>
              <a:rPr lang="pl-PL" sz="2400" dirty="0"/>
              <a:t> Under </a:t>
            </a:r>
            <a:r>
              <a:rPr lang="pl-PL" sz="2400" dirty="0" err="1"/>
              <a:t>Preferences</a:t>
            </a:r>
            <a:endParaRPr lang="pl-PL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623E30-C5AE-471B-ADE4-87B11B74A26B}"/>
              </a:ext>
            </a:extLst>
          </p:cNvPr>
          <p:cNvSpPr txBox="1"/>
          <p:nvPr/>
        </p:nvSpPr>
        <p:spPr>
          <a:xfrm>
            <a:off x="6866964" y="4387330"/>
            <a:ext cx="1792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/>
              <a:t>Cooperative</a:t>
            </a:r>
            <a:r>
              <a:rPr lang="pl-PL" sz="2400" dirty="0"/>
              <a:t> Games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0108CD-F634-49FB-BAEF-02757B7D4D24}"/>
              </a:ext>
            </a:extLst>
          </p:cNvPr>
          <p:cNvSpPr txBox="1"/>
          <p:nvPr/>
        </p:nvSpPr>
        <p:spPr>
          <a:xfrm>
            <a:off x="1533831" y="5283293"/>
            <a:ext cx="2036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/>
              <a:t>Judgment</a:t>
            </a:r>
            <a:r>
              <a:rPr lang="pl-PL" sz="2400" dirty="0"/>
              <a:t> </a:t>
            </a:r>
            <a:r>
              <a:rPr lang="pl-PL" sz="2400" dirty="0" err="1"/>
              <a:t>Aggregation</a:t>
            </a:r>
            <a:endParaRPr lang="pl-PL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B11F9B-CCD4-4FEB-9067-0CCB1FDA84A9}"/>
              </a:ext>
            </a:extLst>
          </p:cNvPr>
          <p:cNvSpPr txBox="1"/>
          <p:nvPr/>
        </p:nvSpPr>
        <p:spPr>
          <a:xfrm>
            <a:off x="3733615" y="5818491"/>
            <a:ext cx="1650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Fair </a:t>
            </a:r>
            <a:r>
              <a:rPr lang="pl-PL" sz="2400" dirty="0" err="1"/>
              <a:t>Allocation</a:t>
            </a:r>
            <a:endParaRPr lang="pl-PL" sz="24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605B0EF-EAB1-436E-9ADF-18FF7655F9F4}"/>
              </a:ext>
            </a:extLst>
          </p:cNvPr>
          <p:cNvCxnSpPr>
            <a:stCxn id="4" idx="4"/>
            <a:endCxn id="6" idx="0"/>
          </p:cNvCxnSpPr>
          <p:nvPr/>
        </p:nvCxnSpPr>
        <p:spPr>
          <a:xfrm>
            <a:off x="4611758" y="2769705"/>
            <a:ext cx="0" cy="7301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582353E-793F-4399-8954-07215A5BEAA1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1460282" y="3961533"/>
            <a:ext cx="1879268" cy="6104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E4351DE-58C3-4B73-8756-76E0CDF671E8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2552164" y="4062365"/>
            <a:ext cx="1396982" cy="12209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AF01F97-8305-4167-84A9-060F9EB1A78E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4558741" y="4081232"/>
            <a:ext cx="53016" cy="173725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54E6967-71CF-4103-90D1-85970C20AFD5}"/>
              </a:ext>
            </a:extLst>
          </p:cNvPr>
          <p:cNvCxnSpPr>
            <a:cxnSpLocks/>
          </p:cNvCxnSpPr>
          <p:nvPr/>
        </p:nvCxnSpPr>
        <p:spPr>
          <a:xfrm>
            <a:off x="5221352" y="4081232"/>
            <a:ext cx="879527" cy="113709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F0E4AA3-253C-4992-8650-65DCA0A429A4}"/>
              </a:ext>
            </a:extLst>
          </p:cNvPr>
          <p:cNvCxnSpPr>
            <a:cxnSpLocks/>
          </p:cNvCxnSpPr>
          <p:nvPr/>
        </p:nvCxnSpPr>
        <p:spPr>
          <a:xfrm>
            <a:off x="5936974" y="4062365"/>
            <a:ext cx="929990" cy="5096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7F3BB074-C2D8-4314-9A67-44AC02D87A2A}"/>
              </a:ext>
            </a:extLst>
          </p:cNvPr>
          <p:cNvSpPr/>
          <p:nvPr/>
        </p:nvSpPr>
        <p:spPr>
          <a:xfrm>
            <a:off x="409166" y="4095781"/>
            <a:ext cx="1089221" cy="952430"/>
          </a:xfrm>
          <a:prstGeom prst="ellipse">
            <a:avLst/>
          </a:prstGeom>
          <a:solidFill>
            <a:srgbClr val="FF0000">
              <a:alpha val="3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 descr="Front Cover">
            <a:extLst>
              <a:ext uri="{FF2B5EF4-FFF2-40B4-BE49-F238E27FC236}">
                <a16:creationId xmlns:a16="http://schemas.microsoft.com/office/drawing/2014/main" id="{E5FBECE8-CCDC-4F27-97C4-1CF7E99AA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963" y="55824"/>
            <a:ext cx="2063207" cy="30625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ont Cover">
            <a:extLst>
              <a:ext uri="{FF2B5EF4-FFF2-40B4-BE49-F238E27FC236}">
                <a16:creationId xmlns:a16="http://schemas.microsoft.com/office/drawing/2014/main" id="{F6478629-9987-4827-9916-D9BC58D4F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08" y="55825"/>
            <a:ext cx="2063207" cy="30625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rostokąt zaokrąglony 3">
            <a:extLst>
              <a:ext uri="{FF2B5EF4-FFF2-40B4-BE49-F238E27FC236}">
                <a16:creationId xmlns:a16="http://schemas.microsoft.com/office/drawing/2014/main" id="{A65A76B4-4F38-4C3F-B102-D3AA4B904F7F}"/>
              </a:ext>
            </a:extLst>
          </p:cNvPr>
          <p:cNvSpPr/>
          <p:nvPr/>
        </p:nvSpPr>
        <p:spPr>
          <a:xfrm>
            <a:off x="94348" y="55825"/>
            <a:ext cx="4514394" cy="3062573"/>
          </a:xfrm>
          <a:prstGeom prst="roundRect">
            <a:avLst>
              <a:gd name="adj" fmla="val 0"/>
            </a:avLst>
          </a:prstGeom>
          <a:solidFill>
            <a:srgbClr val="FFFF99"/>
          </a:solidFill>
          <a:ln>
            <a:solidFill>
              <a:srgbClr val="FFD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dirty="0">
                <a:solidFill>
                  <a:schemeClr val="tx1"/>
                </a:solidFill>
              </a:rPr>
              <a:t>U. </a:t>
            </a:r>
            <a:r>
              <a:rPr lang="pl-PL" sz="1400" dirty="0" err="1">
                <a:solidFill>
                  <a:schemeClr val="tx1"/>
                </a:solidFill>
              </a:rPr>
              <a:t>Endriss</a:t>
            </a:r>
            <a:r>
              <a:rPr lang="pl-PL" sz="1400" dirty="0">
                <a:solidFill>
                  <a:schemeClr val="tx1"/>
                </a:solidFill>
              </a:rPr>
              <a:t> (Ed.), </a:t>
            </a:r>
            <a:r>
              <a:rPr lang="pl-PL" sz="1400" dirty="0" err="1">
                <a:solidFill>
                  <a:schemeClr val="tx1"/>
                </a:solidFill>
              </a:rPr>
              <a:t>Trends</a:t>
            </a:r>
            <a:r>
              <a:rPr lang="pl-PL" sz="1400" dirty="0">
                <a:solidFill>
                  <a:schemeClr val="tx1"/>
                </a:solidFill>
              </a:rPr>
              <a:t> in </a:t>
            </a:r>
            <a:r>
              <a:rPr lang="pl-PL" sz="1400" dirty="0" err="1">
                <a:solidFill>
                  <a:schemeClr val="tx1"/>
                </a:solidFill>
              </a:rPr>
              <a:t>Computatinal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Social</a:t>
            </a:r>
            <a:r>
              <a:rPr lang="pl-PL" sz="1400" dirty="0">
                <a:solidFill>
                  <a:schemeClr val="tx1"/>
                </a:solidFill>
              </a:rPr>
              <a:t> Choice, 2017</a:t>
            </a:r>
          </a:p>
          <a:p>
            <a:endParaRPr lang="pl-PL" sz="1400" dirty="0">
              <a:solidFill>
                <a:schemeClr val="tx1"/>
              </a:solidFill>
            </a:endParaRPr>
          </a:p>
          <a:p>
            <a:r>
              <a:rPr lang="pl-PL" sz="1400" dirty="0">
                <a:solidFill>
                  <a:schemeClr val="tx1"/>
                </a:solidFill>
              </a:rPr>
              <a:t>F. Brandt, V. </a:t>
            </a:r>
            <a:r>
              <a:rPr lang="pl-PL" sz="1400" dirty="0" err="1">
                <a:solidFill>
                  <a:schemeClr val="tx1"/>
                </a:solidFill>
              </a:rPr>
              <a:t>Conitzer</a:t>
            </a:r>
            <a:r>
              <a:rPr lang="pl-PL" sz="1400" dirty="0">
                <a:solidFill>
                  <a:schemeClr val="tx1"/>
                </a:solidFill>
              </a:rPr>
              <a:t>, U. </a:t>
            </a:r>
            <a:r>
              <a:rPr lang="pl-PL" sz="1400" dirty="0" err="1">
                <a:solidFill>
                  <a:schemeClr val="tx1"/>
                </a:solidFill>
              </a:rPr>
              <a:t>Endriss</a:t>
            </a:r>
            <a:r>
              <a:rPr lang="pl-PL" sz="1400" dirty="0">
                <a:solidFill>
                  <a:schemeClr val="tx1"/>
                </a:solidFill>
              </a:rPr>
              <a:t>, J. Lang, A. </a:t>
            </a:r>
            <a:r>
              <a:rPr lang="pl-PL" sz="1400" dirty="0" err="1">
                <a:solidFill>
                  <a:schemeClr val="tx1"/>
                </a:solidFill>
              </a:rPr>
              <a:t>Procaccia</a:t>
            </a:r>
            <a:r>
              <a:rPr lang="pl-PL" sz="1400" dirty="0">
                <a:solidFill>
                  <a:schemeClr val="tx1"/>
                </a:solidFill>
              </a:rPr>
              <a:t> (</a:t>
            </a:r>
            <a:r>
              <a:rPr lang="pl-PL" sz="1400" dirty="0" err="1">
                <a:solidFill>
                  <a:schemeClr val="tx1"/>
                </a:solidFill>
              </a:rPr>
              <a:t>Eds</a:t>
            </a:r>
            <a:r>
              <a:rPr lang="pl-PL" sz="1400" dirty="0">
                <a:solidFill>
                  <a:schemeClr val="tx1"/>
                </a:solidFill>
              </a:rPr>
              <a:t>.), </a:t>
            </a:r>
            <a:r>
              <a:rPr lang="pl-PL" sz="1400" dirty="0" err="1">
                <a:solidFill>
                  <a:schemeClr val="tx1"/>
                </a:solidFill>
              </a:rPr>
              <a:t>Handbook</a:t>
            </a:r>
            <a:r>
              <a:rPr lang="pl-PL" sz="1400" dirty="0">
                <a:solidFill>
                  <a:schemeClr val="tx1"/>
                </a:solidFill>
              </a:rPr>
              <a:t> of </a:t>
            </a:r>
            <a:r>
              <a:rPr lang="pl-PL" sz="1400" dirty="0" err="1">
                <a:solidFill>
                  <a:schemeClr val="tx1"/>
                </a:solidFill>
              </a:rPr>
              <a:t>Computational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Social</a:t>
            </a:r>
            <a:r>
              <a:rPr lang="pl-PL" sz="1400" dirty="0">
                <a:solidFill>
                  <a:schemeClr val="tx1"/>
                </a:solidFill>
              </a:rPr>
              <a:t> Choice, 2016</a:t>
            </a:r>
          </a:p>
          <a:p>
            <a:endParaRPr lang="pl-PL" sz="1400" dirty="0">
              <a:solidFill>
                <a:schemeClr val="tx1"/>
              </a:solidFill>
            </a:endParaRPr>
          </a:p>
          <a:p>
            <a:r>
              <a:rPr lang="pl-PL" sz="1400" dirty="0">
                <a:solidFill>
                  <a:schemeClr val="tx1"/>
                </a:solidFill>
              </a:rPr>
              <a:t>R. </a:t>
            </a:r>
            <a:r>
              <a:rPr lang="pl-PL" sz="1400" dirty="0" err="1">
                <a:solidFill>
                  <a:schemeClr val="tx1"/>
                </a:solidFill>
              </a:rPr>
              <a:t>Bredereck</a:t>
            </a:r>
            <a:r>
              <a:rPr lang="pl-PL" sz="1400" dirty="0">
                <a:solidFill>
                  <a:schemeClr val="tx1"/>
                </a:solidFill>
              </a:rPr>
              <a:t>, J. Chen, P. Faliszewski, J. </a:t>
            </a:r>
            <a:r>
              <a:rPr lang="pl-PL" sz="1400" dirty="0" err="1">
                <a:solidFill>
                  <a:schemeClr val="tx1"/>
                </a:solidFill>
              </a:rPr>
              <a:t>Guo</a:t>
            </a:r>
            <a:r>
              <a:rPr lang="pl-PL" sz="1400" dirty="0">
                <a:solidFill>
                  <a:schemeClr val="tx1"/>
                </a:solidFill>
              </a:rPr>
              <a:t>, R. </a:t>
            </a:r>
            <a:r>
              <a:rPr lang="pl-PL" sz="1400" dirty="0" err="1">
                <a:solidFill>
                  <a:schemeClr val="tx1"/>
                </a:solidFill>
              </a:rPr>
              <a:t>Niedermeier</a:t>
            </a:r>
            <a:r>
              <a:rPr lang="pl-PL" sz="1400" dirty="0">
                <a:solidFill>
                  <a:schemeClr val="tx1"/>
                </a:solidFill>
              </a:rPr>
              <a:t>, G. </a:t>
            </a:r>
            <a:r>
              <a:rPr lang="pl-PL" sz="1400" dirty="0" err="1">
                <a:solidFill>
                  <a:schemeClr val="tx1"/>
                </a:solidFill>
              </a:rPr>
              <a:t>Woeginger</a:t>
            </a:r>
            <a:r>
              <a:rPr lang="pl-PL" sz="1400" dirty="0">
                <a:solidFill>
                  <a:schemeClr val="tx1"/>
                </a:solidFill>
              </a:rPr>
              <a:t>, </a:t>
            </a:r>
            <a:r>
              <a:rPr lang="pl-PL" sz="1400" dirty="0" err="1">
                <a:solidFill>
                  <a:schemeClr val="tx1"/>
                </a:solidFill>
              </a:rPr>
              <a:t>Parameterized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Algorithmics</a:t>
            </a:r>
            <a:r>
              <a:rPr lang="pl-PL" sz="1400" dirty="0">
                <a:solidFill>
                  <a:schemeClr val="tx1"/>
                </a:solidFill>
              </a:rPr>
              <a:t> for </a:t>
            </a:r>
            <a:r>
              <a:rPr lang="pl-PL" sz="1400" dirty="0" err="1">
                <a:solidFill>
                  <a:schemeClr val="tx1"/>
                </a:solidFill>
              </a:rPr>
              <a:t>Computational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Social</a:t>
            </a:r>
            <a:r>
              <a:rPr lang="pl-PL" sz="1400" dirty="0">
                <a:solidFill>
                  <a:schemeClr val="tx1"/>
                </a:solidFill>
              </a:rPr>
              <a:t> Choice: Nine </a:t>
            </a:r>
            <a:r>
              <a:rPr lang="pl-PL" sz="1400" dirty="0" err="1">
                <a:solidFill>
                  <a:schemeClr val="tx1"/>
                </a:solidFill>
              </a:rPr>
              <a:t>Research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Challenges</a:t>
            </a:r>
            <a:r>
              <a:rPr lang="pl-PL" sz="1400" dirty="0">
                <a:solidFill>
                  <a:schemeClr val="tx1"/>
                </a:solidFill>
              </a:rPr>
              <a:t>, </a:t>
            </a:r>
            <a:r>
              <a:rPr lang="pl-PL" sz="1400" dirty="0" err="1">
                <a:solidFill>
                  <a:schemeClr val="tx1"/>
                </a:solidFill>
              </a:rPr>
              <a:t>Tsinghua</a:t>
            </a:r>
            <a:r>
              <a:rPr lang="pl-PL" sz="1400" dirty="0">
                <a:solidFill>
                  <a:schemeClr val="tx1"/>
                </a:solidFill>
              </a:rPr>
              <a:t> Science and Technology, 2014</a:t>
            </a:r>
          </a:p>
          <a:p>
            <a:endParaRPr lang="pl-PL" sz="1400" dirty="0">
              <a:solidFill>
                <a:schemeClr val="tx1"/>
              </a:solidFill>
            </a:endParaRPr>
          </a:p>
          <a:p>
            <a:r>
              <a:rPr lang="pl-PL" sz="1400" dirty="0">
                <a:solidFill>
                  <a:schemeClr val="tx1"/>
                </a:solidFill>
              </a:rPr>
              <a:t>N. </a:t>
            </a:r>
            <a:r>
              <a:rPr lang="pl-PL" sz="1400" dirty="0" err="1">
                <a:solidFill>
                  <a:schemeClr val="tx1"/>
                </a:solidFill>
              </a:rPr>
              <a:t>Betzler</a:t>
            </a:r>
            <a:r>
              <a:rPr lang="pl-PL" sz="1400" dirty="0">
                <a:solidFill>
                  <a:schemeClr val="tx1"/>
                </a:solidFill>
              </a:rPr>
              <a:t>, R. </a:t>
            </a:r>
            <a:r>
              <a:rPr lang="pl-PL" sz="1400" dirty="0" err="1">
                <a:solidFill>
                  <a:schemeClr val="tx1"/>
                </a:solidFill>
              </a:rPr>
              <a:t>Bredereck</a:t>
            </a:r>
            <a:r>
              <a:rPr lang="pl-PL" sz="1400" dirty="0">
                <a:solidFill>
                  <a:schemeClr val="tx1"/>
                </a:solidFill>
              </a:rPr>
              <a:t>, J. Chen, R. </a:t>
            </a:r>
            <a:r>
              <a:rPr lang="pl-PL" sz="1400" dirty="0" err="1">
                <a:solidFill>
                  <a:schemeClr val="tx1"/>
                </a:solidFill>
              </a:rPr>
              <a:t>Niedermeier</a:t>
            </a:r>
            <a:r>
              <a:rPr lang="pl-PL" sz="1400" dirty="0">
                <a:solidFill>
                  <a:schemeClr val="tx1"/>
                </a:solidFill>
              </a:rPr>
              <a:t>, </a:t>
            </a:r>
            <a:r>
              <a:rPr lang="en-US" sz="1400" dirty="0">
                <a:solidFill>
                  <a:schemeClr val="tx1"/>
                </a:solidFill>
              </a:rPr>
              <a:t>Studies in computational aspects of voting. A parameterized complexity perspective</a:t>
            </a:r>
            <a:r>
              <a:rPr lang="pl-PL" sz="1400" dirty="0">
                <a:solidFill>
                  <a:schemeClr val="tx1"/>
                </a:solidFill>
              </a:rPr>
              <a:t>, The </a:t>
            </a:r>
            <a:r>
              <a:rPr lang="pl-PL" sz="1400" dirty="0" err="1">
                <a:solidFill>
                  <a:schemeClr val="tx1"/>
                </a:solidFill>
              </a:rPr>
              <a:t>Multivariate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Algorithmic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Revolution</a:t>
            </a:r>
            <a:r>
              <a:rPr lang="pl-PL" sz="1400" dirty="0">
                <a:solidFill>
                  <a:schemeClr val="tx1"/>
                </a:solidFill>
              </a:rPr>
              <a:t> and Beyond, 2012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0C1DE5-913E-45C5-A1F2-6D3131DF0638}"/>
              </a:ext>
            </a:extLst>
          </p:cNvPr>
          <p:cNvSpPr txBox="1"/>
          <p:nvPr/>
        </p:nvSpPr>
        <p:spPr>
          <a:xfrm>
            <a:off x="371143" y="3371189"/>
            <a:ext cx="143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10/19 </a:t>
            </a:r>
            <a:r>
              <a:rPr lang="pl-PL" sz="2800" dirty="0">
                <a:sym typeface="Wingdings" panose="05000000000000000000" pitchFamily="2" charset="2"/>
              </a:rPr>
              <a:t>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3949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35" grpId="0" animBg="1"/>
      <p:bldP spid="18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068BC-7372-4404-9D89-1C06026C2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837043" cy="72008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Dodgson </a:t>
            </a:r>
            <a:r>
              <a:rPr lang="pl-PL" dirty="0" err="1"/>
              <a:t>Score</a:t>
            </a:r>
            <a:endParaRPr lang="pl-PL" dirty="0"/>
          </a:p>
        </p:txBody>
      </p:sp>
      <p:sp>
        <p:nvSpPr>
          <p:cNvPr id="23" name="pole tekstowe 6">
            <a:extLst>
              <a:ext uri="{FF2B5EF4-FFF2-40B4-BE49-F238E27FC236}">
                <a16:creationId xmlns:a16="http://schemas.microsoft.com/office/drawing/2014/main" id="{E77727DA-BC3A-4D33-8208-7A4AC95355B1}"/>
              </a:ext>
            </a:extLst>
          </p:cNvPr>
          <p:cNvSpPr txBox="1"/>
          <p:nvPr/>
        </p:nvSpPr>
        <p:spPr>
          <a:xfrm>
            <a:off x="5624387" y="12281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24" name="pole tekstowe 7">
            <a:extLst>
              <a:ext uri="{FF2B5EF4-FFF2-40B4-BE49-F238E27FC236}">
                <a16:creationId xmlns:a16="http://schemas.microsoft.com/office/drawing/2014/main" id="{3B5E5347-A8B1-4E16-A9FA-B16FBB87F000}"/>
              </a:ext>
            </a:extLst>
          </p:cNvPr>
          <p:cNvSpPr txBox="1"/>
          <p:nvPr/>
        </p:nvSpPr>
        <p:spPr>
          <a:xfrm>
            <a:off x="5624576" y="2438926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25" name="pole tekstowe 8">
            <a:extLst>
              <a:ext uri="{FF2B5EF4-FFF2-40B4-BE49-F238E27FC236}">
                <a16:creationId xmlns:a16="http://schemas.microsoft.com/office/drawing/2014/main" id="{5E4164AC-5179-4CA1-A2DA-8AF180F2E215}"/>
              </a:ext>
            </a:extLst>
          </p:cNvPr>
          <p:cNvSpPr txBox="1"/>
          <p:nvPr/>
        </p:nvSpPr>
        <p:spPr>
          <a:xfrm>
            <a:off x="5624387" y="700313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26" name="pole tekstowe 9">
            <a:extLst>
              <a:ext uri="{FF2B5EF4-FFF2-40B4-BE49-F238E27FC236}">
                <a16:creationId xmlns:a16="http://schemas.microsoft.com/office/drawing/2014/main" id="{346EC164-9359-44FF-B6C0-F19189EAF0D6}"/>
              </a:ext>
            </a:extLst>
          </p:cNvPr>
          <p:cNvSpPr txBox="1"/>
          <p:nvPr/>
        </p:nvSpPr>
        <p:spPr>
          <a:xfrm>
            <a:off x="5624387" y="1316435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27" name="pole tekstowe 10">
            <a:extLst>
              <a:ext uri="{FF2B5EF4-FFF2-40B4-BE49-F238E27FC236}">
                <a16:creationId xmlns:a16="http://schemas.microsoft.com/office/drawing/2014/main" id="{21E8DC59-6D44-41FE-AF85-AC0411D48E09}"/>
              </a:ext>
            </a:extLst>
          </p:cNvPr>
          <p:cNvSpPr txBox="1"/>
          <p:nvPr/>
        </p:nvSpPr>
        <p:spPr>
          <a:xfrm>
            <a:off x="5624387" y="2976863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28" name="pole tekstowe 11">
            <a:extLst>
              <a:ext uri="{FF2B5EF4-FFF2-40B4-BE49-F238E27FC236}">
                <a16:creationId xmlns:a16="http://schemas.microsoft.com/office/drawing/2014/main" id="{D108993F-D150-48ED-9BE2-D7D42D55CC94}"/>
              </a:ext>
            </a:extLst>
          </p:cNvPr>
          <p:cNvSpPr txBox="1"/>
          <p:nvPr/>
        </p:nvSpPr>
        <p:spPr>
          <a:xfrm>
            <a:off x="5624576" y="181785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38EFEF6F-A08B-4C07-9F9F-8568391D9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563" y="91948"/>
            <a:ext cx="2516961" cy="33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3" descr="hvd1-c">
            <a:extLst>
              <a:ext uri="{FF2B5EF4-FFF2-40B4-BE49-F238E27FC236}">
                <a16:creationId xmlns:a16="http://schemas.microsoft.com/office/drawing/2014/main" id="{54478CF8-EFC4-4C95-BA83-F4AE5396D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230" y="3631191"/>
            <a:ext cx="342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7" descr="money3-c">
            <a:extLst>
              <a:ext uri="{FF2B5EF4-FFF2-40B4-BE49-F238E27FC236}">
                <a16:creationId xmlns:a16="http://schemas.microsoft.com/office/drawing/2014/main" id="{303537CA-9BEE-46F1-84B1-2247D685C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459" y="4676844"/>
            <a:ext cx="3921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1" descr="hvd4-c">
            <a:extLst>
              <a:ext uri="{FF2B5EF4-FFF2-40B4-BE49-F238E27FC236}">
                <a16:creationId xmlns:a16="http://schemas.microsoft.com/office/drawing/2014/main" id="{9D3A85C2-0B3F-4B2D-AA18-E998CCA13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859" y="5939872"/>
            <a:ext cx="45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5" descr="hvd3-c">
            <a:extLst>
              <a:ext uri="{FF2B5EF4-FFF2-40B4-BE49-F238E27FC236}">
                <a16:creationId xmlns:a16="http://schemas.microsoft.com/office/drawing/2014/main" id="{6B61E900-91EF-4440-B2A4-E98507385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709" y="4501657"/>
            <a:ext cx="3016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9" descr="money1-c">
            <a:extLst>
              <a:ext uri="{FF2B5EF4-FFF2-40B4-BE49-F238E27FC236}">
                <a16:creationId xmlns:a16="http://schemas.microsoft.com/office/drawing/2014/main" id="{A2AEAC06-0846-49E3-A864-C1F0CD66D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563" y="5977419"/>
            <a:ext cx="3317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Łącznik prosty ze strzałką 20">
            <a:extLst>
              <a:ext uri="{FF2B5EF4-FFF2-40B4-BE49-F238E27FC236}">
                <a16:creationId xmlns:a16="http://schemas.microsoft.com/office/drawing/2014/main" id="{B691DDF1-7006-489E-8948-32C91A14D7E9}"/>
              </a:ext>
            </a:extLst>
          </p:cNvPr>
          <p:cNvCxnSpPr/>
          <p:nvPr/>
        </p:nvCxnSpPr>
        <p:spPr>
          <a:xfrm flipV="1">
            <a:off x="5698941" y="4182557"/>
            <a:ext cx="886678" cy="57160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21">
            <a:extLst>
              <a:ext uri="{FF2B5EF4-FFF2-40B4-BE49-F238E27FC236}">
                <a16:creationId xmlns:a16="http://schemas.microsoft.com/office/drawing/2014/main" id="{1289E2EC-1C77-4664-BCEC-810F10A220BE}"/>
              </a:ext>
            </a:extLst>
          </p:cNvPr>
          <p:cNvCxnSpPr>
            <a:stCxn id="45" idx="6"/>
          </p:cNvCxnSpPr>
          <p:nvPr/>
        </p:nvCxnSpPr>
        <p:spPr>
          <a:xfrm flipV="1">
            <a:off x="5728883" y="5003076"/>
            <a:ext cx="2582838" cy="4007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23">
            <a:extLst>
              <a:ext uri="{FF2B5EF4-FFF2-40B4-BE49-F238E27FC236}">
                <a16:creationId xmlns:a16="http://schemas.microsoft.com/office/drawing/2014/main" id="{B07F0773-D33C-4A59-B258-EDA63C7C1651}"/>
              </a:ext>
            </a:extLst>
          </p:cNvPr>
          <p:cNvCxnSpPr/>
          <p:nvPr/>
        </p:nvCxnSpPr>
        <p:spPr>
          <a:xfrm>
            <a:off x="5537572" y="5624148"/>
            <a:ext cx="382622" cy="53793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27">
            <a:extLst>
              <a:ext uri="{FF2B5EF4-FFF2-40B4-BE49-F238E27FC236}">
                <a16:creationId xmlns:a16="http://schemas.microsoft.com/office/drawing/2014/main" id="{ED1C1CF1-B2C2-41A1-9B0B-13511BABB5E5}"/>
              </a:ext>
            </a:extLst>
          </p:cNvPr>
          <p:cNvCxnSpPr/>
          <p:nvPr/>
        </p:nvCxnSpPr>
        <p:spPr>
          <a:xfrm>
            <a:off x="5728883" y="5329307"/>
            <a:ext cx="1720832" cy="83277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5">
            <a:extLst>
              <a:ext uri="{FF2B5EF4-FFF2-40B4-BE49-F238E27FC236}">
                <a16:creationId xmlns:a16="http://schemas.microsoft.com/office/drawing/2014/main" id="{D9D00E32-B8C7-42B5-94DC-FF5380D857B5}"/>
              </a:ext>
            </a:extLst>
          </p:cNvPr>
          <p:cNvCxnSpPr/>
          <p:nvPr/>
        </p:nvCxnSpPr>
        <p:spPr>
          <a:xfrm>
            <a:off x="7161683" y="4182557"/>
            <a:ext cx="1150038" cy="645331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>
            <a:extLst>
              <a:ext uri="{FF2B5EF4-FFF2-40B4-BE49-F238E27FC236}">
                <a16:creationId xmlns:a16="http://schemas.microsoft.com/office/drawing/2014/main" id="{58543622-168C-40D0-A114-B8271B1BF538}"/>
              </a:ext>
            </a:extLst>
          </p:cNvPr>
          <p:cNvCxnSpPr/>
          <p:nvPr/>
        </p:nvCxnSpPr>
        <p:spPr>
          <a:xfrm>
            <a:off x="7008840" y="4431493"/>
            <a:ext cx="727862" cy="1461623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1">
            <a:extLst>
              <a:ext uri="{FF2B5EF4-FFF2-40B4-BE49-F238E27FC236}">
                <a16:creationId xmlns:a16="http://schemas.microsoft.com/office/drawing/2014/main" id="{B56A7AE1-C543-48BB-BFA5-6F6CC1C449D9}"/>
              </a:ext>
            </a:extLst>
          </p:cNvPr>
          <p:cNvCxnSpPr/>
          <p:nvPr/>
        </p:nvCxnSpPr>
        <p:spPr>
          <a:xfrm flipH="1">
            <a:off x="6413351" y="4461008"/>
            <a:ext cx="394236" cy="1461623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3">
            <a:extLst>
              <a:ext uri="{FF2B5EF4-FFF2-40B4-BE49-F238E27FC236}">
                <a16:creationId xmlns:a16="http://schemas.microsoft.com/office/drawing/2014/main" id="{D6E45800-799D-4E10-9ECB-B332D9773ECF}"/>
              </a:ext>
            </a:extLst>
          </p:cNvPr>
          <p:cNvCxnSpPr/>
          <p:nvPr/>
        </p:nvCxnSpPr>
        <p:spPr>
          <a:xfrm flipH="1">
            <a:off x="8041059" y="5255832"/>
            <a:ext cx="517679" cy="1026940"/>
          </a:xfrm>
          <a:prstGeom prst="straightConnector1">
            <a:avLst/>
          </a:prstGeom>
          <a:ln w="127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ze strzałką 45">
            <a:extLst>
              <a:ext uri="{FF2B5EF4-FFF2-40B4-BE49-F238E27FC236}">
                <a16:creationId xmlns:a16="http://schemas.microsoft.com/office/drawing/2014/main" id="{5F7C327F-FECD-4E4F-8ADD-07625312D9F6}"/>
              </a:ext>
            </a:extLst>
          </p:cNvPr>
          <p:cNvCxnSpPr/>
          <p:nvPr/>
        </p:nvCxnSpPr>
        <p:spPr>
          <a:xfrm flipH="1">
            <a:off x="6413351" y="5110678"/>
            <a:ext cx="1916788" cy="1051407"/>
          </a:xfrm>
          <a:prstGeom prst="straightConnector1">
            <a:avLst/>
          </a:prstGeom>
          <a:ln w="127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7">
            <a:extLst>
              <a:ext uri="{FF2B5EF4-FFF2-40B4-BE49-F238E27FC236}">
                <a16:creationId xmlns:a16="http://schemas.microsoft.com/office/drawing/2014/main" id="{B2D34612-3EFD-4C48-91AB-260CE8BAB84F}"/>
              </a:ext>
            </a:extLst>
          </p:cNvPr>
          <p:cNvCxnSpPr/>
          <p:nvPr/>
        </p:nvCxnSpPr>
        <p:spPr>
          <a:xfrm flipH="1">
            <a:off x="6499786" y="6415814"/>
            <a:ext cx="1018108" cy="31713"/>
          </a:xfrm>
          <a:prstGeom prst="straightConnector1">
            <a:avLst/>
          </a:prstGeom>
          <a:ln w="127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ipsa 49">
            <a:extLst>
              <a:ext uri="{FF2B5EF4-FFF2-40B4-BE49-F238E27FC236}">
                <a16:creationId xmlns:a16="http://schemas.microsoft.com/office/drawing/2014/main" id="{8D9AF4AD-E0A1-4CAB-9C67-E0391218F95B}"/>
              </a:ext>
            </a:extLst>
          </p:cNvPr>
          <p:cNvSpPr/>
          <p:nvPr/>
        </p:nvSpPr>
        <p:spPr>
          <a:xfrm>
            <a:off x="4857427" y="4316991"/>
            <a:ext cx="871456" cy="1452311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Prostokąt zaokrąglony 3">
            <a:extLst>
              <a:ext uri="{FF2B5EF4-FFF2-40B4-BE49-F238E27FC236}">
                <a16:creationId xmlns:a16="http://schemas.microsoft.com/office/drawing/2014/main" id="{F03740F0-023C-4239-B13C-9B90B28A800D}"/>
              </a:ext>
            </a:extLst>
          </p:cNvPr>
          <p:cNvSpPr/>
          <p:nvPr/>
        </p:nvSpPr>
        <p:spPr>
          <a:xfrm>
            <a:off x="766812" y="765299"/>
            <a:ext cx="3488631" cy="1835078"/>
          </a:xfrm>
          <a:prstGeom prst="roundRect">
            <a:avLst>
              <a:gd name="adj" fmla="val 0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>
                <a:solidFill>
                  <a:schemeClr val="tx1"/>
                </a:solidFill>
              </a:rPr>
              <a:t>Dodgson </a:t>
            </a:r>
            <a:r>
              <a:rPr lang="pl-PL" sz="2000" b="1" dirty="0" err="1">
                <a:solidFill>
                  <a:schemeClr val="tx1"/>
                </a:solidFill>
              </a:rPr>
              <a:t>Score</a:t>
            </a:r>
            <a:r>
              <a:rPr lang="pl-PL" sz="2000" b="1" dirty="0">
                <a:solidFill>
                  <a:schemeClr val="tx1"/>
                </a:solidFill>
              </a:rPr>
              <a:t> of </a:t>
            </a:r>
            <a:r>
              <a:rPr lang="pl-PL" sz="2000" b="1" dirty="0" err="1">
                <a:solidFill>
                  <a:schemeClr val="tx1"/>
                </a:solidFill>
              </a:rPr>
              <a:t>candidate</a:t>
            </a:r>
            <a:r>
              <a:rPr lang="pl-PL" sz="2000" b="1" dirty="0">
                <a:solidFill>
                  <a:schemeClr val="tx1"/>
                </a:solidFill>
              </a:rPr>
              <a:t> c: </a:t>
            </a:r>
            <a:r>
              <a:rPr lang="pl-PL" sz="2000" dirty="0" err="1">
                <a:solidFill>
                  <a:schemeClr val="tx1"/>
                </a:solidFill>
              </a:rPr>
              <a:t>Smallest</a:t>
            </a:r>
            <a:r>
              <a:rPr lang="pl-PL" sz="2000" dirty="0">
                <a:solidFill>
                  <a:schemeClr val="tx1"/>
                </a:solidFill>
              </a:rPr>
              <a:t> numer of </a:t>
            </a:r>
            <a:r>
              <a:rPr lang="pl-PL" sz="2000" dirty="0" err="1">
                <a:solidFill>
                  <a:schemeClr val="tx1"/>
                </a:solidFill>
              </a:rPr>
              <a:t>swaps</a:t>
            </a:r>
            <a:r>
              <a:rPr lang="pl-PL" sz="2000" dirty="0">
                <a:solidFill>
                  <a:schemeClr val="tx1"/>
                </a:solidFill>
              </a:rPr>
              <a:t> of </a:t>
            </a:r>
            <a:r>
              <a:rPr lang="pl-PL" sz="2000" dirty="0" err="1">
                <a:solidFill>
                  <a:schemeClr val="tx1"/>
                </a:solidFill>
              </a:rPr>
              <a:t>adjacent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candidates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that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ensures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that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cancidate</a:t>
            </a:r>
            <a:r>
              <a:rPr lang="pl-PL" sz="2000" dirty="0">
                <a:solidFill>
                  <a:schemeClr val="tx1"/>
                </a:solidFill>
              </a:rPr>
              <a:t> c </a:t>
            </a:r>
            <a:r>
              <a:rPr lang="pl-PL" sz="2000" dirty="0" err="1">
                <a:solidFill>
                  <a:schemeClr val="tx1"/>
                </a:solidFill>
              </a:rPr>
              <a:t>is</a:t>
            </a:r>
            <a:r>
              <a:rPr lang="pl-PL" sz="2000" dirty="0">
                <a:solidFill>
                  <a:schemeClr val="tx1"/>
                </a:solidFill>
              </a:rPr>
              <a:t> a </a:t>
            </a:r>
            <a:r>
              <a:rPr lang="pl-PL" sz="2000" dirty="0" err="1">
                <a:solidFill>
                  <a:schemeClr val="tx1"/>
                </a:solidFill>
              </a:rPr>
              <a:t>Condorcet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winner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2835D8-1886-4FB6-8B86-6E7224A150A5}"/>
              </a:ext>
            </a:extLst>
          </p:cNvPr>
          <p:cNvSpPr txBox="1"/>
          <p:nvPr/>
        </p:nvSpPr>
        <p:spPr>
          <a:xfrm>
            <a:off x="248093" y="3420442"/>
            <a:ext cx="5124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Dodgson </a:t>
            </a:r>
            <a:r>
              <a:rPr lang="pl-PL" dirty="0" err="1"/>
              <a:t>score</a:t>
            </a:r>
            <a:r>
              <a:rPr lang="pl-PL" dirty="0"/>
              <a:t> of        </a:t>
            </a:r>
            <a:r>
              <a:rPr lang="pl-PL" dirty="0" err="1"/>
              <a:t>is</a:t>
            </a:r>
            <a:r>
              <a:rPr lang="pl-PL" dirty="0"/>
              <a:t> 0   (</a:t>
            </a:r>
            <a:r>
              <a:rPr lang="pl-PL" dirty="0" err="1"/>
              <a:t>she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a Dodgson </a:t>
            </a:r>
            <a:r>
              <a:rPr lang="pl-PL" dirty="0" err="1"/>
              <a:t>winner</a:t>
            </a:r>
            <a:r>
              <a:rPr lang="pl-PL" dirty="0"/>
              <a:t>)</a:t>
            </a:r>
          </a:p>
        </p:txBody>
      </p:sp>
      <p:pic>
        <p:nvPicPr>
          <p:cNvPr id="47" name="Picture 17" descr="money3-c">
            <a:extLst>
              <a:ext uri="{FF2B5EF4-FFF2-40B4-BE49-F238E27FC236}">
                <a16:creationId xmlns:a16="http://schemas.microsoft.com/office/drawing/2014/main" id="{597CC524-FA2D-4423-AFE3-6C2520C26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087" y="3402664"/>
            <a:ext cx="243327" cy="4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C0753767-F298-4980-97A5-673C6BCA8568}"/>
              </a:ext>
            </a:extLst>
          </p:cNvPr>
          <p:cNvSpPr txBox="1"/>
          <p:nvPr/>
        </p:nvSpPr>
        <p:spPr>
          <a:xfrm>
            <a:off x="248093" y="4099395"/>
            <a:ext cx="2342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Dodgson </a:t>
            </a:r>
            <a:r>
              <a:rPr lang="pl-PL" dirty="0" err="1"/>
              <a:t>score</a:t>
            </a:r>
            <a:r>
              <a:rPr lang="pl-PL" dirty="0"/>
              <a:t> of        ?</a:t>
            </a:r>
          </a:p>
        </p:txBody>
      </p:sp>
      <p:pic>
        <p:nvPicPr>
          <p:cNvPr id="50" name="Picture 13" descr="hvd1-c">
            <a:extLst>
              <a:ext uri="{FF2B5EF4-FFF2-40B4-BE49-F238E27FC236}">
                <a16:creationId xmlns:a16="http://schemas.microsoft.com/office/drawing/2014/main" id="{FBDA738D-178A-47A7-A6C4-5A77E31EF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087" y="4042289"/>
            <a:ext cx="241772" cy="48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A23621-874A-4ECA-8FAA-924D639D8398}"/>
              </a:ext>
            </a:extLst>
          </p:cNvPr>
          <p:cNvSpPr/>
          <p:nvPr/>
        </p:nvSpPr>
        <p:spPr>
          <a:xfrm>
            <a:off x="6608405" y="653716"/>
            <a:ext cx="841310" cy="1102895"/>
          </a:xfrm>
          <a:prstGeom prst="rect">
            <a:avLst/>
          </a:prstGeom>
          <a:solidFill>
            <a:srgbClr val="FF0000">
              <a:alpha val="1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297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45" grpId="0" animBg="1"/>
      <p:bldP spid="46" grpId="0" animBg="1"/>
      <p:bldP spid="5" grpId="0"/>
      <p:bldP spid="48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BFB3EE-1DC1-4E67-B2D9-5F7D2FD94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563" y="94497"/>
            <a:ext cx="2516400" cy="3322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0068BC-7372-4404-9D89-1C06026C2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837043" cy="72008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Dodgson </a:t>
            </a:r>
            <a:r>
              <a:rPr lang="pl-PL" dirty="0" err="1"/>
              <a:t>Score</a:t>
            </a:r>
            <a:endParaRPr lang="pl-PL" dirty="0"/>
          </a:p>
        </p:txBody>
      </p:sp>
      <p:sp>
        <p:nvSpPr>
          <p:cNvPr id="23" name="pole tekstowe 6">
            <a:extLst>
              <a:ext uri="{FF2B5EF4-FFF2-40B4-BE49-F238E27FC236}">
                <a16:creationId xmlns:a16="http://schemas.microsoft.com/office/drawing/2014/main" id="{E77727DA-BC3A-4D33-8208-7A4AC95355B1}"/>
              </a:ext>
            </a:extLst>
          </p:cNvPr>
          <p:cNvSpPr txBox="1"/>
          <p:nvPr/>
        </p:nvSpPr>
        <p:spPr>
          <a:xfrm>
            <a:off x="5624387" y="12281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24" name="pole tekstowe 7">
            <a:extLst>
              <a:ext uri="{FF2B5EF4-FFF2-40B4-BE49-F238E27FC236}">
                <a16:creationId xmlns:a16="http://schemas.microsoft.com/office/drawing/2014/main" id="{3B5E5347-A8B1-4E16-A9FA-B16FBB87F000}"/>
              </a:ext>
            </a:extLst>
          </p:cNvPr>
          <p:cNvSpPr txBox="1"/>
          <p:nvPr/>
        </p:nvSpPr>
        <p:spPr>
          <a:xfrm>
            <a:off x="5624576" y="2438926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25" name="pole tekstowe 8">
            <a:extLst>
              <a:ext uri="{FF2B5EF4-FFF2-40B4-BE49-F238E27FC236}">
                <a16:creationId xmlns:a16="http://schemas.microsoft.com/office/drawing/2014/main" id="{5E4164AC-5179-4CA1-A2DA-8AF180F2E215}"/>
              </a:ext>
            </a:extLst>
          </p:cNvPr>
          <p:cNvSpPr txBox="1"/>
          <p:nvPr/>
        </p:nvSpPr>
        <p:spPr>
          <a:xfrm>
            <a:off x="5624387" y="700313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26" name="pole tekstowe 9">
            <a:extLst>
              <a:ext uri="{FF2B5EF4-FFF2-40B4-BE49-F238E27FC236}">
                <a16:creationId xmlns:a16="http://schemas.microsoft.com/office/drawing/2014/main" id="{346EC164-9359-44FF-B6C0-F19189EAF0D6}"/>
              </a:ext>
            </a:extLst>
          </p:cNvPr>
          <p:cNvSpPr txBox="1"/>
          <p:nvPr/>
        </p:nvSpPr>
        <p:spPr>
          <a:xfrm>
            <a:off x="5624387" y="1316435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27" name="pole tekstowe 10">
            <a:extLst>
              <a:ext uri="{FF2B5EF4-FFF2-40B4-BE49-F238E27FC236}">
                <a16:creationId xmlns:a16="http://schemas.microsoft.com/office/drawing/2014/main" id="{21E8DC59-6D44-41FE-AF85-AC0411D48E09}"/>
              </a:ext>
            </a:extLst>
          </p:cNvPr>
          <p:cNvSpPr txBox="1"/>
          <p:nvPr/>
        </p:nvSpPr>
        <p:spPr>
          <a:xfrm>
            <a:off x="5624387" y="2976863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28" name="pole tekstowe 11">
            <a:extLst>
              <a:ext uri="{FF2B5EF4-FFF2-40B4-BE49-F238E27FC236}">
                <a16:creationId xmlns:a16="http://schemas.microsoft.com/office/drawing/2014/main" id="{D108993F-D150-48ED-9BE2-D7D42D55CC94}"/>
              </a:ext>
            </a:extLst>
          </p:cNvPr>
          <p:cNvSpPr txBox="1"/>
          <p:nvPr/>
        </p:nvSpPr>
        <p:spPr>
          <a:xfrm>
            <a:off x="5624576" y="181785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30" name="Picture 13" descr="hvd1-c">
            <a:extLst>
              <a:ext uri="{FF2B5EF4-FFF2-40B4-BE49-F238E27FC236}">
                <a16:creationId xmlns:a16="http://schemas.microsoft.com/office/drawing/2014/main" id="{54478CF8-EFC4-4C95-BA83-F4AE5396D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230" y="3631191"/>
            <a:ext cx="342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7" descr="money3-c">
            <a:extLst>
              <a:ext uri="{FF2B5EF4-FFF2-40B4-BE49-F238E27FC236}">
                <a16:creationId xmlns:a16="http://schemas.microsoft.com/office/drawing/2014/main" id="{303537CA-9BEE-46F1-84B1-2247D685C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459" y="4676844"/>
            <a:ext cx="3921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1" descr="hvd4-c">
            <a:extLst>
              <a:ext uri="{FF2B5EF4-FFF2-40B4-BE49-F238E27FC236}">
                <a16:creationId xmlns:a16="http://schemas.microsoft.com/office/drawing/2014/main" id="{9D3A85C2-0B3F-4B2D-AA18-E998CCA13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859" y="5939872"/>
            <a:ext cx="45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5" descr="hvd3-c">
            <a:extLst>
              <a:ext uri="{FF2B5EF4-FFF2-40B4-BE49-F238E27FC236}">
                <a16:creationId xmlns:a16="http://schemas.microsoft.com/office/drawing/2014/main" id="{6B61E900-91EF-4440-B2A4-E98507385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709" y="4501657"/>
            <a:ext cx="3016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9" descr="money1-c">
            <a:extLst>
              <a:ext uri="{FF2B5EF4-FFF2-40B4-BE49-F238E27FC236}">
                <a16:creationId xmlns:a16="http://schemas.microsoft.com/office/drawing/2014/main" id="{A2AEAC06-0846-49E3-A864-C1F0CD66D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563" y="5977419"/>
            <a:ext cx="3317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Łącznik prosty ze strzałką 20">
            <a:extLst>
              <a:ext uri="{FF2B5EF4-FFF2-40B4-BE49-F238E27FC236}">
                <a16:creationId xmlns:a16="http://schemas.microsoft.com/office/drawing/2014/main" id="{B691DDF1-7006-489E-8948-32C91A14D7E9}"/>
              </a:ext>
            </a:extLst>
          </p:cNvPr>
          <p:cNvCxnSpPr>
            <a:cxnSpLocks/>
          </p:cNvCxnSpPr>
          <p:nvPr/>
        </p:nvCxnSpPr>
        <p:spPr>
          <a:xfrm flipH="1">
            <a:off x="5707400" y="4316991"/>
            <a:ext cx="726421" cy="348127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21">
            <a:extLst>
              <a:ext uri="{FF2B5EF4-FFF2-40B4-BE49-F238E27FC236}">
                <a16:creationId xmlns:a16="http://schemas.microsoft.com/office/drawing/2014/main" id="{1289E2EC-1C77-4664-BCEC-810F10A220BE}"/>
              </a:ext>
            </a:extLst>
          </p:cNvPr>
          <p:cNvCxnSpPr>
            <a:cxnSpLocks/>
          </p:cNvCxnSpPr>
          <p:nvPr/>
        </p:nvCxnSpPr>
        <p:spPr>
          <a:xfrm flipV="1">
            <a:off x="5747301" y="5028356"/>
            <a:ext cx="2582838" cy="40071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23">
            <a:extLst>
              <a:ext uri="{FF2B5EF4-FFF2-40B4-BE49-F238E27FC236}">
                <a16:creationId xmlns:a16="http://schemas.microsoft.com/office/drawing/2014/main" id="{B07F0773-D33C-4A59-B258-EDA63C7C1651}"/>
              </a:ext>
            </a:extLst>
          </p:cNvPr>
          <p:cNvCxnSpPr/>
          <p:nvPr/>
        </p:nvCxnSpPr>
        <p:spPr>
          <a:xfrm>
            <a:off x="5537572" y="5624148"/>
            <a:ext cx="382622" cy="537937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27">
            <a:extLst>
              <a:ext uri="{FF2B5EF4-FFF2-40B4-BE49-F238E27FC236}">
                <a16:creationId xmlns:a16="http://schemas.microsoft.com/office/drawing/2014/main" id="{ED1C1CF1-B2C2-41A1-9B0B-13511BABB5E5}"/>
              </a:ext>
            </a:extLst>
          </p:cNvPr>
          <p:cNvCxnSpPr/>
          <p:nvPr/>
        </p:nvCxnSpPr>
        <p:spPr>
          <a:xfrm>
            <a:off x="5728883" y="5329307"/>
            <a:ext cx="1720832" cy="832778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5">
            <a:extLst>
              <a:ext uri="{FF2B5EF4-FFF2-40B4-BE49-F238E27FC236}">
                <a16:creationId xmlns:a16="http://schemas.microsoft.com/office/drawing/2014/main" id="{D9D00E32-B8C7-42B5-94DC-FF5380D857B5}"/>
              </a:ext>
            </a:extLst>
          </p:cNvPr>
          <p:cNvCxnSpPr>
            <a:cxnSpLocks/>
          </p:cNvCxnSpPr>
          <p:nvPr/>
        </p:nvCxnSpPr>
        <p:spPr>
          <a:xfrm>
            <a:off x="7396035" y="4363671"/>
            <a:ext cx="915686" cy="46421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>
            <a:extLst>
              <a:ext uri="{FF2B5EF4-FFF2-40B4-BE49-F238E27FC236}">
                <a16:creationId xmlns:a16="http://schemas.microsoft.com/office/drawing/2014/main" id="{58543622-168C-40D0-A114-B8271B1BF538}"/>
              </a:ext>
            </a:extLst>
          </p:cNvPr>
          <p:cNvCxnSpPr>
            <a:cxnSpLocks/>
          </p:cNvCxnSpPr>
          <p:nvPr/>
        </p:nvCxnSpPr>
        <p:spPr>
          <a:xfrm>
            <a:off x="7209224" y="4827888"/>
            <a:ext cx="527478" cy="106522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1">
            <a:extLst>
              <a:ext uri="{FF2B5EF4-FFF2-40B4-BE49-F238E27FC236}">
                <a16:creationId xmlns:a16="http://schemas.microsoft.com/office/drawing/2014/main" id="{B56A7AE1-C543-48BB-BFA5-6F6CC1C449D9}"/>
              </a:ext>
            </a:extLst>
          </p:cNvPr>
          <p:cNvCxnSpPr>
            <a:cxnSpLocks/>
          </p:cNvCxnSpPr>
          <p:nvPr/>
        </p:nvCxnSpPr>
        <p:spPr>
          <a:xfrm flipH="1">
            <a:off x="6413351" y="4856949"/>
            <a:ext cx="302716" cy="106568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3">
            <a:extLst>
              <a:ext uri="{FF2B5EF4-FFF2-40B4-BE49-F238E27FC236}">
                <a16:creationId xmlns:a16="http://schemas.microsoft.com/office/drawing/2014/main" id="{D6E45800-799D-4E10-9ECB-B332D9773ECF}"/>
              </a:ext>
            </a:extLst>
          </p:cNvPr>
          <p:cNvCxnSpPr/>
          <p:nvPr/>
        </p:nvCxnSpPr>
        <p:spPr>
          <a:xfrm flipH="1">
            <a:off x="8041059" y="5255832"/>
            <a:ext cx="517679" cy="1026940"/>
          </a:xfrm>
          <a:prstGeom prst="straightConnector1">
            <a:avLst/>
          </a:prstGeom>
          <a:ln w="127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ze strzałką 45">
            <a:extLst>
              <a:ext uri="{FF2B5EF4-FFF2-40B4-BE49-F238E27FC236}">
                <a16:creationId xmlns:a16="http://schemas.microsoft.com/office/drawing/2014/main" id="{5F7C327F-FECD-4E4F-8ADD-07625312D9F6}"/>
              </a:ext>
            </a:extLst>
          </p:cNvPr>
          <p:cNvCxnSpPr/>
          <p:nvPr/>
        </p:nvCxnSpPr>
        <p:spPr>
          <a:xfrm flipH="1">
            <a:off x="6413351" y="5110678"/>
            <a:ext cx="1916788" cy="1051407"/>
          </a:xfrm>
          <a:prstGeom prst="straightConnector1">
            <a:avLst/>
          </a:prstGeom>
          <a:ln w="127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7">
            <a:extLst>
              <a:ext uri="{FF2B5EF4-FFF2-40B4-BE49-F238E27FC236}">
                <a16:creationId xmlns:a16="http://schemas.microsoft.com/office/drawing/2014/main" id="{B2D34612-3EFD-4C48-91AB-260CE8BAB84F}"/>
              </a:ext>
            </a:extLst>
          </p:cNvPr>
          <p:cNvCxnSpPr/>
          <p:nvPr/>
        </p:nvCxnSpPr>
        <p:spPr>
          <a:xfrm flipH="1">
            <a:off x="6499786" y="6415814"/>
            <a:ext cx="1018108" cy="31713"/>
          </a:xfrm>
          <a:prstGeom prst="straightConnector1">
            <a:avLst/>
          </a:prstGeom>
          <a:ln w="127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ipsa 49">
            <a:extLst>
              <a:ext uri="{FF2B5EF4-FFF2-40B4-BE49-F238E27FC236}">
                <a16:creationId xmlns:a16="http://schemas.microsoft.com/office/drawing/2014/main" id="{8D9AF4AD-E0A1-4CAB-9C67-E0391218F95B}"/>
              </a:ext>
            </a:extLst>
          </p:cNvPr>
          <p:cNvSpPr/>
          <p:nvPr/>
        </p:nvSpPr>
        <p:spPr>
          <a:xfrm>
            <a:off x="6499786" y="3454686"/>
            <a:ext cx="871456" cy="1452311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Prostokąt zaokrąglony 3">
            <a:extLst>
              <a:ext uri="{FF2B5EF4-FFF2-40B4-BE49-F238E27FC236}">
                <a16:creationId xmlns:a16="http://schemas.microsoft.com/office/drawing/2014/main" id="{F03740F0-023C-4239-B13C-9B90B28A800D}"/>
              </a:ext>
            </a:extLst>
          </p:cNvPr>
          <p:cNvSpPr/>
          <p:nvPr/>
        </p:nvSpPr>
        <p:spPr>
          <a:xfrm>
            <a:off x="766812" y="765299"/>
            <a:ext cx="3488631" cy="1835078"/>
          </a:xfrm>
          <a:prstGeom prst="roundRect">
            <a:avLst>
              <a:gd name="adj" fmla="val 0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>
                <a:solidFill>
                  <a:schemeClr val="tx1"/>
                </a:solidFill>
              </a:rPr>
              <a:t>Dodgson </a:t>
            </a:r>
            <a:r>
              <a:rPr lang="pl-PL" sz="2000" b="1" dirty="0" err="1">
                <a:solidFill>
                  <a:schemeClr val="tx1"/>
                </a:solidFill>
              </a:rPr>
              <a:t>Score</a:t>
            </a:r>
            <a:r>
              <a:rPr lang="pl-PL" sz="2000" b="1" dirty="0">
                <a:solidFill>
                  <a:schemeClr val="tx1"/>
                </a:solidFill>
              </a:rPr>
              <a:t> of </a:t>
            </a:r>
            <a:r>
              <a:rPr lang="pl-PL" sz="2000" b="1" dirty="0" err="1">
                <a:solidFill>
                  <a:schemeClr val="tx1"/>
                </a:solidFill>
              </a:rPr>
              <a:t>candidate</a:t>
            </a:r>
            <a:r>
              <a:rPr lang="pl-PL" sz="2000" b="1" dirty="0">
                <a:solidFill>
                  <a:schemeClr val="tx1"/>
                </a:solidFill>
              </a:rPr>
              <a:t> c: </a:t>
            </a:r>
            <a:r>
              <a:rPr lang="pl-PL" sz="2000" dirty="0" err="1">
                <a:solidFill>
                  <a:schemeClr val="tx1"/>
                </a:solidFill>
              </a:rPr>
              <a:t>Smallest</a:t>
            </a:r>
            <a:r>
              <a:rPr lang="pl-PL" sz="2000" dirty="0">
                <a:solidFill>
                  <a:schemeClr val="tx1"/>
                </a:solidFill>
              </a:rPr>
              <a:t> numer of </a:t>
            </a:r>
            <a:r>
              <a:rPr lang="pl-PL" sz="2000" dirty="0" err="1">
                <a:solidFill>
                  <a:schemeClr val="tx1"/>
                </a:solidFill>
              </a:rPr>
              <a:t>swaps</a:t>
            </a:r>
            <a:r>
              <a:rPr lang="pl-PL" sz="2000" dirty="0">
                <a:solidFill>
                  <a:schemeClr val="tx1"/>
                </a:solidFill>
              </a:rPr>
              <a:t> of </a:t>
            </a:r>
            <a:r>
              <a:rPr lang="pl-PL" sz="2000" dirty="0" err="1">
                <a:solidFill>
                  <a:schemeClr val="tx1"/>
                </a:solidFill>
              </a:rPr>
              <a:t>adjacent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candidates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that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ensures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that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cancidate</a:t>
            </a:r>
            <a:r>
              <a:rPr lang="pl-PL" sz="2000" dirty="0">
                <a:solidFill>
                  <a:schemeClr val="tx1"/>
                </a:solidFill>
              </a:rPr>
              <a:t> c </a:t>
            </a:r>
            <a:r>
              <a:rPr lang="pl-PL" sz="2000" dirty="0" err="1">
                <a:solidFill>
                  <a:schemeClr val="tx1"/>
                </a:solidFill>
              </a:rPr>
              <a:t>is</a:t>
            </a:r>
            <a:r>
              <a:rPr lang="pl-PL" sz="2000" dirty="0">
                <a:solidFill>
                  <a:schemeClr val="tx1"/>
                </a:solidFill>
              </a:rPr>
              <a:t> a </a:t>
            </a:r>
            <a:r>
              <a:rPr lang="pl-PL" sz="2000" dirty="0" err="1">
                <a:solidFill>
                  <a:schemeClr val="tx1"/>
                </a:solidFill>
              </a:rPr>
              <a:t>Condorcet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winner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2835D8-1886-4FB6-8B86-6E7224A150A5}"/>
              </a:ext>
            </a:extLst>
          </p:cNvPr>
          <p:cNvSpPr txBox="1"/>
          <p:nvPr/>
        </p:nvSpPr>
        <p:spPr>
          <a:xfrm>
            <a:off x="248093" y="3420442"/>
            <a:ext cx="5124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Dodgson </a:t>
            </a:r>
            <a:r>
              <a:rPr lang="pl-PL" dirty="0" err="1"/>
              <a:t>score</a:t>
            </a:r>
            <a:r>
              <a:rPr lang="pl-PL" dirty="0"/>
              <a:t> of        </a:t>
            </a:r>
            <a:r>
              <a:rPr lang="pl-PL" dirty="0" err="1"/>
              <a:t>is</a:t>
            </a:r>
            <a:r>
              <a:rPr lang="pl-PL" dirty="0"/>
              <a:t> 0   (</a:t>
            </a:r>
            <a:r>
              <a:rPr lang="pl-PL" dirty="0" err="1"/>
              <a:t>she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a Dodgson </a:t>
            </a:r>
            <a:r>
              <a:rPr lang="pl-PL" dirty="0" err="1"/>
              <a:t>winner</a:t>
            </a:r>
            <a:r>
              <a:rPr lang="pl-PL" dirty="0"/>
              <a:t>)</a:t>
            </a:r>
          </a:p>
        </p:txBody>
      </p:sp>
      <p:pic>
        <p:nvPicPr>
          <p:cNvPr id="47" name="Picture 17" descr="money3-c">
            <a:extLst>
              <a:ext uri="{FF2B5EF4-FFF2-40B4-BE49-F238E27FC236}">
                <a16:creationId xmlns:a16="http://schemas.microsoft.com/office/drawing/2014/main" id="{597CC524-FA2D-4423-AFE3-6C2520C26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087" y="3402664"/>
            <a:ext cx="243327" cy="4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C0753767-F298-4980-97A5-673C6BCA8568}"/>
              </a:ext>
            </a:extLst>
          </p:cNvPr>
          <p:cNvSpPr txBox="1"/>
          <p:nvPr/>
        </p:nvSpPr>
        <p:spPr>
          <a:xfrm>
            <a:off x="248093" y="4099395"/>
            <a:ext cx="2547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Dodgson </a:t>
            </a:r>
            <a:r>
              <a:rPr lang="pl-PL" dirty="0" err="1"/>
              <a:t>score</a:t>
            </a:r>
            <a:r>
              <a:rPr lang="pl-PL" dirty="0"/>
              <a:t> of        </a:t>
            </a:r>
            <a:r>
              <a:rPr lang="pl-PL" dirty="0" err="1"/>
              <a:t>is</a:t>
            </a:r>
            <a:r>
              <a:rPr lang="pl-PL" dirty="0"/>
              <a:t> 2</a:t>
            </a:r>
          </a:p>
        </p:txBody>
      </p:sp>
      <p:pic>
        <p:nvPicPr>
          <p:cNvPr id="50" name="Picture 13" descr="hvd1-c">
            <a:extLst>
              <a:ext uri="{FF2B5EF4-FFF2-40B4-BE49-F238E27FC236}">
                <a16:creationId xmlns:a16="http://schemas.microsoft.com/office/drawing/2014/main" id="{FBDA738D-178A-47A7-A6C4-5A77E31EF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087" y="4042289"/>
            <a:ext cx="241772" cy="48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A23621-874A-4ECA-8FAA-924D639D8398}"/>
              </a:ext>
            </a:extLst>
          </p:cNvPr>
          <p:cNvSpPr/>
          <p:nvPr/>
        </p:nvSpPr>
        <p:spPr>
          <a:xfrm>
            <a:off x="6608405" y="653716"/>
            <a:ext cx="841310" cy="1102895"/>
          </a:xfrm>
          <a:prstGeom prst="rect">
            <a:avLst/>
          </a:prstGeom>
          <a:solidFill>
            <a:srgbClr val="FF0000">
              <a:alpha val="1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9" name="Prostokąt zaokrąglony 3">
            <a:extLst>
              <a:ext uri="{FF2B5EF4-FFF2-40B4-BE49-F238E27FC236}">
                <a16:creationId xmlns:a16="http://schemas.microsoft.com/office/drawing/2014/main" id="{D3ABFCE3-B9FC-4F7F-B6E4-3B8B45162B9D}"/>
              </a:ext>
            </a:extLst>
          </p:cNvPr>
          <p:cNvSpPr/>
          <p:nvPr/>
        </p:nvSpPr>
        <p:spPr>
          <a:xfrm>
            <a:off x="127575" y="3169991"/>
            <a:ext cx="5691640" cy="3277536"/>
          </a:xfrm>
          <a:prstGeom prst="roundRect">
            <a:avLst>
              <a:gd name="adj" fmla="val 0"/>
            </a:avLst>
          </a:prstGeom>
          <a:solidFill>
            <a:srgbClr val="FFFF99"/>
          </a:solidFill>
          <a:ln>
            <a:solidFill>
              <a:srgbClr val="FFD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dirty="0">
                <a:solidFill>
                  <a:schemeClr val="tx1"/>
                </a:solidFill>
              </a:rPr>
              <a:t>J. </a:t>
            </a:r>
            <a:r>
              <a:rPr lang="pl-PL" sz="1400" dirty="0" err="1">
                <a:solidFill>
                  <a:schemeClr val="tx1"/>
                </a:solidFill>
              </a:rPr>
              <a:t>Bartholdi</a:t>
            </a:r>
            <a:r>
              <a:rPr lang="pl-PL" sz="1400" dirty="0">
                <a:solidFill>
                  <a:schemeClr val="tx1"/>
                </a:solidFill>
              </a:rPr>
              <a:t>, C. </a:t>
            </a:r>
            <a:r>
              <a:rPr lang="pl-PL" sz="1400" dirty="0" err="1">
                <a:solidFill>
                  <a:schemeClr val="tx1"/>
                </a:solidFill>
              </a:rPr>
              <a:t>Tovey</a:t>
            </a:r>
            <a:r>
              <a:rPr lang="pl-PL" sz="1400" dirty="0">
                <a:solidFill>
                  <a:schemeClr val="tx1"/>
                </a:solidFill>
              </a:rPr>
              <a:t>, M. Trick, </a:t>
            </a:r>
            <a:r>
              <a:rPr lang="en-US" sz="1400" dirty="0">
                <a:solidFill>
                  <a:schemeClr val="tx1"/>
                </a:solidFill>
              </a:rPr>
              <a:t>Voting Schemes for which It Can Be Difficult </a:t>
            </a:r>
            <a:endParaRPr lang="pl-PL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to Tell Who Won the Election</a:t>
            </a:r>
            <a:r>
              <a:rPr lang="pl-PL" sz="1400" dirty="0">
                <a:solidFill>
                  <a:schemeClr val="tx1"/>
                </a:solidFill>
              </a:rPr>
              <a:t>, </a:t>
            </a:r>
            <a:r>
              <a:rPr lang="pl-PL" sz="1400" dirty="0" err="1">
                <a:solidFill>
                  <a:schemeClr val="tx1"/>
                </a:solidFill>
              </a:rPr>
              <a:t>Social</a:t>
            </a:r>
            <a:r>
              <a:rPr lang="pl-PL" sz="1400" dirty="0">
                <a:solidFill>
                  <a:schemeClr val="tx1"/>
                </a:solidFill>
              </a:rPr>
              <a:t> Choice and </a:t>
            </a:r>
            <a:r>
              <a:rPr lang="pl-PL" sz="1400" dirty="0" err="1">
                <a:solidFill>
                  <a:schemeClr val="tx1"/>
                </a:solidFill>
              </a:rPr>
              <a:t>Welfare</a:t>
            </a:r>
            <a:r>
              <a:rPr lang="pl-PL" sz="1400" dirty="0">
                <a:solidFill>
                  <a:schemeClr val="tx1"/>
                </a:solidFill>
              </a:rPr>
              <a:t>, 1989</a:t>
            </a:r>
          </a:p>
          <a:p>
            <a:endParaRPr lang="pl-PL" sz="400" dirty="0">
              <a:solidFill>
                <a:schemeClr val="tx1"/>
              </a:solidFill>
            </a:endParaRPr>
          </a:p>
          <a:p>
            <a:r>
              <a:rPr lang="pl-PL" sz="1400" dirty="0">
                <a:solidFill>
                  <a:schemeClr val="tx1"/>
                </a:solidFill>
              </a:rPr>
              <a:t>L. </a:t>
            </a:r>
            <a:r>
              <a:rPr lang="pl-PL" sz="1400" dirty="0" err="1">
                <a:solidFill>
                  <a:schemeClr val="tx1"/>
                </a:solidFill>
              </a:rPr>
              <a:t>Hemaspaandra</a:t>
            </a:r>
            <a:r>
              <a:rPr lang="pl-PL" sz="1400" dirty="0">
                <a:solidFill>
                  <a:schemeClr val="tx1"/>
                </a:solidFill>
              </a:rPr>
              <a:t>, E. </a:t>
            </a:r>
            <a:r>
              <a:rPr lang="pl-PL" sz="1400" dirty="0" err="1">
                <a:solidFill>
                  <a:schemeClr val="tx1"/>
                </a:solidFill>
              </a:rPr>
              <a:t>Hemaspaandra</a:t>
            </a:r>
            <a:r>
              <a:rPr lang="pl-PL" sz="1400" dirty="0">
                <a:solidFill>
                  <a:schemeClr val="tx1"/>
                </a:solidFill>
              </a:rPr>
              <a:t>, J. </a:t>
            </a:r>
            <a:r>
              <a:rPr lang="pl-PL" sz="1400" dirty="0" err="1">
                <a:solidFill>
                  <a:schemeClr val="tx1"/>
                </a:solidFill>
              </a:rPr>
              <a:t>Rothe</a:t>
            </a:r>
            <a:r>
              <a:rPr lang="pl-PL" sz="1400" dirty="0">
                <a:solidFill>
                  <a:schemeClr val="tx1"/>
                </a:solidFill>
              </a:rPr>
              <a:t>, </a:t>
            </a:r>
            <a:r>
              <a:rPr lang="en-US" sz="1400" dirty="0">
                <a:solidFill>
                  <a:schemeClr val="tx1"/>
                </a:solidFill>
              </a:rPr>
              <a:t>Exact Analysis of Dodgson Elections: Lewis Carroll's 1876 Voting System is Complete for Parallel Access to NP.</a:t>
            </a:r>
            <a:r>
              <a:rPr lang="pl-PL" sz="1400" dirty="0">
                <a:solidFill>
                  <a:schemeClr val="tx1"/>
                </a:solidFill>
              </a:rPr>
              <a:t>, J. ACM, 1997</a:t>
            </a:r>
          </a:p>
          <a:p>
            <a:endParaRPr lang="pl-PL" sz="400" dirty="0">
              <a:solidFill>
                <a:schemeClr val="tx1"/>
              </a:solidFill>
            </a:endParaRPr>
          </a:p>
          <a:p>
            <a:r>
              <a:rPr lang="pl-PL" sz="1400" dirty="0">
                <a:solidFill>
                  <a:schemeClr val="tx1"/>
                </a:solidFill>
              </a:rPr>
              <a:t>N. </a:t>
            </a:r>
            <a:r>
              <a:rPr lang="pl-PL" sz="1400" dirty="0" err="1">
                <a:solidFill>
                  <a:schemeClr val="tx1"/>
                </a:solidFill>
              </a:rPr>
              <a:t>Betzler</a:t>
            </a:r>
            <a:r>
              <a:rPr lang="pl-PL" sz="1400" dirty="0">
                <a:solidFill>
                  <a:schemeClr val="tx1"/>
                </a:solidFill>
              </a:rPr>
              <a:t>, J. </a:t>
            </a:r>
            <a:r>
              <a:rPr lang="pl-PL" sz="1400" dirty="0" err="1">
                <a:solidFill>
                  <a:schemeClr val="tx1"/>
                </a:solidFill>
              </a:rPr>
              <a:t>Guo</a:t>
            </a:r>
            <a:r>
              <a:rPr lang="pl-PL" sz="1400" dirty="0">
                <a:solidFill>
                  <a:schemeClr val="tx1"/>
                </a:solidFill>
              </a:rPr>
              <a:t>, R. </a:t>
            </a:r>
            <a:r>
              <a:rPr lang="pl-PL" sz="1400" dirty="0" err="1">
                <a:solidFill>
                  <a:schemeClr val="tx1"/>
                </a:solidFill>
              </a:rPr>
              <a:t>Niedermeier</a:t>
            </a:r>
            <a:r>
              <a:rPr lang="pl-PL" sz="1400" dirty="0">
                <a:solidFill>
                  <a:schemeClr val="tx1"/>
                </a:solidFill>
              </a:rPr>
              <a:t>, </a:t>
            </a:r>
            <a:r>
              <a:rPr lang="en-US" sz="1400" dirty="0">
                <a:solidFill>
                  <a:schemeClr val="tx1"/>
                </a:solidFill>
              </a:rPr>
              <a:t>Parameterized computational complexity of Dodgson and Young elections</a:t>
            </a:r>
            <a:r>
              <a:rPr lang="pl-PL" sz="1400" dirty="0">
                <a:solidFill>
                  <a:schemeClr val="tx1"/>
                </a:solidFill>
              </a:rPr>
              <a:t>, Information and </a:t>
            </a:r>
            <a:r>
              <a:rPr lang="pl-PL" sz="1400" dirty="0" err="1">
                <a:solidFill>
                  <a:schemeClr val="tx1"/>
                </a:solidFill>
              </a:rPr>
              <a:t>Computation</a:t>
            </a:r>
            <a:r>
              <a:rPr lang="pl-PL" sz="1400" dirty="0">
                <a:solidFill>
                  <a:schemeClr val="tx1"/>
                </a:solidFill>
              </a:rPr>
              <a:t>, 2010</a:t>
            </a:r>
          </a:p>
          <a:p>
            <a:endParaRPr lang="pl-PL" sz="400" dirty="0">
              <a:solidFill>
                <a:schemeClr val="tx1"/>
              </a:solidFill>
            </a:endParaRPr>
          </a:p>
          <a:p>
            <a:r>
              <a:rPr lang="pl-PL" sz="1400" dirty="0">
                <a:solidFill>
                  <a:schemeClr val="tx1"/>
                </a:solidFill>
              </a:rPr>
              <a:t>M. </a:t>
            </a:r>
            <a:r>
              <a:rPr lang="pl-PL" sz="1400" dirty="0" err="1">
                <a:solidFill>
                  <a:schemeClr val="tx1"/>
                </a:solidFill>
              </a:rPr>
              <a:t>Fellows</a:t>
            </a:r>
            <a:r>
              <a:rPr lang="pl-PL" sz="1400" dirty="0">
                <a:solidFill>
                  <a:schemeClr val="tx1"/>
                </a:solidFill>
              </a:rPr>
              <a:t>, B. Jansen, D. </a:t>
            </a:r>
            <a:r>
              <a:rPr lang="pl-PL" sz="1400" dirty="0" err="1">
                <a:solidFill>
                  <a:schemeClr val="tx1"/>
                </a:solidFill>
              </a:rPr>
              <a:t>Lokshtanov</a:t>
            </a:r>
            <a:r>
              <a:rPr lang="pl-PL" sz="1400" dirty="0">
                <a:solidFill>
                  <a:schemeClr val="tx1"/>
                </a:solidFill>
              </a:rPr>
              <a:t>, F. </a:t>
            </a:r>
            <a:r>
              <a:rPr lang="pl-PL" sz="1400" dirty="0" err="1">
                <a:solidFill>
                  <a:schemeClr val="tx1"/>
                </a:solidFill>
              </a:rPr>
              <a:t>Rosamond</a:t>
            </a:r>
            <a:r>
              <a:rPr lang="pl-PL" sz="1400" dirty="0">
                <a:solidFill>
                  <a:schemeClr val="tx1"/>
                </a:solidFill>
              </a:rPr>
              <a:t>, S. </a:t>
            </a:r>
            <a:r>
              <a:rPr lang="pl-PL" sz="1400" dirty="0" err="1">
                <a:solidFill>
                  <a:schemeClr val="tx1"/>
                </a:solidFill>
              </a:rPr>
              <a:t>Saurabh</a:t>
            </a:r>
            <a:r>
              <a:rPr lang="pl-PL" sz="1400" dirty="0">
                <a:solidFill>
                  <a:schemeClr val="tx1"/>
                </a:solidFill>
              </a:rPr>
              <a:t>, </a:t>
            </a:r>
            <a:r>
              <a:rPr lang="pl-PL" sz="1400" dirty="0" err="1">
                <a:solidFill>
                  <a:schemeClr val="tx1"/>
                </a:solidFill>
              </a:rPr>
              <a:t>Determining</a:t>
            </a:r>
            <a:r>
              <a:rPr lang="pl-PL" sz="1400" dirty="0">
                <a:solidFill>
                  <a:schemeClr val="tx1"/>
                </a:solidFill>
              </a:rPr>
              <a:t> the Winner of a Dodgson </a:t>
            </a:r>
            <a:r>
              <a:rPr lang="pl-PL" sz="1400" dirty="0" err="1">
                <a:solidFill>
                  <a:schemeClr val="tx1"/>
                </a:solidFill>
              </a:rPr>
              <a:t>Election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is</a:t>
            </a:r>
            <a:r>
              <a:rPr lang="pl-PL" sz="1400" dirty="0">
                <a:solidFill>
                  <a:schemeClr val="tx1"/>
                </a:solidFill>
              </a:rPr>
              <a:t> Hard, FSTTCS 2010</a:t>
            </a:r>
          </a:p>
          <a:p>
            <a:endParaRPr lang="pl-PL" sz="400" dirty="0">
              <a:solidFill>
                <a:schemeClr val="tx1"/>
              </a:solidFill>
            </a:endParaRPr>
          </a:p>
          <a:p>
            <a:r>
              <a:rPr lang="pl-PL" sz="1400" dirty="0" err="1">
                <a:solidFill>
                  <a:schemeClr val="tx1"/>
                </a:solidFill>
              </a:rPr>
              <a:t>I.Caragiannis</a:t>
            </a:r>
            <a:r>
              <a:rPr lang="pl-PL" sz="1400" dirty="0">
                <a:solidFill>
                  <a:schemeClr val="tx1"/>
                </a:solidFill>
              </a:rPr>
              <a:t>, J. </a:t>
            </a:r>
            <a:r>
              <a:rPr lang="pl-PL" sz="1400" dirty="0" err="1">
                <a:solidFill>
                  <a:schemeClr val="tx1"/>
                </a:solidFill>
              </a:rPr>
              <a:t>Covey</a:t>
            </a:r>
            <a:r>
              <a:rPr lang="pl-PL" sz="1400" dirty="0">
                <a:solidFill>
                  <a:schemeClr val="tx1"/>
                </a:solidFill>
              </a:rPr>
              <a:t>, </a:t>
            </a:r>
            <a:r>
              <a:rPr lang="pl-PL" sz="1400" dirty="0" err="1">
                <a:solidFill>
                  <a:schemeClr val="tx1"/>
                </a:solidFill>
              </a:rPr>
              <a:t>M.Feldman</a:t>
            </a:r>
            <a:r>
              <a:rPr lang="pl-PL" sz="1400" dirty="0">
                <a:solidFill>
                  <a:schemeClr val="tx1"/>
                </a:solidFill>
              </a:rPr>
              <a:t>, C. </a:t>
            </a:r>
            <a:r>
              <a:rPr lang="pl-PL" sz="1400" dirty="0" err="1">
                <a:solidFill>
                  <a:schemeClr val="tx1"/>
                </a:solidFill>
              </a:rPr>
              <a:t>Homan</a:t>
            </a:r>
            <a:r>
              <a:rPr lang="pl-PL" sz="1400" dirty="0">
                <a:solidFill>
                  <a:schemeClr val="tx1"/>
                </a:solidFill>
              </a:rPr>
              <a:t>, C. </a:t>
            </a:r>
            <a:r>
              <a:rPr lang="pl-PL" sz="1400" dirty="0" err="1">
                <a:solidFill>
                  <a:schemeClr val="tx1"/>
                </a:solidFill>
              </a:rPr>
              <a:t>Kaklamanis</a:t>
            </a:r>
            <a:r>
              <a:rPr lang="pl-PL" sz="1400" dirty="0">
                <a:solidFill>
                  <a:schemeClr val="tx1"/>
                </a:solidFill>
              </a:rPr>
              <a:t>, N. </a:t>
            </a:r>
            <a:r>
              <a:rPr lang="pl-PL" sz="1400" dirty="0" err="1">
                <a:solidFill>
                  <a:schemeClr val="tx1"/>
                </a:solidFill>
              </a:rPr>
              <a:t>Karanikolas</a:t>
            </a:r>
            <a:r>
              <a:rPr lang="pl-PL" sz="1400" dirty="0">
                <a:solidFill>
                  <a:schemeClr val="tx1"/>
                </a:solidFill>
              </a:rPr>
              <a:t>, A. </a:t>
            </a:r>
            <a:r>
              <a:rPr lang="pl-PL" sz="1400" dirty="0" err="1">
                <a:solidFill>
                  <a:schemeClr val="tx1"/>
                </a:solidFill>
              </a:rPr>
              <a:t>Procaccia</a:t>
            </a:r>
            <a:r>
              <a:rPr lang="pl-PL" sz="1400" dirty="0">
                <a:solidFill>
                  <a:schemeClr val="tx1"/>
                </a:solidFill>
              </a:rPr>
              <a:t>, J. </a:t>
            </a:r>
            <a:r>
              <a:rPr lang="pl-PL" sz="1400" dirty="0" err="1">
                <a:solidFill>
                  <a:schemeClr val="tx1"/>
                </a:solidFill>
              </a:rPr>
              <a:t>Rosenschein</a:t>
            </a:r>
            <a:r>
              <a:rPr lang="pl-PL" sz="1400" dirty="0">
                <a:solidFill>
                  <a:schemeClr val="tx1"/>
                </a:solidFill>
              </a:rPr>
              <a:t>, On the </a:t>
            </a:r>
            <a:r>
              <a:rPr lang="pl-PL" sz="1400" dirty="0" err="1">
                <a:solidFill>
                  <a:schemeClr val="tx1"/>
                </a:solidFill>
              </a:rPr>
              <a:t>approximability</a:t>
            </a:r>
            <a:r>
              <a:rPr lang="pl-PL" sz="1400" dirty="0">
                <a:solidFill>
                  <a:schemeClr val="tx1"/>
                </a:solidFill>
              </a:rPr>
              <a:t> of Dodgson and Young </a:t>
            </a:r>
            <a:r>
              <a:rPr lang="pl-PL" sz="1400" dirty="0" err="1">
                <a:solidFill>
                  <a:schemeClr val="tx1"/>
                </a:solidFill>
              </a:rPr>
              <a:t>elections</a:t>
            </a:r>
            <a:r>
              <a:rPr lang="pl-PL" sz="1400" dirty="0">
                <a:solidFill>
                  <a:schemeClr val="tx1"/>
                </a:solidFill>
              </a:rPr>
              <a:t>, </a:t>
            </a:r>
            <a:r>
              <a:rPr lang="pl-PL" sz="1400" dirty="0" err="1">
                <a:solidFill>
                  <a:schemeClr val="tx1"/>
                </a:solidFill>
              </a:rPr>
              <a:t>Artificial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Intelligence</a:t>
            </a:r>
            <a:r>
              <a:rPr lang="pl-PL" sz="1400" dirty="0">
                <a:solidFill>
                  <a:schemeClr val="tx1"/>
                </a:solidFill>
              </a:rPr>
              <a:t>, 2012</a:t>
            </a:r>
          </a:p>
          <a:p>
            <a:endParaRPr lang="pl-PL" sz="400" dirty="0">
              <a:solidFill>
                <a:schemeClr val="tx1"/>
              </a:solidFill>
            </a:endParaRPr>
          </a:p>
          <a:p>
            <a:r>
              <a:rPr lang="pl-PL" sz="1400" dirty="0">
                <a:solidFill>
                  <a:schemeClr val="tx1"/>
                </a:solidFill>
              </a:rPr>
              <a:t>[….]</a:t>
            </a:r>
          </a:p>
        </p:txBody>
      </p:sp>
    </p:spTree>
    <p:extLst>
      <p:ext uri="{BB962C8B-B14F-4D97-AF65-F5344CB8AC3E}">
        <p14:creationId xmlns:p14="http://schemas.microsoft.com/office/powerpoint/2010/main" val="367195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068BC-7372-4404-9D89-1C06026C2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8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Dodgson </a:t>
            </a:r>
            <a:r>
              <a:rPr lang="pl-PL" dirty="0" err="1"/>
              <a:t>Score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NP-Complete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3879D18-3248-444F-AB4B-A782ACD32A19}"/>
              </a:ext>
            </a:extLst>
          </p:cNvPr>
          <p:cNvSpPr txBox="1">
            <a:spLocks/>
          </p:cNvSpPr>
          <p:nvPr/>
        </p:nvSpPr>
        <p:spPr>
          <a:xfrm>
            <a:off x="251791" y="985503"/>
            <a:ext cx="4691270" cy="5163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2400" u="sng" dirty="0" err="1"/>
              <a:t>Reduction</a:t>
            </a:r>
            <a:r>
              <a:rPr lang="pl-PL" sz="2400" u="sng" dirty="0"/>
              <a:t> from X3C</a:t>
            </a:r>
          </a:p>
          <a:p>
            <a:pPr marL="0" indent="0">
              <a:buFont typeface="Arial" pitchFamily="34" charset="0"/>
              <a:buNone/>
            </a:pPr>
            <a:endParaRPr lang="pl-PL" sz="800" dirty="0"/>
          </a:p>
        </p:txBody>
      </p:sp>
      <p:sp>
        <p:nvSpPr>
          <p:cNvPr id="8" name="Dowolny kształt 14">
            <a:extLst>
              <a:ext uri="{FF2B5EF4-FFF2-40B4-BE49-F238E27FC236}">
                <a16:creationId xmlns:a16="http://schemas.microsoft.com/office/drawing/2014/main" id="{2A2A77F4-25FE-4057-856E-A41C5116C7CD}"/>
              </a:ext>
            </a:extLst>
          </p:cNvPr>
          <p:cNvSpPr/>
          <p:nvPr/>
        </p:nvSpPr>
        <p:spPr>
          <a:xfrm>
            <a:off x="561760" y="2980910"/>
            <a:ext cx="2440240" cy="2328818"/>
          </a:xfrm>
          <a:custGeom>
            <a:avLst/>
            <a:gdLst>
              <a:gd name="connsiteX0" fmla="*/ 921794 w 2440240"/>
              <a:gd name="connsiteY0" fmla="*/ 878710 h 2328818"/>
              <a:gd name="connsiteX1" fmla="*/ 130224 w 2440240"/>
              <a:gd name="connsiteY1" fmla="*/ 687641 h 2328818"/>
              <a:gd name="connsiteX2" fmla="*/ 143872 w 2440240"/>
              <a:gd name="connsiteY2" fmla="*/ 1697575 h 2328818"/>
              <a:gd name="connsiteX3" fmla="*/ 1522296 w 2440240"/>
              <a:gd name="connsiteY3" fmla="*/ 2270781 h 2328818"/>
              <a:gd name="connsiteX4" fmla="*/ 2436696 w 2440240"/>
              <a:gd name="connsiteY4" fmla="*/ 278208 h 2328818"/>
              <a:gd name="connsiteX5" fmla="*/ 1822547 w 2440240"/>
              <a:gd name="connsiteY5" fmla="*/ 87140 h 2328818"/>
              <a:gd name="connsiteX6" fmla="*/ 1413114 w 2440240"/>
              <a:gd name="connsiteY6" fmla="*/ 960596 h 2328818"/>
              <a:gd name="connsiteX7" fmla="*/ 921794 w 2440240"/>
              <a:gd name="connsiteY7" fmla="*/ 878710 h 232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0240" h="2328818">
                <a:moveTo>
                  <a:pt x="921794" y="878710"/>
                </a:moveTo>
                <a:cubicBezTo>
                  <a:pt x="707979" y="833217"/>
                  <a:pt x="259878" y="551164"/>
                  <a:pt x="130224" y="687641"/>
                </a:cubicBezTo>
                <a:cubicBezTo>
                  <a:pt x="570" y="824118"/>
                  <a:pt x="-88140" y="1433718"/>
                  <a:pt x="143872" y="1697575"/>
                </a:cubicBezTo>
                <a:cubicBezTo>
                  <a:pt x="375884" y="1961432"/>
                  <a:pt x="1140159" y="2507342"/>
                  <a:pt x="1522296" y="2270781"/>
                </a:cubicBezTo>
                <a:cubicBezTo>
                  <a:pt x="1904433" y="2034220"/>
                  <a:pt x="2386654" y="642148"/>
                  <a:pt x="2436696" y="278208"/>
                </a:cubicBezTo>
                <a:cubicBezTo>
                  <a:pt x="2486738" y="-85732"/>
                  <a:pt x="1993144" y="-26591"/>
                  <a:pt x="1822547" y="87140"/>
                </a:cubicBezTo>
                <a:cubicBezTo>
                  <a:pt x="1651950" y="200871"/>
                  <a:pt x="1560965" y="830942"/>
                  <a:pt x="1413114" y="960596"/>
                </a:cubicBezTo>
                <a:cubicBezTo>
                  <a:pt x="1265263" y="1090250"/>
                  <a:pt x="1135609" y="924203"/>
                  <a:pt x="921794" y="87871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Dowolny kształt 15">
            <a:extLst>
              <a:ext uri="{FF2B5EF4-FFF2-40B4-BE49-F238E27FC236}">
                <a16:creationId xmlns:a16="http://schemas.microsoft.com/office/drawing/2014/main" id="{8E407600-4BB9-4778-AC19-325E1570231D}"/>
              </a:ext>
            </a:extLst>
          </p:cNvPr>
          <p:cNvSpPr/>
          <p:nvPr/>
        </p:nvSpPr>
        <p:spPr>
          <a:xfrm>
            <a:off x="520573" y="1925363"/>
            <a:ext cx="2165692" cy="1811451"/>
          </a:xfrm>
          <a:custGeom>
            <a:avLst/>
            <a:gdLst>
              <a:gd name="connsiteX0" fmla="*/ 976629 w 2165692"/>
              <a:gd name="connsiteY0" fmla="*/ 9922 h 1811451"/>
              <a:gd name="connsiteX1" fmla="*/ 239650 w 2165692"/>
              <a:gd name="connsiteY1" fmla="*/ 255582 h 1811451"/>
              <a:gd name="connsiteX2" fmla="*/ 62229 w 2165692"/>
              <a:gd name="connsiteY2" fmla="*/ 937970 h 1811451"/>
              <a:gd name="connsiteX3" fmla="*/ 1208641 w 2165692"/>
              <a:gd name="connsiteY3" fmla="*/ 1811427 h 1811451"/>
              <a:gd name="connsiteX4" fmla="*/ 1699961 w 2165692"/>
              <a:gd name="connsiteY4" fmla="*/ 965266 h 1811451"/>
              <a:gd name="connsiteX5" fmla="*/ 2150337 w 2165692"/>
              <a:gd name="connsiteY5" fmla="*/ 501242 h 1811451"/>
              <a:gd name="connsiteX6" fmla="*/ 1959268 w 2165692"/>
              <a:gd name="connsiteY6" fmla="*/ 91809 h 1811451"/>
              <a:gd name="connsiteX7" fmla="*/ 976629 w 2165692"/>
              <a:gd name="connsiteY7" fmla="*/ 9922 h 181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5692" h="1811451">
                <a:moveTo>
                  <a:pt x="976629" y="9922"/>
                </a:moveTo>
                <a:cubicBezTo>
                  <a:pt x="690026" y="37217"/>
                  <a:pt x="392050" y="100907"/>
                  <a:pt x="239650" y="255582"/>
                </a:cubicBezTo>
                <a:cubicBezTo>
                  <a:pt x="87250" y="410257"/>
                  <a:pt x="-99269" y="678663"/>
                  <a:pt x="62229" y="937970"/>
                </a:cubicBezTo>
                <a:cubicBezTo>
                  <a:pt x="223727" y="1197277"/>
                  <a:pt x="935686" y="1806878"/>
                  <a:pt x="1208641" y="1811427"/>
                </a:cubicBezTo>
                <a:cubicBezTo>
                  <a:pt x="1481596" y="1815976"/>
                  <a:pt x="1543012" y="1183630"/>
                  <a:pt x="1699961" y="965266"/>
                </a:cubicBezTo>
                <a:cubicBezTo>
                  <a:pt x="1856910" y="746902"/>
                  <a:pt x="2107119" y="646818"/>
                  <a:pt x="2150337" y="501242"/>
                </a:cubicBezTo>
                <a:cubicBezTo>
                  <a:pt x="2193555" y="355666"/>
                  <a:pt x="2150336" y="171421"/>
                  <a:pt x="1959268" y="91809"/>
                </a:cubicBezTo>
                <a:cubicBezTo>
                  <a:pt x="1768200" y="12197"/>
                  <a:pt x="1263232" y="-17373"/>
                  <a:pt x="976629" y="992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7">
            <a:extLst>
              <a:ext uri="{FF2B5EF4-FFF2-40B4-BE49-F238E27FC236}">
                <a16:creationId xmlns:a16="http://schemas.microsoft.com/office/drawing/2014/main" id="{D2152D4F-4952-4F92-9E11-8EB5DC45D653}"/>
              </a:ext>
            </a:extLst>
          </p:cNvPr>
          <p:cNvSpPr txBox="1"/>
          <p:nvPr/>
        </p:nvSpPr>
        <p:spPr>
          <a:xfrm>
            <a:off x="678337" y="219459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13" name="pole tekstowe 8">
            <a:extLst>
              <a:ext uri="{FF2B5EF4-FFF2-40B4-BE49-F238E27FC236}">
                <a16:creationId xmlns:a16="http://schemas.microsoft.com/office/drawing/2014/main" id="{A834F1CB-C2BE-43E1-8EFC-623669FAFF7C}"/>
              </a:ext>
            </a:extLst>
          </p:cNvPr>
          <p:cNvSpPr txBox="1"/>
          <p:nvPr/>
        </p:nvSpPr>
        <p:spPr>
          <a:xfrm>
            <a:off x="678337" y="384159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pole tekstowe 9">
            <a:extLst>
              <a:ext uri="{FF2B5EF4-FFF2-40B4-BE49-F238E27FC236}">
                <a16:creationId xmlns:a16="http://schemas.microsoft.com/office/drawing/2014/main" id="{188E18F7-E4E0-40DF-B4CE-AFC20E772D15}"/>
              </a:ext>
            </a:extLst>
          </p:cNvPr>
          <p:cNvSpPr txBox="1"/>
          <p:nvPr/>
        </p:nvSpPr>
        <p:spPr>
          <a:xfrm>
            <a:off x="2084056" y="197622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tx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5" name="pole tekstowe 10">
            <a:extLst>
              <a:ext uri="{FF2B5EF4-FFF2-40B4-BE49-F238E27FC236}">
                <a16:creationId xmlns:a16="http://schemas.microsoft.com/office/drawing/2014/main" id="{90B6B7F3-7058-4B1F-BABB-15979C7AB501}"/>
              </a:ext>
            </a:extLst>
          </p:cNvPr>
          <p:cNvSpPr txBox="1"/>
          <p:nvPr/>
        </p:nvSpPr>
        <p:spPr>
          <a:xfrm>
            <a:off x="1410474" y="305440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00C878"/>
                </a:solidFill>
              </a:rPr>
              <a:t>4</a:t>
            </a:r>
          </a:p>
        </p:txBody>
      </p:sp>
      <p:sp>
        <p:nvSpPr>
          <p:cNvPr id="16" name="pole tekstowe 11">
            <a:extLst>
              <a:ext uri="{FF2B5EF4-FFF2-40B4-BE49-F238E27FC236}">
                <a16:creationId xmlns:a16="http://schemas.microsoft.com/office/drawing/2014/main" id="{4F510569-BB89-4FCE-A899-406713CA5960}"/>
              </a:ext>
            </a:extLst>
          </p:cNvPr>
          <p:cNvSpPr txBox="1"/>
          <p:nvPr/>
        </p:nvSpPr>
        <p:spPr>
          <a:xfrm>
            <a:off x="1665352" y="454960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D900EA"/>
                </a:solidFill>
              </a:rPr>
              <a:t>5</a:t>
            </a:r>
          </a:p>
        </p:txBody>
      </p:sp>
      <p:sp>
        <p:nvSpPr>
          <p:cNvPr id="17" name="pole tekstowe 12">
            <a:extLst>
              <a:ext uri="{FF2B5EF4-FFF2-40B4-BE49-F238E27FC236}">
                <a16:creationId xmlns:a16="http://schemas.microsoft.com/office/drawing/2014/main" id="{3C2DF99F-DE35-4243-A784-E86A81F13641}"/>
              </a:ext>
            </a:extLst>
          </p:cNvPr>
          <p:cNvSpPr txBox="1"/>
          <p:nvPr/>
        </p:nvSpPr>
        <p:spPr>
          <a:xfrm>
            <a:off x="2385742" y="305440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18" name="Dowolny kształt 16">
            <a:extLst>
              <a:ext uri="{FF2B5EF4-FFF2-40B4-BE49-F238E27FC236}">
                <a16:creationId xmlns:a16="http://schemas.microsoft.com/office/drawing/2014/main" id="{F5C325D5-5BE8-4060-A427-21D468728569}"/>
              </a:ext>
            </a:extLst>
          </p:cNvPr>
          <p:cNvSpPr/>
          <p:nvPr/>
        </p:nvSpPr>
        <p:spPr>
          <a:xfrm>
            <a:off x="627007" y="1800274"/>
            <a:ext cx="2258057" cy="1846190"/>
          </a:xfrm>
          <a:custGeom>
            <a:avLst/>
            <a:gdLst>
              <a:gd name="connsiteX0" fmla="*/ 901419 w 2613273"/>
              <a:gd name="connsiteY0" fmla="*/ 422078 h 1787298"/>
              <a:gd name="connsiteX1" fmla="*/ 205383 w 2613273"/>
              <a:gd name="connsiteY1" fmla="*/ 149123 h 1787298"/>
              <a:gd name="connsiteX2" fmla="*/ 178088 w 2613273"/>
              <a:gd name="connsiteY2" fmla="*/ 831511 h 1787298"/>
              <a:gd name="connsiteX3" fmla="*/ 2320786 w 2613273"/>
              <a:gd name="connsiteY3" fmla="*/ 1773207 h 1787298"/>
              <a:gd name="connsiteX4" fmla="*/ 2443616 w 2613273"/>
              <a:gd name="connsiteY4" fmla="*/ 53589 h 1787298"/>
              <a:gd name="connsiteX5" fmla="*/ 901419 w 2613273"/>
              <a:gd name="connsiteY5" fmla="*/ 422078 h 1787298"/>
              <a:gd name="connsiteX0" fmla="*/ 839829 w 2507295"/>
              <a:gd name="connsiteY0" fmla="*/ 422078 h 1820137"/>
              <a:gd name="connsiteX1" fmla="*/ 143793 w 2507295"/>
              <a:gd name="connsiteY1" fmla="*/ 149123 h 1820137"/>
              <a:gd name="connsiteX2" fmla="*/ 116498 w 2507295"/>
              <a:gd name="connsiteY2" fmla="*/ 831511 h 1820137"/>
              <a:gd name="connsiteX3" fmla="*/ 1413035 w 2507295"/>
              <a:gd name="connsiteY3" fmla="*/ 1240944 h 1820137"/>
              <a:gd name="connsiteX4" fmla="*/ 2259196 w 2507295"/>
              <a:gd name="connsiteY4" fmla="*/ 1773207 h 1820137"/>
              <a:gd name="connsiteX5" fmla="*/ 2382026 w 2507295"/>
              <a:gd name="connsiteY5" fmla="*/ 53589 h 1820137"/>
              <a:gd name="connsiteX6" fmla="*/ 839829 w 2507295"/>
              <a:gd name="connsiteY6" fmla="*/ 422078 h 1820137"/>
              <a:gd name="connsiteX0" fmla="*/ 2474735 w 2652146"/>
              <a:gd name="connsiteY0" fmla="*/ 124348 h 1890896"/>
              <a:gd name="connsiteX1" fmla="*/ 236502 w 2652146"/>
              <a:gd name="connsiteY1" fmla="*/ 219882 h 1890896"/>
              <a:gd name="connsiteX2" fmla="*/ 209207 w 2652146"/>
              <a:gd name="connsiteY2" fmla="*/ 902270 h 1890896"/>
              <a:gd name="connsiteX3" fmla="*/ 1505744 w 2652146"/>
              <a:gd name="connsiteY3" fmla="*/ 1311703 h 1890896"/>
              <a:gd name="connsiteX4" fmla="*/ 2351905 w 2652146"/>
              <a:gd name="connsiteY4" fmla="*/ 1843966 h 1890896"/>
              <a:gd name="connsiteX5" fmla="*/ 2474735 w 2652146"/>
              <a:gd name="connsiteY5" fmla="*/ 124348 h 1890896"/>
              <a:gd name="connsiteX0" fmla="*/ 2415585 w 2592996"/>
              <a:gd name="connsiteY0" fmla="*/ 121842 h 1888390"/>
              <a:gd name="connsiteX1" fmla="*/ 177352 w 2592996"/>
              <a:gd name="connsiteY1" fmla="*/ 217376 h 1888390"/>
              <a:gd name="connsiteX2" fmla="*/ 286535 w 2592996"/>
              <a:gd name="connsiteY2" fmla="*/ 831525 h 1888390"/>
              <a:gd name="connsiteX3" fmla="*/ 1446594 w 2592996"/>
              <a:gd name="connsiteY3" fmla="*/ 1309197 h 1888390"/>
              <a:gd name="connsiteX4" fmla="*/ 2292755 w 2592996"/>
              <a:gd name="connsiteY4" fmla="*/ 1841460 h 1888390"/>
              <a:gd name="connsiteX5" fmla="*/ 2415585 w 2592996"/>
              <a:gd name="connsiteY5" fmla="*/ 121842 h 1888390"/>
              <a:gd name="connsiteX0" fmla="*/ 2415585 w 2592996"/>
              <a:gd name="connsiteY0" fmla="*/ 121842 h 1876417"/>
              <a:gd name="connsiteX1" fmla="*/ 177352 w 2592996"/>
              <a:gd name="connsiteY1" fmla="*/ 217376 h 1876417"/>
              <a:gd name="connsiteX2" fmla="*/ 286535 w 2592996"/>
              <a:gd name="connsiteY2" fmla="*/ 831525 h 1876417"/>
              <a:gd name="connsiteX3" fmla="*/ 1446594 w 2592996"/>
              <a:gd name="connsiteY3" fmla="*/ 1309197 h 1876417"/>
              <a:gd name="connsiteX4" fmla="*/ 1187287 w 2592996"/>
              <a:gd name="connsiteY4" fmla="*/ 1200015 h 1876417"/>
              <a:gd name="connsiteX5" fmla="*/ 2292755 w 2592996"/>
              <a:gd name="connsiteY5" fmla="*/ 1841460 h 1876417"/>
              <a:gd name="connsiteX6" fmla="*/ 2415585 w 2592996"/>
              <a:gd name="connsiteY6" fmla="*/ 121842 h 1876417"/>
              <a:gd name="connsiteX0" fmla="*/ 2154283 w 2286551"/>
              <a:gd name="connsiteY0" fmla="*/ 91274 h 1845849"/>
              <a:gd name="connsiteX1" fmla="*/ 530199 w 2286551"/>
              <a:gd name="connsiteY1" fmla="*/ 295990 h 1845849"/>
              <a:gd name="connsiteX2" fmla="*/ 25233 w 2286551"/>
              <a:gd name="connsiteY2" fmla="*/ 800957 h 1845849"/>
              <a:gd name="connsiteX3" fmla="*/ 1185292 w 2286551"/>
              <a:gd name="connsiteY3" fmla="*/ 1278629 h 1845849"/>
              <a:gd name="connsiteX4" fmla="*/ 925985 w 2286551"/>
              <a:gd name="connsiteY4" fmla="*/ 1169447 h 1845849"/>
              <a:gd name="connsiteX5" fmla="*/ 2031453 w 2286551"/>
              <a:gd name="connsiteY5" fmla="*/ 1810892 h 1845849"/>
              <a:gd name="connsiteX6" fmla="*/ 2154283 w 2286551"/>
              <a:gd name="connsiteY6" fmla="*/ 91274 h 1845849"/>
              <a:gd name="connsiteX0" fmla="*/ 2154283 w 2286551"/>
              <a:gd name="connsiteY0" fmla="*/ 91274 h 1839749"/>
              <a:gd name="connsiteX1" fmla="*/ 530199 w 2286551"/>
              <a:gd name="connsiteY1" fmla="*/ 295990 h 1839749"/>
              <a:gd name="connsiteX2" fmla="*/ 25233 w 2286551"/>
              <a:gd name="connsiteY2" fmla="*/ 800957 h 1839749"/>
              <a:gd name="connsiteX3" fmla="*/ 1185292 w 2286551"/>
              <a:gd name="connsiteY3" fmla="*/ 1278629 h 1839749"/>
              <a:gd name="connsiteX4" fmla="*/ 1376361 w 2286551"/>
              <a:gd name="connsiteY4" fmla="*/ 978379 h 1839749"/>
              <a:gd name="connsiteX5" fmla="*/ 2031453 w 2286551"/>
              <a:gd name="connsiteY5" fmla="*/ 1810892 h 1839749"/>
              <a:gd name="connsiteX6" fmla="*/ 2154283 w 2286551"/>
              <a:gd name="connsiteY6" fmla="*/ 91274 h 1839749"/>
              <a:gd name="connsiteX0" fmla="*/ 2165359 w 2297627"/>
              <a:gd name="connsiteY0" fmla="*/ 91274 h 1839749"/>
              <a:gd name="connsiteX1" fmla="*/ 541275 w 2297627"/>
              <a:gd name="connsiteY1" fmla="*/ 295990 h 1839749"/>
              <a:gd name="connsiteX2" fmla="*/ 36309 w 2297627"/>
              <a:gd name="connsiteY2" fmla="*/ 800957 h 1839749"/>
              <a:gd name="connsiteX3" fmla="*/ 1387437 w 2297627"/>
              <a:gd name="connsiteY3" fmla="*/ 978379 h 1839749"/>
              <a:gd name="connsiteX4" fmla="*/ 2042529 w 2297627"/>
              <a:gd name="connsiteY4" fmla="*/ 1810892 h 1839749"/>
              <a:gd name="connsiteX5" fmla="*/ 2165359 w 2297627"/>
              <a:gd name="connsiteY5" fmla="*/ 91274 h 1839749"/>
              <a:gd name="connsiteX0" fmla="*/ 2163734 w 2296002"/>
              <a:gd name="connsiteY0" fmla="*/ 91274 h 1843397"/>
              <a:gd name="connsiteX1" fmla="*/ 539650 w 2296002"/>
              <a:gd name="connsiteY1" fmla="*/ 295990 h 1843397"/>
              <a:gd name="connsiteX2" fmla="*/ 34684 w 2296002"/>
              <a:gd name="connsiteY2" fmla="*/ 800957 h 1843397"/>
              <a:gd name="connsiteX3" fmla="*/ 1358517 w 2296002"/>
              <a:gd name="connsiteY3" fmla="*/ 1101209 h 1843397"/>
              <a:gd name="connsiteX4" fmla="*/ 2040904 w 2296002"/>
              <a:gd name="connsiteY4" fmla="*/ 1810892 h 1843397"/>
              <a:gd name="connsiteX5" fmla="*/ 2163734 w 2296002"/>
              <a:gd name="connsiteY5" fmla="*/ 91274 h 1843397"/>
              <a:gd name="connsiteX0" fmla="*/ 2125789 w 2258057"/>
              <a:gd name="connsiteY0" fmla="*/ 94067 h 1846190"/>
              <a:gd name="connsiteX1" fmla="*/ 501705 w 2258057"/>
              <a:gd name="connsiteY1" fmla="*/ 298783 h 1846190"/>
              <a:gd name="connsiteX2" fmla="*/ 37682 w 2258057"/>
              <a:gd name="connsiteY2" fmla="*/ 912932 h 1846190"/>
              <a:gd name="connsiteX3" fmla="*/ 1320572 w 2258057"/>
              <a:gd name="connsiteY3" fmla="*/ 1104002 h 1846190"/>
              <a:gd name="connsiteX4" fmla="*/ 2002959 w 2258057"/>
              <a:gd name="connsiteY4" fmla="*/ 1813685 h 1846190"/>
              <a:gd name="connsiteX5" fmla="*/ 2125789 w 2258057"/>
              <a:gd name="connsiteY5" fmla="*/ 94067 h 184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8057" h="1846190">
                <a:moveTo>
                  <a:pt x="2125789" y="94067"/>
                </a:moveTo>
                <a:cubicBezTo>
                  <a:pt x="1875580" y="-158417"/>
                  <a:pt x="849723" y="162306"/>
                  <a:pt x="501705" y="298783"/>
                </a:cubicBezTo>
                <a:cubicBezTo>
                  <a:pt x="153687" y="435260"/>
                  <a:pt x="-98796" y="778729"/>
                  <a:pt x="37682" y="912932"/>
                </a:cubicBezTo>
                <a:cubicBezTo>
                  <a:pt x="174160" y="1047135"/>
                  <a:pt x="986202" y="935679"/>
                  <a:pt x="1320572" y="1104002"/>
                </a:cubicBezTo>
                <a:cubicBezTo>
                  <a:pt x="1461599" y="1192712"/>
                  <a:pt x="1843735" y="2018401"/>
                  <a:pt x="2002959" y="1813685"/>
                </a:cubicBezTo>
                <a:cubicBezTo>
                  <a:pt x="2234971" y="1597596"/>
                  <a:pt x="2375998" y="346551"/>
                  <a:pt x="2125789" y="94067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Dowolny kształt 17">
            <a:extLst>
              <a:ext uri="{FF2B5EF4-FFF2-40B4-BE49-F238E27FC236}">
                <a16:creationId xmlns:a16="http://schemas.microsoft.com/office/drawing/2014/main" id="{EA7F212A-E51A-4891-9BA7-23530683091F}"/>
              </a:ext>
            </a:extLst>
          </p:cNvPr>
          <p:cNvSpPr/>
          <p:nvPr/>
        </p:nvSpPr>
        <p:spPr>
          <a:xfrm>
            <a:off x="632355" y="2960884"/>
            <a:ext cx="1643301" cy="2176927"/>
          </a:xfrm>
          <a:custGeom>
            <a:avLst/>
            <a:gdLst>
              <a:gd name="connsiteX0" fmla="*/ 182459 w 1643301"/>
              <a:gd name="connsiteY0" fmla="*/ 857792 h 2176927"/>
              <a:gd name="connsiteX1" fmla="*/ 755665 w 1643301"/>
              <a:gd name="connsiteY1" fmla="*/ 216348 h 2176927"/>
              <a:gd name="connsiteX2" fmla="*/ 1165098 w 1643301"/>
              <a:gd name="connsiteY2" fmla="*/ 120813 h 2176927"/>
              <a:gd name="connsiteX3" fmla="*/ 1642770 w 1643301"/>
              <a:gd name="connsiteY3" fmla="*/ 1813136 h 2176927"/>
              <a:gd name="connsiteX4" fmla="*/ 1069564 w 1643301"/>
              <a:gd name="connsiteY4" fmla="*/ 2154330 h 2176927"/>
              <a:gd name="connsiteX5" fmla="*/ 59629 w 1643301"/>
              <a:gd name="connsiteY5" fmla="*/ 1417351 h 2176927"/>
              <a:gd name="connsiteX6" fmla="*/ 182459 w 1643301"/>
              <a:gd name="connsiteY6" fmla="*/ 857792 h 217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3301" h="2176927">
                <a:moveTo>
                  <a:pt x="182459" y="857792"/>
                </a:moveTo>
                <a:cubicBezTo>
                  <a:pt x="298465" y="657625"/>
                  <a:pt x="591892" y="339178"/>
                  <a:pt x="755665" y="216348"/>
                </a:cubicBezTo>
                <a:cubicBezTo>
                  <a:pt x="919438" y="93518"/>
                  <a:pt x="1017247" y="-145318"/>
                  <a:pt x="1165098" y="120813"/>
                </a:cubicBezTo>
                <a:cubicBezTo>
                  <a:pt x="1312949" y="386944"/>
                  <a:pt x="1658692" y="1474217"/>
                  <a:pt x="1642770" y="1813136"/>
                </a:cubicBezTo>
                <a:cubicBezTo>
                  <a:pt x="1626848" y="2152055"/>
                  <a:pt x="1333421" y="2220294"/>
                  <a:pt x="1069564" y="2154330"/>
                </a:cubicBezTo>
                <a:cubicBezTo>
                  <a:pt x="805707" y="2088366"/>
                  <a:pt x="205205" y="1635715"/>
                  <a:pt x="59629" y="1417351"/>
                </a:cubicBezTo>
                <a:cubicBezTo>
                  <a:pt x="-85947" y="1198987"/>
                  <a:pt x="66453" y="1057959"/>
                  <a:pt x="182459" y="857792"/>
                </a:cubicBezTo>
                <a:close/>
              </a:path>
            </a:pathLst>
          </a:cu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Dowolny kształt 18">
            <a:extLst>
              <a:ext uri="{FF2B5EF4-FFF2-40B4-BE49-F238E27FC236}">
                <a16:creationId xmlns:a16="http://schemas.microsoft.com/office/drawing/2014/main" id="{DE9EA50F-2238-4C04-A455-513B4643A1BC}"/>
              </a:ext>
            </a:extLst>
          </p:cNvPr>
          <p:cNvSpPr/>
          <p:nvPr/>
        </p:nvSpPr>
        <p:spPr>
          <a:xfrm>
            <a:off x="214491" y="2906991"/>
            <a:ext cx="3128686" cy="1709491"/>
          </a:xfrm>
          <a:custGeom>
            <a:avLst/>
            <a:gdLst>
              <a:gd name="connsiteX0" fmla="*/ 149947 w 3128686"/>
              <a:gd name="connsiteY0" fmla="*/ 1703256 h 1709491"/>
              <a:gd name="connsiteX1" fmla="*/ 1855917 w 3128686"/>
              <a:gd name="connsiteY1" fmla="*/ 1362062 h 1709491"/>
              <a:gd name="connsiteX2" fmla="*/ 3015977 w 3128686"/>
              <a:gd name="connsiteY2" fmla="*/ 406718 h 1709491"/>
              <a:gd name="connsiteX3" fmla="*/ 2852204 w 3128686"/>
              <a:gd name="connsiteY3" fmla="*/ 10933 h 1709491"/>
              <a:gd name="connsiteX4" fmla="*/ 968813 w 3128686"/>
              <a:gd name="connsiteY4" fmla="*/ 202002 h 1709491"/>
              <a:gd name="connsiteX5" fmla="*/ 177243 w 3128686"/>
              <a:gd name="connsiteY5" fmla="*/ 1116402 h 1709491"/>
              <a:gd name="connsiteX6" fmla="*/ 149947 w 3128686"/>
              <a:gd name="connsiteY6" fmla="*/ 1703256 h 170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8686" h="1709491">
                <a:moveTo>
                  <a:pt x="149947" y="1703256"/>
                </a:moveTo>
                <a:cubicBezTo>
                  <a:pt x="429726" y="1744199"/>
                  <a:pt x="1378245" y="1578152"/>
                  <a:pt x="1855917" y="1362062"/>
                </a:cubicBezTo>
                <a:cubicBezTo>
                  <a:pt x="2333589" y="1145972"/>
                  <a:pt x="2849929" y="631906"/>
                  <a:pt x="3015977" y="406718"/>
                </a:cubicBezTo>
                <a:cubicBezTo>
                  <a:pt x="3182025" y="181530"/>
                  <a:pt x="3193398" y="45052"/>
                  <a:pt x="2852204" y="10933"/>
                </a:cubicBezTo>
                <a:cubicBezTo>
                  <a:pt x="2511010" y="-23186"/>
                  <a:pt x="1414640" y="17757"/>
                  <a:pt x="968813" y="202002"/>
                </a:cubicBezTo>
                <a:cubicBezTo>
                  <a:pt x="522986" y="386247"/>
                  <a:pt x="311446" y="863919"/>
                  <a:pt x="177243" y="1116402"/>
                </a:cubicBezTo>
                <a:cubicBezTo>
                  <a:pt x="43040" y="1368885"/>
                  <a:pt x="-129832" y="1662313"/>
                  <a:pt x="149947" y="1703256"/>
                </a:cubicBezTo>
                <a:close/>
              </a:path>
            </a:pathLst>
          </a:custGeom>
          <a:noFill/>
          <a:ln w="38100">
            <a:solidFill>
              <a:srgbClr val="D900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A46B9F0-448A-4BA1-9FAF-4B35B24EA967}"/>
              </a:ext>
            </a:extLst>
          </p:cNvPr>
          <p:cNvSpPr txBox="1">
            <a:spLocks/>
          </p:cNvSpPr>
          <p:nvPr/>
        </p:nvSpPr>
        <p:spPr>
          <a:xfrm>
            <a:off x="3918060" y="985502"/>
            <a:ext cx="5106669" cy="3724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2400" u="sng" dirty="0" err="1"/>
              <a:t>Election</a:t>
            </a:r>
            <a:endParaRPr lang="pl-PL" sz="2400" u="sng" dirty="0"/>
          </a:p>
          <a:p>
            <a:pPr marL="0" indent="0">
              <a:buFont typeface="Arial" pitchFamily="34" charset="0"/>
              <a:buNone/>
            </a:pPr>
            <a:endParaRPr lang="pl-PL" sz="800" dirty="0"/>
          </a:p>
          <a:p>
            <a:pPr marL="0" indent="0">
              <a:buFont typeface="Arial" pitchFamily="34" charset="0"/>
              <a:buNone/>
            </a:pPr>
            <a:r>
              <a:rPr lang="pl-PL" sz="2400" dirty="0"/>
              <a:t>C = {</a:t>
            </a:r>
            <a:r>
              <a:rPr lang="pl-PL" sz="2400" dirty="0">
                <a:solidFill>
                  <a:srgbClr val="008000"/>
                </a:solidFill>
              </a:rPr>
              <a:t>1</a:t>
            </a:r>
            <a:r>
              <a:rPr lang="pl-PL" sz="2400" dirty="0"/>
              <a:t>,</a:t>
            </a:r>
            <a:r>
              <a:rPr lang="pl-PL" sz="2400" dirty="0">
                <a:solidFill>
                  <a:srgbClr val="FF0000"/>
                </a:solidFill>
              </a:rPr>
              <a:t>2</a:t>
            </a:r>
            <a:r>
              <a:rPr lang="pl-PL" sz="2400" dirty="0"/>
              <a:t>, …, </a:t>
            </a:r>
            <a:r>
              <a:rPr lang="pl-PL" sz="2400" dirty="0">
                <a:solidFill>
                  <a:srgbClr val="7030A0"/>
                </a:solidFill>
              </a:rPr>
              <a:t>3k</a:t>
            </a:r>
            <a:r>
              <a:rPr lang="pl-PL" sz="2400" dirty="0"/>
              <a:t>, 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</a:rPr>
              <a:t>1’, 2’, … 3k’</a:t>
            </a:r>
            <a:r>
              <a:rPr lang="pl-PL" sz="2400" dirty="0"/>
              <a:t>, </a:t>
            </a:r>
            <a:r>
              <a:rPr lang="pl-PL" sz="2400" dirty="0">
                <a:solidFill>
                  <a:srgbClr val="0070C0"/>
                </a:solidFill>
              </a:rPr>
              <a:t>S</a:t>
            </a:r>
            <a:r>
              <a:rPr lang="pl-PL" sz="2400" baseline="-25000" dirty="0">
                <a:solidFill>
                  <a:srgbClr val="0070C0"/>
                </a:solidFill>
              </a:rPr>
              <a:t>1</a:t>
            </a:r>
            <a:r>
              <a:rPr lang="pl-PL" sz="2400" dirty="0"/>
              <a:t>, …, </a:t>
            </a:r>
            <a:r>
              <a:rPr lang="pl-PL" sz="2400" dirty="0">
                <a:solidFill>
                  <a:srgbClr val="FF0000"/>
                </a:solidFill>
              </a:rPr>
              <a:t>S</a:t>
            </a:r>
            <a:r>
              <a:rPr lang="pl-PL" sz="2400" baseline="-25000" dirty="0">
                <a:solidFill>
                  <a:srgbClr val="FF0000"/>
                </a:solidFill>
              </a:rPr>
              <a:t>n</a:t>
            </a:r>
            <a:r>
              <a:rPr lang="pl-PL" sz="2400" dirty="0"/>
              <a:t>, p}</a:t>
            </a:r>
          </a:p>
          <a:p>
            <a:pPr marL="0" indent="0">
              <a:buFont typeface="Arial" pitchFamily="34" charset="0"/>
              <a:buNone/>
            </a:pPr>
            <a:endParaRPr lang="pl-PL" sz="2400" dirty="0"/>
          </a:p>
          <a:p>
            <a:pPr marL="0" indent="0">
              <a:buFont typeface="Arial" pitchFamily="34" charset="0"/>
              <a:buNone/>
            </a:pPr>
            <a:r>
              <a:rPr lang="pl-PL" sz="2400" dirty="0"/>
              <a:t>X3C </a:t>
            </a:r>
            <a:r>
              <a:rPr lang="pl-PL" sz="2400" dirty="0" err="1"/>
              <a:t>votes</a:t>
            </a:r>
            <a:r>
              <a:rPr lang="pl-PL" sz="2400" dirty="0"/>
              <a:t>:</a:t>
            </a:r>
          </a:p>
          <a:p>
            <a:pPr marL="0" indent="0">
              <a:buFont typeface="Arial" pitchFamily="34" charset="0"/>
              <a:buNone/>
            </a:pPr>
            <a:endParaRPr lang="pl-PL" sz="900" dirty="0"/>
          </a:p>
          <a:p>
            <a:pPr marL="0" indent="0">
              <a:buNone/>
            </a:pPr>
            <a:r>
              <a:rPr lang="pl-PL" sz="2000" b="1" dirty="0">
                <a:solidFill>
                  <a:srgbClr val="008000"/>
                </a:solidFill>
              </a:rPr>
              <a:t>1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002060"/>
                </a:solidFill>
              </a:rPr>
              <a:t>3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00C878"/>
                </a:solidFill>
              </a:rPr>
              <a:t>4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0070C0"/>
                </a:solidFill>
              </a:rPr>
              <a:t>S</a:t>
            </a:r>
            <a:r>
              <a:rPr lang="pl-PL" sz="2000" b="1" baseline="-25000" dirty="0">
                <a:solidFill>
                  <a:srgbClr val="0070C0"/>
                </a:solidFill>
              </a:rPr>
              <a:t>1</a:t>
            </a:r>
            <a:r>
              <a:rPr lang="pl-PL" sz="2000" dirty="0"/>
              <a:t> &gt; p &gt; …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008000"/>
                </a:solidFill>
              </a:rPr>
              <a:t>1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002060"/>
                </a:solidFill>
              </a:rPr>
              <a:t>3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FFC000"/>
                </a:solidFill>
              </a:rPr>
              <a:t>6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FFC000"/>
                </a:solidFill>
              </a:rPr>
              <a:t>S</a:t>
            </a:r>
            <a:r>
              <a:rPr lang="pl-PL" sz="2000" b="1" baseline="-25000" dirty="0">
                <a:solidFill>
                  <a:srgbClr val="FFC000"/>
                </a:solidFill>
              </a:rPr>
              <a:t>2</a:t>
            </a:r>
            <a:r>
              <a:rPr lang="pl-PL" sz="2000" dirty="0"/>
              <a:t> &gt; p &gt; …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FF0000"/>
                </a:solidFill>
              </a:rPr>
              <a:t>2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00C878"/>
                </a:solidFill>
              </a:rPr>
              <a:t>4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EF1DFF"/>
                </a:solidFill>
              </a:rPr>
              <a:t>5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008000"/>
                </a:solidFill>
              </a:rPr>
              <a:t>S</a:t>
            </a:r>
            <a:r>
              <a:rPr lang="pl-PL" sz="2000" b="1" baseline="-25000" dirty="0">
                <a:solidFill>
                  <a:srgbClr val="008000"/>
                </a:solidFill>
              </a:rPr>
              <a:t>3</a:t>
            </a:r>
            <a:r>
              <a:rPr lang="pl-PL" sz="2000" dirty="0"/>
              <a:t> &gt; p &gt; …</a:t>
            </a:r>
          </a:p>
          <a:p>
            <a:pPr marL="0" indent="0">
              <a:buNone/>
            </a:pPr>
            <a:r>
              <a:rPr lang="pl-PL" sz="2000" dirty="0"/>
              <a:t>…</a:t>
            </a:r>
          </a:p>
          <a:p>
            <a:pPr marL="0" indent="0">
              <a:buFont typeface="Arial" pitchFamily="34" charset="0"/>
              <a:buNone/>
            </a:pPr>
            <a:endParaRPr lang="pl-PL" sz="900" dirty="0"/>
          </a:p>
          <a:p>
            <a:pPr marL="0" indent="0">
              <a:buFont typeface="Arial" pitchFamily="34" charset="0"/>
              <a:buNone/>
            </a:pPr>
            <a:endParaRPr lang="pl-PL" sz="900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27260B6-DEC5-40CA-A129-64C5DF5A41D4}"/>
              </a:ext>
            </a:extLst>
          </p:cNvPr>
          <p:cNvSpPr txBox="1">
            <a:spLocks/>
          </p:cNvSpPr>
          <p:nvPr/>
        </p:nvSpPr>
        <p:spPr>
          <a:xfrm>
            <a:off x="6470715" y="2485986"/>
            <a:ext cx="2461166" cy="5163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2400" dirty="0" err="1"/>
              <a:t>Equalizing</a:t>
            </a:r>
            <a:r>
              <a:rPr lang="pl-PL" sz="2400" dirty="0"/>
              <a:t> </a:t>
            </a:r>
            <a:r>
              <a:rPr lang="pl-PL" sz="2400" dirty="0" err="1"/>
              <a:t>votes</a:t>
            </a:r>
            <a:r>
              <a:rPr lang="pl-PL" sz="2400" dirty="0"/>
              <a:t>:</a:t>
            </a:r>
          </a:p>
          <a:p>
            <a:pPr marL="0" indent="0">
              <a:buFont typeface="Arial" pitchFamily="34" charset="0"/>
              <a:buNone/>
            </a:pPr>
            <a:endParaRPr lang="pl-PL" sz="900" dirty="0"/>
          </a:p>
          <a:p>
            <a:pPr marL="0" indent="0">
              <a:buNone/>
            </a:pPr>
            <a:r>
              <a:rPr lang="pl-PL" sz="2000" b="1" dirty="0">
                <a:solidFill>
                  <a:srgbClr val="008000"/>
                </a:solidFill>
              </a:rPr>
              <a:t>1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chemeClr val="bg1">
                    <a:lumMod val="75000"/>
                  </a:schemeClr>
                </a:solidFill>
              </a:rPr>
              <a:t>1’</a:t>
            </a:r>
            <a:r>
              <a:rPr lang="pl-PL" sz="2000" dirty="0"/>
              <a:t> &gt; p &gt; …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008000"/>
                </a:solidFill>
              </a:rPr>
              <a:t>1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chemeClr val="bg1">
                    <a:lumMod val="75000"/>
                  </a:schemeClr>
                </a:solidFill>
              </a:rPr>
              <a:t>1’</a:t>
            </a:r>
            <a:r>
              <a:rPr lang="pl-PL" sz="2000" dirty="0"/>
              <a:t> &gt; p &gt; …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FF0000"/>
                </a:solidFill>
              </a:rPr>
              <a:t>4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chemeClr val="bg1">
                    <a:lumMod val="75000"/>
                  </a:schemeClr>
                </a:solidFill>
              </a:rPr>
              <a:t>4’</a:t>
            </a:r>
            <a:r>
              <a:rPr lang="pl-PL" sz="2000" dirty="0"/>
              <a:t> &gt; p &gt; …</a:t>
            </a:r>
          </a:p>
          <a:p>
            <a:pPr marL="0" indent="0">
              <a:buNone/>
            </a:pPr>
            <a:r>
              <a:rPr lang="pl-PL" sz="2000" dirty="0"/>
              <a:t>…</a:t>
            </a:r>
          </a:p>
          <a:p>
            <a:pPr marL="0" indent="0">
              <a:buFont typeface="Arial" pitchFamily="34" charset="0"/>
              <a:buNone/>
            </a:pPr>
            <a:endParaRPr lang="pl-PL" sz="900" dirty="0"/>
          </a:p>
          <a:p>
            <a:pPr marL="0" indent="0">
              <a:buFont typeface="Arial" pitchFamily="34" charset="0"/>
              <a:buNone/>
            </a:pPr>
            <a:endParaRPr lang="pl-PL" sz="900" dirty="0"/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5A2F636A-F73F-40A9-8971-19301234FCB8}"/>
              </a:ext>
            </a:extLst>
          </p:cNvPr>
          <p:cNvSpPr/>
          <p:nvPr/>
        </p:nvSpPr>
        <p:spPr>
          <a:xfrm rot="16200000">
            <a:off x="7435985" y="3522651"/>
            <a:ext cx="208073" cy="213861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E2D3EA-898C-405B-916E-B357F4F06335}"/>
              </a:ext>
            </a:extLst>
          </p:cNvPr>
          <p:cNvSpPr txBox="1"/>
          <p:nvPr/>
        </p:nvSpPr>
        <p:spPr>
          <a:xfrm>
            <a:off x="6377867" y="4709563"/>
            <a:ext cx="2437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ensure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every</a:t>
            </a:r>
            <a:r>
              <a:rPr lang="pl-PL" dirty="0"/>
              <a:t> set element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preferred</a:t>
            </a:r>
            <a:r>
              <a:rPr lang="pl-PL" dirty="0"/>
              <a:t> to p in the same numer of </a:t>
            </a:r>
            <a:r>
              <a:rPr lang="pl-PL" dirty="0" err="1"/>
              <a:t>votes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241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3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068BC-7372-4404-9D89-1C06026C2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8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Dodgson </a:t>
            </a:r>
            <a:r>
              <a:rPr lang="pl-PL" dirty="0" err="1"/>
              <a:t>Score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NP-Complete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3879D18-3248-444F-AB4B-A782ACD32A19}"/>
              </a:ext>
            </a:extLst>
          </p:cNvPr>
          <p:cNvSpPr txBox="1">
            <a:spLocks/>
          </p:cNvSpPr>
          <p:nvPr/>
        </p:nvSpPr>
        <p:spPr>
          <a:xfrm>
            <a:off x="251791" y="985503"/>
            <a:ext cx="4691270" cy="5163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2400" u="sng" dirty="0" err="1"/>
              <a:t>Reduction</a:t>
            </a:r>
            <a:r>
              <a:rPr lang="pl-PL" sz="2400" u="sng" dirty="0"/>
              <a:t> from X3C</a:t>
            </a:r>
          </a:p>
          <a:p>
            <a:pPr marL="0" indent="0">
              <a:buFont typeface="Arial" pitchFamily="34" charset="0"/>
              <a:buNone/>
            </a:pPr>
            <a:endParaRPr lang="pl-PL" sz="800" dirty="0"/>
          </a:p>
        </p:txBody>
      </p:sp>
      <p:sp>
        <p:nvSpPr>
          <p:cNvPr id="8" name="Dowolny kształt 14">
            <a:extLst>
              <a:ext uri="{FF2B5EF4-FFF2-40B4-BE49-F238E27FC236}">
                <a16:creationId xmlns:a16="http://schemas.microsoft.com/office/drawing/2014/main" id="{2A2A77F4-25FE-4057-856E-A41C5116C7CD}"/>
              </a:ext>
            </a:extLst>
          </p:cNvPr>
          <p:cNvSpPr/>
          <p:nvPr/>
        </p:nvSpPr>
        <p:spPr>
          <a:xfrm>
            <a:off x="561760" y="2980910"/>
            <a:ext cx="2440240" cy="2328818"/>
          </a:xfrm>
          <a:custGeom>
            <a:avLst/>
            <a:gdLst>
              <a:gd name="connsiteX0" fmla="*/ 921794 w 2440240"/>
              <a:gd name="connsiteY0" fmla="*/ 878710 h 2328818"/>
              <a:gd name="connsiteX1" fmla="*/ 130224 w 2440240"/>
              <a:gd name="connsiteY1" fmla="*/ 687641 h 2328818"/>
              <a:gd name="connsiteX2" fmla="*/ 143872 w 2440240"/>
              <a:gd name="connsiteY2" fmla="*/ 1697575 h 2328818"/>
              <a:gd name="connsiteX3" fmla="*/ 1522296 w 2440240"/>
              <a:gd name="connsiteY3" fmla="*/ 2270781 h 2328818"/>
              <a:gd name="connsiteX4" fmla="*/ 2436696 w 2440240"/>
              <a:gd name="connsiteY4" fmla="*/ 278208 h 2328818"/>
              <a:gd name="connsiteX5" fmla="*/ 1822547 w 2440240"/>
              <a:gd name="connsiteY5" fmla="*/ 87140 h 2328818"/>
              <a:gd name="connsiteX6" fmla="*/ 1413114 w 2440240"/>
              <a:gd name="connsiteY6" fmla="*/ 960596 h 2328818"/>
              <a:gd name="connsiteX7" fmla="*/ 921794 w 2440240"/>
              <a:gd name="connsiteY7" fmla="*/ 878710 h 232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0240" h="2328818">
                <a:moveTo>
                  <a:pt x="921794" y="878710"/>
                </a:moveTo>
                <a:cubicBezTo>
                  <a:pt x="707979" y="833217"/>
                  <a:pt x="259878" y="551164"/>
                  <a:pt x="130224" y="687641"/>
                </a:cubicBezTo>
                <a:cubicBezTo>
                  <a:pt x="570" y="824118"/>
                  <a:pt x="-88140" y="1433718"/>
                  <a:pt x="143872" y="1697575"/>
                </a:cubicBezTo>
                <a:cubicBezTo>
                  <a:pt x="375884" y="1961432"/>
                  <a:pt x="1140159" y="2507342"/>
                  <a:pt x="1522296" y="2270781"/>
                </a:cubicBezTo>
                <a:cubicBezTo>
                  <a:pt x="1904433" y="2034220"/>
                  <a:pt x="2386654" y="642148"/>
                  <a:pt x="2436696" y="278208"/>
                </a:cubicBezTo>
                <a:cubicBezTo>
                  <a:pt x="2486738" y="-85732"/>
                  <a:pt x="1993144" y="-26591"/>
                  <a:pt x="1822547" y="87140"/>
                </a:cubicBezTo>
                <a:cubicBezTo>
                  <a:pt x="1651950" y="200871"/>
                  <a:pt x="1560965" y="830942"/>
                  <a:pt x="1413114" y="960596"/>
                </a:cubicBezTo>
                <a:cubicBezTo>
                  <a:pt x="1265263" y="1090250"/>
                  <a:pt x="1135609" y="924203"/>
                  <a:pt x="921794" y="87871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Dowolny kształt 15">
            <a:extLst>
              <a:ext uri="{FF2B5EF4-FFF2-40B4-BE49-F238E27FC236}">
                <a16:creationId xmlns:a16="http://schemas.microsoft.com/office/drawing/2014/main" id="{8E407600-4BB9-4778-AC19-325E1570231D}"/>
              </a:ext>
            </a:extLst>
          </p:cNvPr>
          <p:cNvSpPr/>
          <p:nvPr/>
        </p:nvSpPr>
        <p:spPr>
          <a:xfrm>
            <a:off x="520573" y="1925363"/>
            <a:ext cx="2165692" cy="1811451"/>
          </a:xfrm>
          <a:custGeom>
            <a:avLst/>
            <a:gdLst>
              <a:gd name="connsiteX0" fmla="*/ 976629 w 2165692"/>
              <a:gd name="connsiteY0" fmla="*/ 9922 h 1811451"/>
              <a:gd name="connsiteX1" fmla="*/ 239650 w 2165692"/>
              <a:gd name="connsiteY1" fmla="*/ 255582 h 1811451"/>
              <a:gd name="connsiteX2" fmla="*/ 62229 w 2165692"/>
              <a:gd name="connsiteY2" fmla="*/ 937970 h 1811451"/>
              <a:gd name="connsiteX3" fmla="*/ 1208641 w 2165692"/>
              <a:gd name="connsiteY3" fmla="*/ 1811427 h 1811451"/>
              <a:gd name="connsiteX4" fmla="*/ 1699961 w 2165692"/>
              <a:gd name="connsiteY4" fmla="*/ 965266 h 1811451"/>
              <a:gd name="connsiteX5" fmla="*/ 2150337 w 2165692"/>
              <a:gd name="connsiteY5" fmla="*/ 501242 h 1811451"/>
              <a:gd name="connsiteX6" fmla="*/ 1959268 w 2165692"/>
              <a:gd name="connsiteY6" fmla="*/ 91809 h 1811451"/>
              <a:gd name="connsiteX7" fmla="*/ 976629 w 2165692"/>
              <a:gd name="connsiteY7" fmla="*/ 9922 h 181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5692" h="1811451">
                <a:moveTo>
                  <a:pt x="976629" y="9922"/>
                </a:moveTo>
                <a:cubicBezTo>
                  <a:pt x="690026" y="37217"/>
                  <a:pt x="392050" y="100907"/>
                  <a:pt x="239650" y="255582"/>
                </a:cubicBezTo>
                <a:cubicBezTo>
                  <a:pt x="87250" y="410257"/>
                  <a:pt x="-99269" y="678663"/>
                  <a:pt x="62229" y="937970"/>
                </a:cubicBezTo>
                <a:cubicBezTo>
                  <a:pt x="223727" y="1197277"/>
                  <a:pt x="935686" y="1806878"/>
                  <a:pt x="1208641" y="1811427"/>
                </a:cubicBezTo>
                <a:cubicBezTo>
                  <a:pt x="1481596" y="1815976"/>
                  <a:pt x="1543012" y="1183630"/>
                  <a:pt x="1699961" y="965266"/>
                </a:cubicBezTo>
                <a:cubicBezTo>
                  <a:pt x="1856910" y="746902"/>
                  <a:pt x="2107119" y="646818"/>
                  <a:pt x="2150337" y="501242"/>
                </a:cubicBezTo>
                <a:cubicBezTo>
                  <a:pt x="2193555" y="355666"/>
                  <a:pt x="2150336" y="171421"/>
                  <a:pt x="1959268" y="91809"/>
                </a:cubicBezTo>
                <a:cubicBezTo>
                  <a:pt x="1768200" y="12197"/>
                  <a:pt x="1263232" y="-17373"/>
                  <a:pt x="976629" y="992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7">
            <a:extLst>
              <a:ext uri="{FF2B5EF4-FFF2-40B4-BE49-F238E27FC236}">
                <a16:creationId xmlns:a16="http://schemas.microsoft.com/office/drawing/2014/main" id="{D2152D4F-4952-4F92-9E11-8EB5DC45D653}"/>
              </a:ext>
            </a:extLst>
          </p:cNvPr>
          <p:cNvSpPr txBox="1"/>
          <p:nvPr/>
        </p:nvSpPr>
        <p:spPr>
          <a:xfrm>
            <a:off x="678337" y="219459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13" name="pole tekstowe 8">
            <a:extLst>
              <a:ext uri="{FF2B5EF4-FFF2-40B4-BE49-F238E27FC236}">
                <a16:creationId xmlns:a16="http://schemas.microsoft.com/office/drawing/2014/main" id="{A834F1CB-C2BE-43E1-8EFC-623669FAFF7C}"/>
              </a:ext>
            </a:extLst>
          </p:cNvPr>
          <p:cNvSpPr txBox="1"/>
          <p:nvPr/>
        </p:nvSpPr>
        <p:spPr>
          <a:xfrm>
            <a:off x="678337" y="384159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pole tekstowe 9">
            <a:extLst>
              <a:ext uri="{FF2B5EF4-FFF2-40B4-BE49-F238E27FC236}">
                <a16:creationId xmlns:a16="http://schemas.microsoft.com/office/drawing/2014/main" id="{188E18F7-E4E0-40DF-B4CE-AFC20E772D15}"/>
              </a:ext>
            </a:extLst>
          </p:cNvPr>
          <p:cNvSpPr txBox="1"/>
          <p:nvPr/>
        </p:nvSpPr>
        <p:spPr>
          <a:xfrm>
            <a:off x="2084056" y="197622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tx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5" name="pole tekstowe 10">
            <a:extLst>
              <a:ext uri="{FF2B5EF4-FFF2-40B4-BE49-F238E27FC236}">
                <a16:creationId xmlns:a16="http://schemas.microsoft.com/office/drawing/2014/main" id="{90B6B7F3-7058-4B1F-BABB-15979C7AB501}"/>
              </a:ext>
            </a:extLst>
          </p:cNvPr>
          <p:cNvSpPr txBox="1"/>
          <p:nvPr/>
        </p:nvSpPr>
        <p:spPr>
          <a:xfrm>
            <a:off x="1410474" y="305440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00C878"/>
                </a:solidFill>
              </a:rPr>
              <a:t>4</a:t>
            </a:r>
          </a:p>
        </p:txBody>
      </p:sp>
      <p:sp>
        <p:nvSpPr>
          <p:cNvPr id="16" name="pole tekstowe 11">
            <a:extLst>
              <a:ext uri="{FF2B5EF4-FFF2-40B4-BE49-F238E27FC236}">
                <a16:creationId xmlns:a16="http://schemas.microsoft.com/office/drawing/2014/main" id="{4F510569-BB89-4FCE-A899-406713CA5960}"/>
              </a:ext>
            </a:extLst>
          </p:cNvPr>
          <p:cNvSpPr txBox="1"/>
          <p:nvPr/>
        </p:nvSpPr>
        <p:spPr>
          <a:xfrm>
            <a:off x="1665352" y="454960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D900EA"/>
                </a:solidFill>
              </a:rPr>
              <a:t>5</a:t>
            </a:r>
          </a:p>
        </p:txBody>
      </p:sp>
      <p:sp>
        <p:nvSpPr>
          <p:cNvPr id="17" name="pole tekstowe 12">
            <a:extLst>
              <a:ext uri="{FF2B5EF4-FFF2-40B4-BE49-F238E27FC236}">
                <a16:creationId xmlns:a16="http://schemas.microsoft.com/office/drawing/2014/main" id="{3C2DF99F-DE35-4243-A784-E86A81F13641}"/>
              </a:ext>
            </a:extLst>
          </p:cNvPr>
          <p:cNvSpPr txBox="1"/>
          <p:nvPr/>
        </p:nvSpPr>
        <p:spPr>
          <a:xfrm>
            <a:off x="2385742" y="305440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18" name="Dowolny kształt 16">
            <a:extLst>
              <a:ext uri="{FF2B5EF4-FFF2-40B4-BE49-F238E27FC236}">
                <a16:creationId xmlns:a16="http://schemas.microsoft.com/office/drawing/2014/main" id="{F5C325D5-5BE8-4060-A427-21D468728569}"/>
              </a:ext>
            </a:extLst>
          </p:cNvPr>
          <p:cNvSpPr/>
          <p:nvPr/>
        </p:nvSpPr>
        <p:spPr>
          <a:xfrm>
            <a:off x="627007" y="1800274"/>
            <a:ext cx="2258057" cy="1846190"/>
          </a:xfrm>
          <a:custGeom>
            <a:avLst/>
            <a:gdLst>
              <a:gd name="connsiteX0" fmla="*/ 901419 w 2613273"/>
              <a:gd name="connsiteY0" fmla="*/ 422078 h 1787298"/>
              <a:gd name="connsiteX1" fmla="*/ 205383 w 2613273"/>
              <a:gd name="connsiteY1" fmla="*/ 149123 h 1787298"/>
              <a:gd name="connsiteX2" fmla="*/ 178088 w 2613273"/>
              <a:gd name="connsiteY2" fmla="*/ 831511 h 1787298"/>
              <a:gd name="connsiteX3" fmla="*/ 2320786 w 2613273"/>
              <a:gd name="connsiteY3" fmla="*/ 1773207 h 1787298"/>
              <a:gd name="connsiteX4" fmla="*/ 2443616 w 2613273"/>
              <a:gd name="connsiteY4" fmla="*/ 53589 h 1787298"/>
              <a:gd name="connsiteX5" fmla="*/ 901419 w 2613273"/>
              <a:gd name="connsiteY5" fmla="*/ 422078 h 1787298"/>
              <a:gd name="connsiteX0" fmla="*/ 839829 w 2507295"/>
              <a:gd name="connsiteY0" fmla="*/ 422078 h 1820137"/>
              <a:gd name="connsiteX1" fmla="*/ 143793 w 2507295"/>
              <a:gd name="connsiteY1" fmla="*/ 149123 h 1820137"/>
              <a:gd name="connsiteX2" fmla="*/ 116498 w 2507295"/>
              <a:gd name="connsiteY2" fmla="*/ 831511 h 1820137"/>
              <a:gd name="connsiteX3" fmla="*/ 1413035 w 2507295"/>
              <a:gd name="connsiteY3" fmla="*/ 1240944 h 1820137"/>
              <a:gd name="connsiteX4" fmla="*/ 2259196 w 2507295"/>
              <a:gd name="connsiteY4" fmla="*/ 1773207 h 1820137"/>
              <a:gd name="connsiteX5" fmla="*/ 2382026 w 2507295"/>
              <a:gd name="connsiteY5" fmla="*/ 53589 h 1820137"/>
              <a:gd name="connsiteX6" fmla="*/ 839829 w 2507295"/>
              <a:gd name="connsiteY6" fmla="*/ 422078 h 1820137"/>
              <a:gd name="connsiteX0" fmla="*/ 2474735 w 2652146"/>
              <a:gd name="connsiteY0" fmla="*/ 124348 h 1890896"/>
              <a:gd name="connsiteX1" fmla="*/ 236502 w 2652146"/>
              <a:gd name="connsiteY1" fmla="*/ 219882 h 1890896"/>
              <a:gd name="connsiteX2" fmla="*/ 209207 w 2652146"/>
              <a:gd name="connsiteY2" fmla="*/ 902270 h 1890896"/>
              <a:gd name="connsiteX3" fmla="*/ 1505744 w 2652146"/>
              <a:gd name="connsiteY3" fmla="*/ 1311703 h 1890896"/>
              <a:gd name="connsiteX4" fmla="*/ 2351905 w 2652146"/>
              <a:gd name="connsiteY4" fmla="*/ 1843966 h 1890896"/>
              <a:gd name="connsiteX5" fmla="*/ 2474735 w 2652146"/>
              <a:gd name="connsiteY5" fmla="*/ 124348 h 1890896"/>
              <a:gd name="connsiteX0" fmla="*/ 2415585 w 2592996"/>
              <a:gd name="connsiteY0" fmla="*/ 121842 h 1888390"/>
              <a:gd name="connsiteX1" fmla="*/ 177352 w 2592996"/>
              <a:gd name="connsiteY1" fmla="*/ 217376 h 1888390"/>
              <a:gd name="connsiteX2" fmla="*/ 286535 w 2592996"/>
              <a:gd name="connsiteY2" fmla="*/ 831525 h 1888390"/>
              <a:gd name="connsiteX3" fmla="*/ 1446594 w 2592996"/>
              <a:gd name="connsiteY3" fmla="*/ 1309197 h 1888390"/>
              <a:gd name="connsiteX4" fmla="*/ 2292755 w 2592996"/>
              <a:gd name="connsiteY4" fmla="*/ 1841460 h 1888390"/>
              <a:gd name="connsiteX5" fmla="*/ 2415585 w 2592996"/>
              <a:gd name="connsiteY5" fmla="*/ 121842 h 1888390"/>
              <a:gd name="connsiteX0" fmla="*/ 2415585 w 2592996"/>
              <a:gd name="connsiteY0" fmla="*/ 121842 h 1876417"/>
              <a:gd name="connsiteX1" fmla="*/ 177352 w 2592996"/>
              <a:gd name="connsiteY1" fmla="*/ 217376 h 1876417"/>
              <a:gd name="connsiteX2" fmla="*/ 286535 w 2592996"/>
              <a:gd name="connsiteY2" fmla="*/ 831525 h 1876417"/>
              <a:gd name="connsiteX3" fmla="*/ 1446594 w 2592996"/>
              <a:gd name="connsiteY3" fmla="*/ 1309197 h 1876417"/>
              <a:gd name="connsiteX4" fmla="*/ 1187287 w 2592996"/>
              <a:gd name="connsiteY4" fmla="*/ 1200015 h 1876417"/>
              <a:gd name="connsiteX5" fmla="*/ 2292755 w 2592996"/>
              <a:gd name="connsiteY5" fmla="*/ 1841460 h 1876417"/>
              <a:gd name="connsiteX6" fmla="*/ 2415585 w 2592996"/>
              <a:gd name="connsiteY6" fmla="*/ 121842 h 1876417"/>
              <a:gd name="connsiteX0" fmla="*/ 2154283 w 2286551"/>
              <a:gd name="connsiteY0" fmla="*/ 91274 h 1845849"/>
              <a:gd name="connsiteX1" fmla="*/ 530199 w 2286551"/>
              <a:gd name="connsiteY1" fmla="*/ 295990 h 1845849"/>
              <a:gd name="connsiteX2" fmla="*/ 25233 w 2286551"/>
              <a:gd name="connsiteY2" fmla="*/ 800957 h 1845849"/>
              <a:gd name="connsiteX3" fmla="*/ 1185292 w 2286551"/>
              <a:gd name="connsiteY3" fmla="*/ 1278629 h 1845849"/>
              <a:gd name="connsiteX4" fmla="*/ 925985 w 2286551"/>
              <a:gd name="connsiteY4" fmla="*/ 1169447 h 1845849"/>
              <a:gd name="connsiteX5" fmla="*/ 2031453 w 2286551"/>
              <a:gd name="connsiteY5" fmla="*/ 1810892 h 1845849"/>
              <a:gd name="connsiteX6" fmla="*/ 2154283 w 2286551"/>
              <a:gd name="connsiteY6" fmla="*/ 91274 h 1845849"/>
              <a:gd name="connsiteX0" fmla="*/ 2154283 w 2286551"/>
              <a:gd name="connsiteY0" fmla="*/ 91274 h 1839749"/>
              <a:gd name="connsiteX1" fmla="*/ 530199 w 2286551"/>
              <a:gd name="connsiteY1" fmla="*/ 295990 h 1839749"/>
              <a:gd name="connsiteX2" fmla="*/ 25233 w 2286551"/>
              <a:gd name="connsiteY2" fmla="*/ 800957 h 1839749"/>
              <a:gd name="connsiteX3" fmla="*/ 1185292 w 2286551"/>
              <a:gd name="connsiteY3" fmla="*/ 1278629 h 1839749"/>
              <a:gd name="connsiteX4" fmla="*/ 1376361 w 2286551"/>
              <a:gd name="connsiteY4" fmla="*/ 978379 h 1839749"/>
              <a:gd name="connsiteX5" fmla="*/ 2031453 w 2286551"/>
              <a:gd name="connsiteY5" fmla="*/ 1810892 h 1839749"/>
              <a:gd name="connsiteX6" fmla="*/ 2154283 w 2286551"/>
              <a:gd name="connsiteY6" fmla="*/ 91274 h 1839749"/>
              <a:gd name="connsiteX0" fmla="*/ 2165359 w 2297627"/>
              <a:gd name="connsiteY0" fmla="*/ 91274 h 1839749"/>
              <a:gd name="connsiteX1" fmla="*/ 541275 w 2297627"/>
              <a:gd name="connsiteY1" fmla="*/ 295990 h 1839749"/>
              <a:gd name="connsiteX2" fmla="*/ 36309 w 2297627"/>
              <a:gd name="connsiteY2" fmla="*/ 800957 h 1839749"/>
              <a:gd name="connsiteX3" fmla="*/ 1387437 w 2297627"/>
              <a:gd name="connsiteY3" fmla="*/ 978379 h 1839749"/>
              <a:gd name="connsiteX4" fmla="*/ 2042529 w 2297627"/>
              <a:gd name="connsiteY4" fmla="*/ 1810892 h 1839749"/>
              <a:gd name="connsiteX5" fmla="*/ 2165359 w 2297627"/>
              <a:gd name="connsiteY5" fmla="*/ 91274 h 1839749"/>
              <a:gd name="connsiteX0" fmla="*/ 2163734 w 2296002"/>
              <a:gd name="connsiteY0" fmla="*/ 91274 h 1843397"/>
              <a:gd name="connsiteX1" fmla="*/ 539650 w 2296002"/>
              <a:gd name="connsiteY1" fmla="*/ 295990 h 1843397"/>
              <a:gd name="connsiteX2" fmla="*/ 34684 w 2296002"/>
              <a:gd name="connsiteY2" fmla="*/ 800957 h 1843397"/>
              <a:gd name="connsiteX3" fmla="*/ 1358517 w 2296002"/>
              <a:gd name="connsiteY3" fmla="*/ 1101209 h 1843397"/>
              <a:gd name="connsiteX4" fmla="*/ 2040904 w 2296002"/>
              <a:gd name="connsiteY4" fmla="*/ 1810892 h 1843397"/>
              <a:gd name="connsiteX5" fmla="*/ 2163734 w 2296002"/>
              <a:gd name="connsiteY5" fmla="*/ 91274 h 1843397"/>
              <a:gd name="connsiteX0" fmla="*/ 2125789 w 2258057"/>
              <a:gd name="connsiteY0" fmla="*/ 94067 h 1846190"/>
              <a:gd name="connsiteX1" fmla="*/ 501705 w 2258057"/>
              <a:gd name="connsiteY1" fmla="*/ 298783 h 1846190"/>
              <a:gd name="connsiteX2" fmla="*/ 37682 w 2258057"/>
              <a:gd name="connsiteY2" fmla="*/ 912932 h 1846190"/>
              <a:gd name="connsiteX3" fmla="*/ 1320572 w 2258057"/>
              <a:gd name="connsiteY3" fmla="*/ 1104002 h 1846190"/>
              <a:gd name="connsiteX4" fmla="*/ 2002959 w 2258057"/>
              <a:gd name="connsiteY4" fmla="*/ 1813685 h 1846190"/>
              <a:gd name="connsiteX5" fmla="*/ 2125789 w 2258057"/>
              <a:gd name="connsiteY5" fmla="*/ 94067 h 184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8057" h="1846190">
                <a:moveTo>
                  <a:pt x="2125789" y="94067"/>
                </a:moveTo>
                <a:cubicBezTo>
                  <a:pt x="1875580" y="-158417"/>
                  <a:pt x="849723" y="162306"/>
                  <a:pt x="501705" y="298783"/>
                </a:cubicBezTo>
                <a:cubicBezTo>
                  <a:pt x="153687" y="435260"/>
                  <a:pt x="-98796" y="778729"/>
                  <a:pt x="37682" y="912932"/>
                </a:cubicBezTo>
                <a:cubicBezTo>
                  <a:pt x="174160" y="1047135"/>
                  <a:pt x="986202" y="935679"/>
                  <a:pt x="1320572" y="1104002"/>
                </a:cubicBezTo>
                <a:cubicBezTo>
                  <a:pt x="1461599" y="1192712"/>
                  <a:pt x="1843735" y="2018401"/>
                  <a:pt x="2002959" y="1813685"/>
                </a:cubicBezTo>
                <a:cubicBezTo>
                  <a:pt x="2234971" y="1597596"/>
                  <a:pt x="2375998" y="346551"/>
                  <a:pt x="2125789" y="94067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Dowolny kształt 17">
            <a:extLst>
              <a:ext uri="{FF2B5EF4-FFF2-40B4-BE49-F238E27FC236}">
                <a16:creationId xmlns:a16="http://schemas.microsoft.com/office/drawing/2014/main" id="{EA7F212A-E51A-4891-9BA7-23530683091F}"/>
              </a:ext>
            </a:extLst>
          </p:cNvPr>
          <p:cNvSpPr/>
          <p:nvPr/>
        </p:nvSpPr>
        <p:spPr>
          <a:xfrm>
            <a:off x="632355" y="2960884"/>
            <a:ext cx="1643301" cy="2176927"/>
          </a:xfrm>
          <a:custGeom>
            <a:avLst/>
            <a:gdLst>
              <a:gd name="connsiteX0" fmla="*/ 182459 w 1643301"/>
              <a:gd name="connsiteY0" fmla="*/ 857792 h 2176927"/>
              <a:gd name="connsiteX1" fmla="*/ 755665 w 1643301"/>
              <a:gd name="connsiteY1" fmla="*/ 216348 h 2176927"/>
              <a:gd name="connsiteX2" fmla="*/ 1165098 w 1643301"/>
              <a:gd name="connsiteY2" fmla="*/ 120813 h 2176927"/>
              <a:gd name="connsiteX3" fmla="*/ 1642770 w 1643301"/>
              <a:gd name="connsiteY3" fmla="*/ 1813136 h 2176927"/>
              <a:gd name="connsiteX4" fmla="*/ 1069564 w 1643301"/>
              <a:gd name="connsiteY4" fmla="*/ 2154330 h 2176927"/>
              <a:gd name="connsiteX5" fmla="*/ 59629 w 1643301"/>
              <a:gd name="connsiteY5" fmla="*/ 1417351 h 2176927"/>
              <a:gd name="connsiteX6" fmla="*/ 182459 w 1643301"/>
              <a:gd name="connsiteY6" fmla="*/ 857792 h 217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3301" h="2176927">
                <a:moveTo>
                  <a:pt x="182459" y="857792"/>
                </a:moveTo>
                <a:cubicBezTo>
                  <a:pt x="298465" y="657625"/>
                  <a:pt x="591892" y="339178"/>
                  <a:pt x="755665" y="216348"/>
                </a:cubicBezTo>
                <a:cubicBezTo>
                  <a:pt x="919438" y="93518"/>
                  <a:pt x="1017247" y="-145318"/>
                  <a:pt x="1165098" y="120813"/>
                </a:cubicBezTo>
                <a:cubicBezTo>
                  <a:pt x="1312949" y="386944"/>
                  <a:pt x="1658692" y="1474217"/>
                  <a:pt x="1642770" y="1813136"/>
                </a:cubicBezTo>
                <a:cubicBezTo>
                  <a:pt x="1626848" y="2152055"/>
                  <a:pt x="1333421" y="2220294"/>
                  <a:pt x="1069564" y="2154330"/>
                </a:cubicBezTo>
                <a:cubicBezTo>
                  <a:pt x="805707" y="2088366"/>
                  <a:pt x="205205" y="1635715"/>
                  <a:pt x="59629" y="1417351"/>
                </a:cubicBezTo>
                <a:cubicBezTo>
                  <a:pt x="-85947" y="1198987"/>
                  <a:pt x="66453" y="1057959"/>
                  <a:pt x="182459" y="857792"/>
                </a:cubicBezTo>
                <a:close/>
              </a:path>
            </a:pathLst>
          </a:cu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Dowolny kształt 18">
            <a:extLst>
              <a:ext uri="{FF2B5EF4-FFF2-40B4-BE49-F238E27FC236}">
                <a16:creationId xmlns:a16="http://schemas.microsoft.com/office/drawing/2014/main" id="{DE9EA50F-2238-4C04-A455-513B4643A1BC}"/>
              </a:ext>
            </a:extLst>
          </p:cNvPr>
          <p:cNvSpPr/>
          <p:nvPr/>
        </p:nvSpPr>
        <p:spPr>
          <a:xfrm>
            <a:off x="214491" y="2906991"/>
            <a:ext cx="3128686" cy="1709491"/>
          </a:xfrm>
          <a:custGeom>
            <a:avLst/>
            <a:gdLst>
              <a:gd name="connsiteX0" fmla="*/ 149947 w 3128686"/>
              <a:gd name="connsiteY0" fmla="*/ 1703256 h 1709491"/>
              <a:gd name="connsiteX1" fmla="*/ 1855917 w 3128686"/>
              <a:gd name="connsiteY1" fmla="*/ 1362062 h 1709491"/>
              <a:gd name="connsiteX2" fmla="*/ 3015977 w 3128686"/>
              <a:gd name="connsiteY2" fmla="*/ 406718 h 1709491"/>
              <a:gd name="connsiteX3" fmla="*/ 2852204 w 3128686"/>
              <a:gd name="connsiteY3" fmla="*/ 10933 h 1709491"/>
              <a:gd name="connsiteX4" fmla="*/ 968813 w 3128686"/>
              <a:gd name="connsiteY4" fmla="*/ 202002 h 1709491"/>
              <a:gd name="connsiteX5" fmla="*/ 177243 w 3128686"/>
              <a:gd name="connsiteY5" fmla="*/ 1116402 h 1709491"/>
              <a:gd name="connsiteX6" fmla="*/ 149947 w 3128686"/>
              <a:gd name="connsiteY6" fmla="*/ 1703256 h 170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8686" h="1709491">
                <a:moveTo>
                  <a:pt x="149947" y="1703256"/>
                </a:moveTo>
                <a:cubicBezTo>
                  <a:pt x="429726" y="1744199"/>
                  <a:pt x="1378245" y="1578152"/>
                  <a:pt x="1855917" y="1362062"/>
                </a:cubicBezTo>
                <a:cubicBezTo>
                  <a:pt x="2333589" y="1145972"/>
                  <a:pt x="2849929" y="631906"/>
                  <a:pt x="3015977" y="406718"/>
                </a:cubicBezTo>
                <a:cubicBezTo>
                  <a:pt x="3182025" y="181530"/>
                  <a:pt x="3193398" y="45052"/>
                  <a:pt x="2852204" y="10933"/>
                </a:cubicBezTo>
                <a:cubicBezTo>
                  <a:pt x="2511010" y="-23186"/>
                  <a:pt x="1414640" y="17757"/>
                  <a:pt x="968813" y="202002"/>
                </a:cubicBezTo>
                <a:cubicBezTo>
                  <a:pt x="522986" y="386247"/>
                  <a:pt x="311446" y="863919"/>
                  <a:pt x="177243" y="1116402"/>
                </a:cubicBezTo>
                <a:cubicBezTo>
                  <a:pt x="43040" y="1368885"/>
                  <a:pt x="-129832" y="1662313"/>
                  <a:pt x="149947" y="1703256"/>
                </a:cubicBezTo>
                <a:close/>
              </a:path>
            </a:pathLst>
          </a:custGeom>
          <a:noFill/>
          <a:ln w="38100">
            <a:solidFill>
              <a:srgbClr val="D900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A46B9F0-448A-4BA1-9FAF-4B35B24EA967}"/>
              </a:ext>
            </a:extLst>
          </p:cNvPr>
          <p:cNvSpPr txBox="1">
            <a:spLocks/>
          </p:cNvSpPr>
          <p:nvPr/>
        </p:nvSpPr>
        <p:spPr>
          <a:xfrm>
            <a:off x="3918060" y="985502"/>
            <a:ext cx="5106669" cy="3724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2400" u="sng" dirty="0" err="1"/>
              <a:t>Election</a:t>
            </a:r>
            <a:endParaRPr lang="pl-PL" sz="2400" u="sng" dirty="0"/>
          </a:p>
          <a:p>
            <a:pPr marL="0" indent="0">
              <a:buFont typeface="Arial" pitchFamily="34" charset="0"/>
              <a:buNone/>
            </a:pPr>
            <a:endParaRPr lang="pl-PL" sz="800" dirty="0"/>
          </a:p>
          <a:p>
            <a:pPr marL="0" indent="0">
              <a:buFont typeface="Arial" pitchFamily="34" charset="0"/>
              <a:buNone/>
            </a:pPr>
            <a:r>
              <a:rPr lang="pl-PL" sz="2400" dirty="0"/>
              <a:t>C = {</a:t>
            </a:r>
            <a:r>
              <a:rPr lang="pl-PL" sz="2400" dirty="0">
                <a:solidFill>
                  <a:srgbClr val="008000"/>
                </a:solidFill>
              </a:rPr>
              <a:t>1</a:t>
            </a:r>
            <a:r>
              <a:rPr lang="pl-PL" sz="2400" dirty="0"/>
              <a:t>,</a:t>
            </a:r>
            <a:r>
              <a:rPr lang="pl-PL" sz="2400" dirty="0">
                <a:solidFill>
                  <a:srgbClr val="FF0000"/>
                </a:solidFill>
              </a:rPr>
              <a:t>2</a:t>
            </a:r>
            <a:r>
              <a:rPr lang="pl-PL" sz="2400" dirty="0"/>
              <a:t>, …, </a:t>
            </a:r>
            <a:r>
              <a:rPr lang="pl-PL" sz="2400" dirty="0">
                <a:solidFill>
                  <a:srgbClr val="7030A0"/>
                </a:solidFill>
              </a:rPr>
              <a:t>3k</a:t>
            </a:r>
            <a:r>
              <a:rPr lang="pl-PL" sz="2400" dirty="0"/>
              <a:t>, 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</a:rPr>
              <a:t>1’, 2’, … 3k’</a:t>
            </a:r>
            <a:r>
              <a:rPr lang="pl-PL" sz="2400" dirty="0"/>
              <a:t>, </a:t>
            </a:r>
            <a:r>
              <a:rPr lang="pl-PL" sz="2400" dirty="0">
                <a:solidFill>
                  <a:srgbClr val="0070C0"/>
                </a:solidFill>
              </a:rPr>
              <a:t>S</a:t>
            </a:r>
            <a:r>
              <a:rPr lang="pl-PL" sz="2400" baseline="-25000" dirty="0">
                <a:solidFill>
                  <a:srgbClr val="0070C0"/>
                </a:solidFill>
              </a:rPr>
              <a:t>1</a:t>
            </a:r>
            <a:r>
              <a:rPr lang="pl-PL" sz="2400" dirty="0"/>
              <a:t>, …, </a:t>
            </a:r>
            <a:r>
              <a:rPr lang="pl-PL" sz="2400" dirty="0">
                <a:solidFill>
                  <a:srgbClr val="FF0000"/>
                </a:solidFill>
              </a:rPr>
              <a:t>S</a:t>
            </a:r>
            <a:r>
              <a:rPr lang="pl-PL" sz="2400" baseline="-25000" dirty="0">
                <a:solidFill>
                  <a:srgbClr val="FF0000"/>
                </a:solidFill>
              </a:rPr>
              <a:t>n</a:t>
            </a:r>
            <a:r>
              <a:rPr lang="pl-PL" sz="2400" dirty="0"/>
              <a:t>, p}</a:t>
            </a:r>
          </a:p>
          <a:p>
            <a:pPr marL="0" indent="0">
              <a:buFont typeface="Arial" pitchFamily="34" charset="0"/>
              <a:buNone/>
            </a:pPr>
            <a:endParaRPr lang="pl-PL" sz="2400" dirty="0"/>
          </a:p>
          <a:p>
            <a:pPr marL="0" indent="0">
              <a:buFont typeface="Arial" pitchFamily="34" charset="0"/>
              <a:buNone/>
            </a:pPr>
            <a:r>
              <a:rPr lang="pl-PL" sz="2400" dirty="0"/>
              <a:t>X3C </a:t>
            </a:r>
            <a:r>
              <a:rPr lang="pl-PL" sz="2400" dirty="0" err="1"/>
              <a:t>votes</a:t>
            </a:r>
            <a:r>
              <a:rPr lang="pl-PL" sz="2400" dirty="0"/>
              <a:t>:</a:t>
            </a:r>
          </a:p>
          <a:p>
            <a:pPr marL="0" indent="0">
              <a:buFont typeface="Arial" pitchFamily="34" charset="0"/>
              <a:buNone/>
            </a:pPr>
            <a:endParaRPr lang="pl-PL" sz="900" dirty="0"/>
          </a:p>
          <a:p>
            <a:pPr marL="0" indent="0">
              <a:buNone/>
            </a:pPr>
            <a:r>
              <a:rPr lang="pl-PL" sz="2000" b="1" dirty="0">
                <a:solidFill>
                  <a:srgbClr val="008000"/>
                </a:solidFill>
              </a:rPr>
              <a:t>1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002060"/>
                </a:solidFill>
              </a:rPr>
              <a:t>3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00C878"/>
                </a:solidFill>
              </a:rPr>
              <a:t>4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0070C0"/>
                </a:solidFill>
              </a:rPr>
              <a:t>S</a:t>
            </a:r>
            <a:r>
              <a:rPr lang="pl-PL" sz="2000" b="1" baseline="-25000" dirty="0">
                <a:solidFill>
                  <a:srgbClr val="0070C0"/>
                </a:solidFill>
              </a:rPr>
              <a:t>1</a:t>
            </a:r>
            <a:r>
              <a:rPr lang="pl-PL" sz="2000" dirty="0"/>
              <a:t> &gt; p &gt; …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008000"/>
                </a:solidFill>
              </a:rPr>
              <a:t>1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002060"/>
                </a:solidFill>
              </a:rPr>
              <a:t>3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FFC000"/>
                </a:solidFill>
              </a:rPr>
              <a:t>6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FFC000"/>
                </a:solidFill>
              </a:rPr>
              <a:t>S</a:t>
            </a:r>
            <a:r>
              <a:rPr lang="pl-PL" sz="2000" b="1" baseline="-25000" dirty="0">
                <a:solidFill>
                  <a:srgbClr val="FFC000"/>
                </a:solidFill>
              </a:rPr>
              <a:t>2</a:t>
            </a:r>
            <a:r>
              <a:rPr lang="pl-PL" sz="2000" dirty="0"/>
              <a:t> &gt; p &gt; …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FF0000"/>
                </a:solidFill>
              </a:rPr>
              <a:t>2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00C878"/>
                </a:solidFill>
              </a:rPr>
              <a:t>4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EF1DFF"/>
                </a:solidFill>
              </a:rPr>
              <a:t>5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008000"/>
                </a:solidFill>
              </a:rPr>
              <a:t>S</a:t>
            </a:r>
            <a:r>
              <a:rPr lang="pl-PL" sz="2000" b="1" baseline="-25000" dirty="0">
                <a:solidFill>
                  <a:srgbClr val="008000"/>
                </a:solidFill>
              </a:rPr>
              <a:t>3</a:t>
            </a:r>
            <a:r>
              <a:rPr lang="pl-PL" sz="2000" dirty="0"/>
              <a:t> &gt; p &gt; …</a:t>
            </a:r>
          </a:p>
          <a:p>
            <a:pPr marL="0" indent="0">
              <a:buNone/>
            </a:pPr>
            <a:r>
              <a:rPr lang="pl-PL" sz="2000" dirty="0"/>
              <a:t>…</a:t>
            </a:r>
          </a:p>
          <a:p>
            <a:pPr marL="0" indent="0">
              <a:buFont typeface="Arial" pitchFamily="34" charset="0"/>
              <a:buNone/>
            </a:pPr>
            <a:endParaRPr lang="pl-PL" sz="900" dirty="0"/>
          </a:p>
          <a:p>
            <a:pPr marL="0" indent="0">
              <a:buFont typeface="Arial" pitchFamily="34" charset="0"/>
              <a:buNone/>
            </a:pPr>
            <a:endParaRPr lang="pl-PL" sz="900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27260B6-DEC5-40CA-A129-64C5DF5A41D4}"/>
              </a:ext>
            </a:extLst>
          </p:cNvPr>
          <p:cNvSpPr txBox="1">
            <a:spLocks/>
          </p:cNvSpPr>
          <p:nvPr/>
        </p:nvSpPr>
        <p:spPr>
          <a:xfrm>
            <a:off x="6470715" y="2485986"/>
            <a:ext cx="2461166" cy="5163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2400" dirty="0" err="1"/>
              <a:t>Equalizing</a:t>
            </a:r>
            <a:r>
              <a:rPr lang="pl-PL" sz="2400" dirty="0"/>
              <a:t> </a:t>
            </a:r>
            <a:r>
              <a:rPr lang="pl-PL" sz="2400" dirty="0" err="1"/>
              <a:t>votes</a:t>
            </a:r>
            <a:r>
              <a:rPr lang="pl-PL" sz="2400" dirty="0"/>
              <a:t>:</a:t>
            </a:r>
          </a:p>
          <a:p>
            <a:pPr marL="0" indent="0">
              <a:buFont typeface="Arial" pitchFamily="34" charset="0"/>
              <a:buNone/>
            </a:pPr>
            <a:endParaRPr lang="pl-PL" sz="900" dirty="0"/>
          </a:p>
          <a:p>
            <a:pPr marL="0" indent="0">
              <a:buNone/>
            </a:pPr>
            <a:r>
              <a:rPr lang="pl-PL" sz="2000" b="1" dirty="0">
                <a:solidFill>
                  <a:srgbClr val="008000"/>
                </a:solidFill>
              </a:rPr>
              <a:t>1</a:t>
            </a:r>
            <a:r>
              <a:rPr lang="pl-PL" sz="2000" dirty="0"/>
              <a:t> &gt;</a:t>
            </a:r>
            <a:r>
              <a:rPr lang="pl-PL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pl-PL" sz="2000" b="1" dirty="0">
                <a:solidFill>
                  <a:schemeClr val="bg1">
                    <a:lumMod val="75000"/>
                  </a:schemeClr>
                </a:solidFill>
              </a:rPr>
              <a:t>1’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2000" dirty="0"/>
              <a:t>&gt; p &gt; …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008000"/>
                </a:solidFill>
              </a:rPr>
              <a:t>1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chemeClr val="bg1">
                    <a:lumMod val="75000"/>
                  </a:schemeClr>
                </a:solidFill>
              </a:rPr>
              <a:t>1’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2000" dirty="0"/>
              <a:t>&gt; p &gt; …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FF0000"/>
                </a:solidFill>
              </a:rPr>
              <a:t>4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chemeClr val="bg1">
                    <a:lumMod val="75000"/>
                  </a:schemeClr>
                </a:solidFill>
              </a:rPr>
              <a:t>4’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2000" dirty="0"/>
              <a:t>&gt; p &gt; …</a:t>
            </a:r>
          </a:p>
          <a:p>
            <a:pPr marL="0" indent="0">
              <a:buNone/>
            </a:pPr>
            <a:r>
              <a:rPr lang="pl-PL" sz="2000" dirty="0"/>
              <a:t>…</a:t>
            </a:r>
          </a:p>
          <a:p>
            <a:pPr marL="0" indent="0">
              <a:buFont typeface="Arial" pitchFamily="34" charset="0"/>
              <a:buNone/>
            </a:pPr>
            <a:endParaRPr lang="pl-PL" sz="900" dirty="0"/>
          </a:p>
          <a:p>
            <a:pPr marL="0" indent="0">
              <a:buFont typeface="Arial" pitchFamily="34" charset="0"/>
              <a:buNone/>
            </a:pPr>
            <a:endParaRPr lang="pl-PL" sz="900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2BEA6A3-E53F-4B2B-96C4-62882EDD73B1}"/>
              </a:ext>
            </a:extLst>
          </p:cNvPr>
          <p:cNvSpPr txBox="1">
            <a:spLocks/>
          </p:cNvSpPr>
          <p:nvPr/>
        </p:nvSpPr>
        <p:spPr>
          <a:xfrm>
            <a:off x="3883806" y="4631498"/>
            <a:ext cx="5260194" cy="2096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2400" dirty="0" err="1"/>
              <a:t>Defeating</a:t>
            </a:r>
            <a:r>
              <a:rPr lang="pl-PL" sz="2400" dirty="0"/>
              <a:t> </a:t>
            </a:r>
            <a:r>
              <a:rPr lang="pl-PL" sz="2400" dirty="0" err="1"/>
              <a:t>votes</a:t>
            </a:r>
            <a:r>
              <a:rPr lang="pl-PL" sz="2400" dirty="0"/>
              <a:t>:</a:t>
            </a:r>
          </a:p>
          <a:p>
            <a:pPr marL="0" indent="0">
              <a:buFont typeface="Arial" pitchFamily="34" charset="0"/>
              <a:buNone/>
            </a:pPr>
            <a:endParaRPr lang="pl-PL" sz="900" dirty="0"/>
          </a:p>
          <a:p>
            <a:pPr marL="0" indent="0">
              <a:buNone/>
            </a:pPr>
            <a:r>
              <a:rPr lang="pl-PL" sz="2000" dirty="0">
                <a:solidFill>
                  <a:srgbClr val="008000"/>
                </a:solidFill>
              </a:rPr>
              <a:t>1</a:t>
            </a:r>
            <a:r>
              <a:rPr lang="pl-PL" sz="2000" dirty="0"/>
              <a:t> &gt; </a:t>
            </a:r>
            <a:r>
              <a:rPr lang="pl-PL" sz="2000" dirty="0">
                <a:solidFill>
                  <a:srgbClr val="FF0000"/>
                </a:solidFill>
              </a:rPr>
              <a:t>2</a:t>
            </a:r>
            <a:r>
              <a:rPr lang="pl-PL" sz="2000" dirty="0"/>
              <a:t> &gt; … &gt; </a:t>
            </a:r>
            <a:r>
              <a:rPr lang="pl-PL" sz="2000" dirty="0">
                <a:solidFill>
                  <a:srgbClr val="7030A0"/>
                </a:solidFill>
              </a:rPr>
              <a:t>3k</a:t>
            </a:r>
            <a:r>
              <a:rPr lang="pl-PL" sz="2000" dirty="0"/>
              <a:t> &gt;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1’ &gt; 2’ </a:t>
            </a:r>
            <a:r>
              <a:rPr lang="pl-PL" sz="2000" dirty="0"/>
              <a:t>&gt;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  … </a:t>
            </a:r>
            <a:r>
              <a:rPr lang="pl-PL" sz="2000" dirty="0"/>
              <a:t>&gt;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 3k’ </a:t>
            </a:r>
            <a:r>
              <a:rPr lang="pl-PL" sz="2000" dirty="0"/>
              <a:t>&gt; p &gt; …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008000"/>
                </a:solidFill>
              </a:rPr>
              <a:t>1</a:t>
            </a:r>
            <a:r>
              <a:rPr lang="pl-PL" sz="2000" dirty="0"/>
              <a:t> &gt; </a:t>
            </a:r>
            <a:r>
              <a:rPr lang="pl-PL" sz="2000" dirty="0">
                <a:solidFill>
                  <a:srgbClr val="FF0000"/>
                </a:solidFill>
              </a:rPr>
              <a:t>2</a:t>
            </a:r>
            <a:r>
              <a:rPr lang="pl-PL" sz="2000" dirty="0"/>
              <a:t> &gt; … &gt; </a:t>
            </a:r>
            <a:r>
              <a:rPr lang="pl-PL" sz="2000" dirty="0">
                <a:solidFill>
                  <a:srgbClr val="7030A0"/>
                </a:solidFill>
              </a:rPr>
              <a:t>3k</a:t>
            </a:r>
            <a:r>
              <a:rPr lang="pl-PL" sz="2000" dirty="0"/>
              <a:t> &gt;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1’ &gt; 2’ </a:t>
            </a:r>
            <a:r>
              <a:rPr lang="pl-PL" sz="2000" dirty="0"/>
              <a:t>&gt;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  … </a:t>
            </a:r>
            <a:r>
              <a:rPr lang="pl-PL" sz="2000" dirty="0"/>
              <a:t>&gt;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 3k’ </a:t>
            </a:r>
            <a:r>
              <a:rPr lang="pl-PL" sz="2000" dirty="0"/>
              <a:t>&gt; p &gt; …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008000"/>
                </a:solidFill>
              </a:rPr>
              <a:t>1</a:t>
            </a:r>
            <a:r>
              <a:rPr lang="pl-PL" sz="2000" dirty="0"/>
              <a:t> &gt; </a:t>
            </a:r>
            <a:r>
              <a:rPr lang="pl-PL" sz="2000" dirty="0">
                <a:solidFill>
                  <a:srgbClr val="FF0000"/>
                </a:solidFill>
              </a:rPr>
              <a:t>2</a:t>
            </a:r>
            <a:r>
              <a:rPr lang="pl-PL" sz="2000" dirty="0"/>
              <a:t> &gt; … &gt; </a:t>
            </a:r>
            <a:r>
              <a:rPr lang="pl-PL" sz="2000" dirty="0">
                <a:solidFill>
                  <a:srgbClr val="7030A0"/>
                </a:solidFill>
              </a:rPr>
              <a:t>3k</a:t>
            </a:r>
            <a:r>
              <a:rPr lang="pl-PL" sz="2000" dirty="0"/>
              <a:t> &gt;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1’ &gt; 2’ </a:t>
            </a:r>
            <a:r>
              <a:rPr lang="pl-PL" sz="2000" dirty="0"/>
              <a:t>&gt;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  … </a:t>
            </a:r>
            <a:r>
              <a:rPr lang="pl-PL" sz="2000" dirty="0"/>
              <a:t>&gt;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 3k’ </a:t>
            </a:r>
            <a:r>
              <a:rPr lang="pl-PL" sz="2000" dirty="0"/>
              <a:t>&gt; p &gt; …</a:t>
            </a:r>
            <a:endParaRPr lang="pl-PL" sz="2000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pl-PL" sz="2000" dirty="0"/>
              <a:t>…</a:t>
            </a:r>
          </a:p>
          <a:p>
            <a:pPr marL="0" indent="0">
              <a:buFont typeface="Arial" pitchFamily="34" charset="0"/>
              <a:buNone/>
            </a:pPr>
            <a:endParaRPr lang="pl-PL" sz="900" dirty="0"/>
          </a:p>
          <a:p>
            <a:pPr marL="0" indent="0">
              <a:buFont typeface="Arial" pitchFamily="34" charset="0"/>
              <a:buNone/>
            </a:pPr>
            <a:endParaRPr lang="pl-PL" sz="900" dirty="0"/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629B39A1-38C3-48C0-B80F-60576F0ED395}"/>
              </a:ext>
            </a:extLst>
          </p:cNvPr>
          <p:cNvSpPr/>
          <p:nvPr/>
        </p:nvSpPr>
        <p:spPr>
          <a:xfrm>
            <a:off x="3616571" y="4610614"/>
            <a:ext cx="208073" cy="213861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1550F-2F16-4190-B6E8-05D00620FFC8}"/>
              </a:ext>
            </a:extLst>
          </p:cNvPr>
          <p:cNvSpPr txBox="1"/>
          <p:nvPr/>
        </p:nvSpPr>
        <p:spPr>
          <a:xfrm>
            <a:off x="683431" y="5329754"/>
            <a:ext cx="2914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 err="1"/>
              <a:t>enough</a:t>
            </a:r>
            <a:r>
              <a:rPr lang="pl-PL" dirty="0"/>
              <a:t> to </a:t>
            </a:r>
            <a:r>
              <a:rPr lang="pl-PL" dirty="0" err="1"/>
              <a:t>ensure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for </a:t>
            </a:r>
            <a:r>
              <a:rPr lang="pl-PL" dirty="0" err="1"/>
              <a:t>each</a:t>
            </a:r>
            <a:r>
              <a:rPr lang="pl-PL" dirty="0"/>
              <a:t> set element i we </a:t>
            </a:r>
            <a:r>
              <a:rPr lang="pl-PL" dirty="0" err="1"/>
              <a:t>have</a:t>
            </a:r>
            <a:r>
              <a:rPr lang="pl-PL" dirty="0"/>
              <a:t> </a:t>
            </a:r>
          </a:p>
          <a:p>
            <a:pPr algn="r"/>
            <a:r>
              <a:rPr lang="pl-PL" dirty="0"/>
              <a:t>N</a:t>
            </a:r>
            <a:r>
              <a:rPr lang="pl-PL" baseline="-25000" dirty="0"/>
              <a:t>E</a:t>
            </a:r>
            <a:r>
              <a:rPr lang="pl-PL" dirty="0"/>
              <a:t>(</a:t>
            </a:r>
            <a:r>
              <a:rPr lang="pl-PL" dirty="0" err="1"/>
              <a:t>i,p</a:t>
            </a:r>
            <a:r>
              <a:rPr lang="pl-PL" dirty="0"/>
              <a:t>) – N</a:t>
            </a:r>
            <a:r>
              <a:rPr lang="pl-PL" baseline="-25000" dirty="0"/>
              <a:t>E</a:t>
            </a:r>
            <a:r>
              <a:rPr lang="pl-PL" dirty="0"/>
              <a:t>(</a:t>
            </a:r>
            <a:r>
              <a:rPr lang="pl-PL" dirty="0" err="1"/>
              <a:t>p,i</a:t>
            </a:r>
            <a:r>
              <a:rPr lang="pl-PL" dirty="0"/>
              <a:t>) = 1</a:t>
            </a:r>
          </a:p>
        </p:txBody>
      </p:sp>
    </p:spTree>
    <p:extLst>
      <p:ext uri="{BB962C8B-B14F-4D97-AF65-F5344CB8AC3E}">
        <p14:creationId xmlns:p14="http://schemas.microsoft.com/office/powerpoint/2010/main" val="67080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068BC-7372-4404-9D89-1C06026C2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8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Dodgson </a:t>
            </a:r>
            <a:r>
              <a:rPr lang="pl-PL" dirty="0" err="1"/>
              <a:t>Score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NP-Complete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3879D18-3248-444F-AB4B-A782ACD32A19}"/>
              </a:ext>
            </a:extLst>
          </p:cNvPr>
          <p:cNvSpPr txBox="1">
            <a:spLocks/>
          </p:cNvSpPr>
          <p:nvPr/>
        </p:nvSpPr>
        <p:spPr>
          <a:xfrm>
            <a:off x="251791" y="985503"/>
            <a:ext cx="4691270" cy="5163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2400" u="sng" dirty="0" err="1"/>
              <a:t>Reduction</a:t>
            </a:r>
            <a:r>
              <a:rPr lang="pl-PL" sz="2400" u="sng" dirty="0"/>
              <a:t> from X3C</a:t>
            </a:r>
          </a:p>
          <a:p>
            <a:pPr marL="0" indent="0">
              <a:buFont typeface="Arial" pitchFamily="34" charset="0"/>
              <a:buNone/>
            </a:pPr>
            <a:endParaRPr lang="pl-PL" sz="800" dirty="0"/>
          </a:p>
        </p:txBody>
      </p:sp>
      <p:sp>
        <p:nvSpPr>
          <p:cNvPr id="8" name="Dowolny kształt 14">
            <a:extLst>
              <a:ext uri="{FF2B5EF4-FFF2-40B4-BE49-F238E27FC236}">
                <a16:creationId xmlns:a16="http://schemas.microsoft.com/office/drawing/2014/main" id="{2A2A77F4-25FE-4057-856E-A41C5116C7CD}"/>
              </a:ext>
            </a:extLst>
          </p:cNvPr>
          <p:cNvSpPr/>
          <p:nvPr/>
        </p:nvSpPr>
        <p:spPr>
          <a:xfrm>
            <a:off x="561760" y="2980910"/>
            <a:ext cx="2440240" cy="2328818"/>
          </a:xfrm>
          <a:custGeom>
            <a:avLst/>
            <a:gdLst>
              <a:gd name="connsiteX0" fmla="*/ 921794 w 2440240"/>
              <a:gd name="connsiteY0" fmla="*/ 878710 h 2328818"/>
              <a:gd name="connsiteX1" fmla="*/ 130224 w 2440240"/>
              <a:gd name="connsiteY1" fmla="*/ 687641 h 2328818"/>
              <a:gd name="connsiteX2" fmla="*/ 143872 w 2440240"/>
              <a:gd name="connsiteY2" fmla="*/ 1697575 h 2328818"/>
              <a:gd name="connsiteX3" fmla="*/ 1522296 w 2440240"/>
              <a:gd name="connsiteY3" fmla="*/ 2270781 h 2328818"/>
              <a:gd name="connsiteX4" fmla="*/ 2436696 w 2440240"/>
              <a:gd name="connsiteY4" fmla="*/ 278208 h 2328818"/>
              <a:gd name="connsiteX5" fmla="*/ 1822547 w 2440240"/>
              <a:gd name="connsiteY5" fmla="*/ 87140 h 2328818"/>
              <a:gd name="connsiteX6" fmla="*/ 1413114 w 2440240"/>
              <a:gd name="connsiteY6" fmla="*/ 960596 h 2328818"/>
              <a:gd name="connsiteX7" fmla="*/ 921794 w 2440240"/>
              <a:gd name="connsiteY7" fmla="*/ 878710 h 232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0240" h="2328818">
                <a:moveTo>
                  <a:pt x="921794" y="878710"/>
                </a:moveTo>
                <a:cubicBezTo>
                  <a:pt x="707979" y="833217"/>
                  <a:pt x="259878" y="551164"/>
                  <a:pt x="130224" y="687641"/>
                </a:cubicBezTo>
                <a:cubicBezTo>
                  <a:pt x="570" y="824118"/>
                  <a:pt x="-88140" y="1433718"/>
                  <a:pt x="143872" y="1697575"/>
                </a:cubicBezTo>
                <a:cubicBezTo>
                  <a:pt x="375884" y="1961432"/>
                  <a:pt x="1140159" y="2507342"/>
                  <a:pt x="1522296" y="2270781"/>
                </a:cubicBezTo>
                <a:cubicBezTo>
                  <a:pt x="1904433" y="2034220"/>
                  <a:pt x="2386654" y="642148"/>
                  <a:pt x="2436696" y="278208"/>
                </a:cubicBezTo>
                <a:cubicBezTo>
                  <a:pt x="2486738" y="-85732"/>
                  <a:pt x="1993144" y="-26591"/>
                  <a:pt x="1822547" y="87140"/>
                </a:cubicBezTo>
                <a:cubicBezTo>
                  <a:pt x="1651950" y="200871"/>
                  <a:pt x="1560965" y="830942"/>
                  <a:pt x="1413114" y="960596"/>
                </a:cubicBezTo>
                <a:cubicBezTo>
                  <a:pt x="1265263" y="1090250"/>
                  <a:pt x="1135609" y="924203"/>
                  <a:pt x="921794" y="87871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Dowolny kształt 15">
            <a:extLst>
              <a:ext uri="{FF2B5EF4-FFF2-40B4-BE49-F238E27FC236}">
                <a16:creationId xmlns:a16="http://schemas.microsoft.com/office/drawing/2014/main" id="{8E407600-4BB9-4778-AC19-325E1570231D}"/>
              </a:ext>
            </a:extLst>
          </p:cNvPr>
          <p:cNvSpPr/>
          <p:nvPr/>
        </p:nvSpPr>
        <p:spPr>
          <a:xfrm>
            <a:off x="520573" y="1925363"/>
            <a:ext cx="2165692" cy="1811451"/>
          </a:xfrm>
          <a:custGeom>
            <a:avLst/>
            <a:gdLst>
              <a:gd name="connsiteX0" fmla="*/ 976629 w 2165692"/>
              <a:gd name="connsiteY0" fmla="*/ 9922 h 1811451"/>
              <a:gd name="connsiteX1" fmla="*/ 239650 w 2165692"/>
              <a:gd name="connsiteY1" fmla="*/ 255582 h 1811451"/>
              <a:gd name="connsiteX2" fmla="*/ 62229 w 2165692"/>
              <a:gd name="connsiteY2" fmla="*/ 937970 h 1811451"/>
              <a:gd name="connsiteX3" fmla="*/ 1208641 w 2165692"/>
              <a:gd name="connsiteY3" fmla="*/ 1811427 h 1811451"/>
              <a:gd name="connsiteX4" fmla="*/ 1699961 w 2165692"/>
              <a:gd name="connsiteY4" fmla="*/ 965266 h 1811451"/>
              <a:gd name="connsiteX5" fmla="*/ 2150337 w 2165692"/>
              <a:gd name="connsiteY5" fmla="*/ 501242 h 1811451"/>
              <a:gd name="connsiteX6" fmla="*/ 1959268 w 2165692"/>
              <a:gd name="connsiteY6" fmla="*/ 91809 h 1811451"/>
              <a:gd name="connsiteX7" fmla="*/ 976629 w 2165692"/>
              <a:gd name="connsiteY7" fmla="*/ 9922 h 181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5692" h="1811451">
                <a:moveTo>
                  <a:pt x="976629" y="9922"/>
                </a:moveTo>
                <a:cubicBezTo>
                  <a:pt x="690026" y="37217"/>
                  <a:pt x="392050" y="100907"/>
                  <a:pt x="239650" y="255582"/>
                </a:cubicBezTo>
                <a:cubicBezTo>
                  <a:pt x="87250" y="410257"/>
                  <a:pt x="-99269" y="678663"/>
                  <a:pt x="62229" y="937970"/>
                </a:cubicBezTo>
                <a:cubicBezTo>
                  <a:pt x="223727" y="1197277"/>
                  <a:pt x="935686" y="1806878"/>
                  <a:pt x="1208641" y="1811427"/>
                </a:cubicBezTo>
                <a:cubicBezTo>
                  <a:pt x="1481596" y="1815976"/>
                  <a:pt x="1543012" y="1183630"/>
                  <a:pt x="1699961" y="965266"/>
                </a:cubicBezTo>
                <a:cubicBezTo>
                  <a:pt x="1856910" y="746902"/>
                  <a:pt x="2107119" y="646818"/>
                  <a:pt x="2150337" y="501242"/>
                </a:cubicBezTo>
                <a:cubicBezTo>
                  <a:pt x="2193555" y="355666"/>
                  <a:pt x="2150336" y="171421"/>
                  <a:pt x="1959268" y="91809"/>
                </a:cubicBezTo>
                <a:cubicBezTo>
                  <a:pt x="1768200" y="12197"/>
                  <a:pt x="1263232" y="-17373"/>
                  <a:pt x="976629" y="992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7">
            <a:extLst>
              <a:ext uri="{FF2B5EF4-FFF2-40B4-BE49-F238E27FC236}">
                <a16:creationId xmlns:a16="http://schemas.microsoft.com/office/drawing/2014/main" id="{D2152D4F-4952-4F92-9E11-8EB5DC45D653}"/>
              </a:ext>
            </a:extLst>
          </p:cNvPr>
          <p:cNvSpPr txBox="1"/>
          <p:nvPr/>
        </p:nvSpPr>
        <p:spPr>
          <a:xfrm>
            <a:off x="678337" y="219459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13" name="pole tekstowe 8">
            <a:extLst>
              <a:ext uri="{FF2B5EF4-FFF2-40B4-BE49-F238E27FC236}">
                <a16:creationId xmlns:a16="http://schemas.microsoft.com/office/drawing/2014/main" id="{A834F1CB-C2BE-43E1-8EFC-623669FAFF7C}"/>
              </a:ext>
            </a:extLst>
          </p:cNvPr>
          <p:cNvSpPr txBox="1"/>
          <p:nvPr/>
        </p:nvSpPr>
        <p:spPr>
          <a:xfrm>
            <a:off x="678337" y="384159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pole tekstowe 9">
            <a:extLst>
              <a:ext uri="{FF2B5EF4-FFF2-40B4-BE49-F238E27FC236}">
                <a16:creationId xmlns:a16="http://schemas.microsoft.com/office/drawing/2014/main" id="{188E18F7-E4E0-40DF-B4CE-AFC20E772D15}"/>
              </a:ext>
            </a:extLst>
          </p:cNvPr>
          <p:cNvSpPr txBox="1"/>
          <p:nvPr/>
        </p:nvSpPr>
        <p:spPr>
          <a:xfrm>
            <a:off x="2084056" y="197622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tx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5" name="pole tekstowe 10">
            <a:extLst>
              <a:ext uri="{FF2B5EF4-FFF2-40B4-BE49-F238E27FC236}">
                <a16:creationId xmlns:a16="http://schemas.microsoft.com/office/drawing/2014/main" id="{90B6B7F3-7058-4B1F-BABB-15979C7AB501}"/>
              </a:ext>
            </a:extLst>
          </p:cNvPr>
          <p:cNvSpPr txBox="1"/>
          <p:nvPr/>
        </p:nvSpPr>
        <p:spPr>
          <a:xfrm>
            <a:off x="1410474" y="305440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00C878"/>
                </a:solidFill>
              </a:rPr>
              <a:t>4</a:t>
            </a:r>
          </a:p>
        </p:txBody>
      </p:sp>
      <p:sp>
        <p:nvSpPr>
          <p:cNvPr id="16" name="pole tekstowe 11">
            <a:extLst>
              <a:ext uri="{FF2B5EF4-FFF2-40B4-BE49-F238E27FC236}">
                <a16:creationId xmlns:a16="http://schemas.microsoft.com/office/drawing/2014/main" id="{4F510569-BB89-4FCE-A899-406713CA5960}"/>
              </a:ext>
            </a:extLst>
          </p:cNvPr>
          <p:cNvSpPr txBox="1"/>
          <p:nvPr/>
        </p:nvSpPr>
        <p:spPr>
          <a:xfrm>
            <a:off x="1665352" y="454960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D900EA"/>
                </a:solidFill>
              </a:rPr>
              <a:t>5</a:t>
            </a:r>
          </a:p>
        </p:txBody>
      </p:sp>
      <p:sp>
        <p:nvSpPr>
          <p:cNvPr id="17" name="pole tekstowe 12">
            <a:extLst>
              <a:ext uri="{FF2B5EF4-FFF2-40B4-BE49-F238E27FC236}">
                <a16:creationId xmlns:a16="http://schemas.microsoft.com/office/drawing/2014/main" id="{3C2DF99F-DE35-4243-A784-E86A81F13641}"/>
              </a:ext>
            </a:extLst>
          </p:cNvPr>
          <p:cNvSpPr txBox="1"/>
          <p:nvPr/>
        </p:nvSpPr>
        <p:spPr>
          <a:xfrm>
            <a:off x="2385742" y="305440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18" name="Dowolny kształt 16">
            <a:extLst>
              <a:ext uri="{FF2B5EF4-FFF2-40B4-BE49-F238E27FC236}">
                <a16:creationId xmlns:a16="http://schemas.microsoft.com/office/drawing/2014/main" id="{F5C325D5-5BE8-4060-A427-21D468728569}"/>
              </a:ext>
            </a:extLst>
          </p:cNvPr>
          <p:cNvSpPr/>
          <p:nvPr/>
        </p:nvSpPr>
        <p:spPr>
          <a:xfrm>
            <a:off x="627007" y="1800274"/>
            <a:ext cx="2258057" cy="1846190"/>
          </a:xfrm>
          <a:custGeom>
            <a:avLst/>
            <a:gdLst>
              <a:gd name="connsiteX0" fmla="*/ 901419 w 2613273"/>
              <a:gd name="connsiteY0" fmla="*/ 422078 h 1787298"/>
              <a:gd name="connsiteX1" fmla="*/ 205383 w 2613273"/>
              <a:gd name="connsiteY1" fmla="*/ 149123 h 1787298"/>
              <a:gd name="connsiteX2" fmla="*/ 178088 w 2613273"/>
              <a:gd name="connsiteY2" fmla="*/ 831511 h 1787298"/>
              <a:gd name="connsiteX3" fmla="*/ 2320786 w 2613273"/>
              <a:gd name="connsiteY3" fmla="*/ 1773207 h 1787298"/>
              <a:gd name="connsiteX4" fmla="*/ 2443616 w 2613273"/>
              <a:gd name="connsiteY4" fmla="*/ 53589 h 1787298"/>
              <a:gd name="connsiteX5" fmla="*/ 901419 w 2613273"/>
              <a:gd name="connsiteY5" fmla="*/ 422078 h 1787298"/>
              <a:gd name="connsiteX0" fmla="*/ 839829 w 2507295"/>
              <a:gd name="connsiteY0" fmla="*/ 422078 h 1820137"/>
              <a:gd name="connsiteX1" fmla="*/ 143793 w 2507295"/>
              <a:gd name="connsiteY1" fmla="*/ 149123 h 1820137"/>
              <a:gd name="connsiteX2" fmla="*/ 116498 w 2507295"/>
              <a:gd name="connsiteY2" fmla="*/ 831511 h 1820137"/>
              <a:gd name="connsiteX3" fmla="*/ 1413035 w 2507295"/>
              <a:gd name="connsiteY3" fmla="*/ 1240944 h 1820137"/>
              <a:gd name="connsiteX4" fmla="*/ 2259196 w 2507295"/>
              <a:gd name="connsiteY4" fmla="*/ 1773207 h 1820137"/>
              <a:gd name="connsiteX5" fmla="*/ 2382026 w 2507295"/>
              <a:gd name="connsiteY5" fmla="*/ 53589 h 1820137"/>
              <a:gd name="connsiteX6" fmla="*/ 839829 w 2507295"/>
              <a:gd name="connsiteY6" fmla="*/ 422078 h 1820137"/>
              <a:gd name="connsiteX0" fmla="*/ 2474735 w 2652146"/>
              <a:gd name="connsiteY0" fmla="*/ 124348 h 1890896"/>
              <a:gd name="connsiteX1" fmla="*/ 236502 w 2652146"/>
              <a:gd name="connsiteY1" fmla="*/ 219882 h 1890896"/>
              <a:gd name="connsiteX2" fmla="*/ 209207 w 2652146"/>
              <a:gd name="connsiteY2" fmla="*/ 902270 h 1890896"/>
              <a:gd name="connsiteX3" fmla="*/ 1505744 w 2652146"/>
              <a:gd name="connsiteY3" fmla="*/ 1311703 h 1890896"/>
              <a:gd name="connsiteX4" fmla="*/ 2351905 w 2652146"/>
              <a:gd name="connsiteY4" fmla="*/ 1843966 h 1890896"/>
              <a:gd name="connsiteX5" fmla="*/ 2474735 w 2652146"/>
              <a:gd name="connsiteY5" fmla="*/ 124348 h 1890896"/>
              <a:gd name="connsiteX0" fmla="*/ 2415585 w 2592996"/>
              <a:gd name="connsiteY0" fmla="*/ 121842 h 1888390"/>
              <a:gd name="connsiteX1" fmla="*/ 177352 w 2592996"/>
              <a:gd name="connsiteY1" fmla="*/ 217376 h 1888390"/>
              <a:gd name="connsiteX2" fmla="*/ 286535 w 2592996"/>
              <a:gd name="connsiteY2" fmla="*/ 831525 h 1888390"/>
              <a:gd name="connsiteX3" fmla="*/ 1446594 w 2592996"/>
              <a:gd name="connsiteY3" fmla="*/ 1309197 h 1888390"/>
              <a:gd name="connsiteX4" fmla="*/ 2292755 w 2592996"/>
              <a:gd name="connsiteY4" fmla="*/ 1841460 h 1888390"/>
              <a:gd name="connsiteX5" fmla="*/ 2415585 w 2592996"/>
              <a:gd name="connsiteY5" fmla="*/ 121842 h 1888390"/>
              <a:gd name="connsiteX0" fmla="*/ 2415585 w 2592996"/>
              <a:gd name="connsiteY0" fmla="*/ 121842 h 1876417"/>
              <a:gd name="connsiteX1" fmla="*/ 177352 w 2592996"/>
              <a:gd name="connsiteY1" fmla="*/ 217376 h 1876417"/>
              <a:gd name="connsiteX2" fmla="*/ 286535 w 2592996"/>
              <a:gd name="connsiteY2" fmla="*/ 831525 h 1876417"/>
              <a:gd name="connsiteX3" fmla="*/ 1446594 w 2592996"/>
              <a:gd name="connsiteY3" fmla="*/ 1309197 h 1876417"/>
              <a:gd name="connsiteX4" fmla="*/ 1187287 w 2592996"/>
              <a:gd name="connsiteY4" fmla="*/ 1200015 h 1876417"/>
              <a:gd name="connsiteX5" fmla="*/ 2292755 w 2592996"/>
              <a:gd name="connsiteY5" fmla="*/ 1841460 h 1876417"/>
              <a:gd name="connsiteX6" fmla="*/ 2415585 w 2592996"/>
              <a:gd name="connsiteY6" fmla="*/ 121842 h 1876417"/>
              <a:gd name="connsiteX0" fmla="*/ 2154283 w 2286551"/>
              <a:gd name="connsiteY0" fmla="*/ 91274 h 1845849"/>
              <a:gd name="connsiteX1" fmla="*/ 530199 w 2286551"/>
              <a:gd name="connsiteY1" fmla="*/ 295990 h 1845849"/>
              <a:gd name="connsiteX2" fmla="*/ 25233 w 2286551"/>
              <a:gd name="connsiteY2" fmla="*/ 800957 h 1845849"/>
              <a:gd name="connsiteX3" fmla="*/ 1185292 w 2286551"/>
              <a:gd name="connsiteY3" fmla="*/ 1278629 h 1845849"/>
              <a:gd name="connsiteX4" fmla="*/ 925985 w 2286551"/>
              <a:gd name="connsiteY4" fmla="*/ 1169447 h 1845849"/>
              <a:gd name="connsiteX5" fmla="*/ 2031453 w 2286551"/>
              <a:gd name="connsiteY5" fmla="*/ 1810892 h 1845849"/>
              <a:gd name="connsiteX6" fmla="*/ 2154283 w 2286551"/>
              <a:gd name="connsiteY6" fmla="*/ 91274 h 1845849"/>
              <a:gd name="connsiteX0" fmla="*/ 2154283 w 2286551"/>
              <a:gd name="connsiteY0" fmla="*/ 91274 h 1839749"/>
              <a:gd name="connsiteX1" fmla="*/ 530199 w 2286551"/>
              <a:gd name="connsiteY1" fmla="*/ 295990 h 1839749"/>
              <a:gd name="connsiteX2" fmla="*/ 25233 w 2286551"/>
              <a:gd name="connsiteY2" fmla="*/ 800957 h 1839749"/>
              <a:gd name="connsiteX3" fmla="*/ 1185292 w 2286551"/>
              <a:gd name="connsiteY3" fmla="*/ 1278629 h 1839749"/>
              <a:gd name="connsiteX4" fmla="*/ 1376361 w 2286551"/>
              <a:gd name="connsiteY4" fmla="*/ 978379 h 1839749"/>
              <a:gd name="connsiteX5" fmla="*/ 2031453 w 2286551"/>
              <a:gd name="connsiteY5" fmla="*/ 1810892 h 1839749"/>
              <a:gd name="connsiteX6" fmla="*/ 2154283 w 2286551"/>
              <a:gd name="connsiteY6" fmla="*/ 91274 h 1839749"/>
              <a:gd name="connsiteX0" fmla="*/ 2165359 w 2297627"/>
              <a:gd name="connsiteY0" fmla="*/ 91274 h 1839749"/>
              <a:gd name="connsiteX1" fmla="*/ 541275 w 2297627"/>
              <a:gd name="connsiteY1" fmla="*/ 295990 h 1839749"/>
              <a:gd name="connsiteX2" fmla="*/ 36309 w 2297627"/>
              <a:gd name="connsiteY2" fmla="*/ 800957 h 1839749"/>
              <a:gd name="connsiteX3" fmla="*/ 1387437 w 2297627"/>
              <a:gd name="connsiteY3" fmla="*/ 978379 h 1839749"/>
              <a:gd name="connsiteX4" fmla="*/ 2042529 w 2297627"/>
              <a:gd name="connsiteY4" fmla="*/ 1810892 h 1839749"/>
              <a:gd name="connsiteX5" fmla="*/ 2165359 w 2297627"/>
              <a:gd name="connsiteY5" fmla="*/ 91274 h 1839749"/>
              <a:gd name="connsiteX0" fmla="*/ 2163734 w 2296002"/>
              <a:gd name="connsiteY0" fmla="*/ 91274 h 1843397"/>
              <a:gd name="connsiteX1" fmla="*/ 539650 w 2296002"/>
              <a:gd name="connsiteY1" fmla="*/ 295990 h 1843397"/>
              <a:gd name="connsiteX2" fmla="*/ 34684 w 2296002"/>
              <a:gd name="connsiteY2" fmla="*/ 800957 h 1843397"/>
              <a:gd name="connsiteX3" fmla="*/ 1358517 w 2296002"/>
              <a:gd name="connsiteY3" fmla="*/ 1101209 h 1843397"/>
              <a:gd name="connsiteX4" fmla="*/ 2040904 w 2296002"/>
              <a:gd name="connsiteY4" fmla="*/ 1810892 h 1843397"/>
              <a:gd name="connsiteX5" fmla="*/ 2163734 w 2296002"/>
              <a:gd name="connsiteY5" fmla="*/ 91274 h 1843397"/>
              <a:gd name="connsiteX0" fmla="*/ 2125789 w 2258057"/>
              <a:gd name="connsiteY0" fmla="*/ 94067 h 1846190"/>
              <a:gd name="connsiteX1" fmla="*/ 501705 w 2258057"/>
              <a:gd name="connsiteY1" fmla="*/ 298783 h 1846190"/>
              <a:gd name="connsiteX2" fmla="*/ 37682 w 2258057"/>
              <a:gd name="connsiteY2" fmla="*/ 912932 h 1846190"/>
              <a:gd name="connsiteX3" fmla="*/ 1320572 w 2258057"/>
              <a:gd name="connsiteY3" fmla="*/ 1104002 h 1846190"/>
              <a:gd name="connsiteX4" fmla="*/ 2002959 w 2258057"/>
              <a:gd name="connsiteY4" fmla="*/ 1813685 h 1846190"/>
              <a:gd name="connsiteX5" fmla="*/ 2125789 w 2258057"/>
              <a:gd name="connsiteY5" fmla="*/ 94067 h 184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8057" h="1846190">
                <a:moveTo>
                  <a:pt x="2125789" y="94067"/>
                </a:moveTo>
                <a:cubicBezTo>
                  <a:pt x="1875580" y="-158417"/>
                  <a:pt x="849723" y="162306"/>
                  <a:pt x="501705" y="298783"/>
                </a:cubicBezTo>
                <a:cubicBezTo>
                  <a:pt x="153687" y="435260"/>
                  <a:pt x="-98796" y="778729"/>
                  <a:pt x="37682" y="912932"/>
                </a:cubicBezTo>
                <a:cubicBezTo>
                  <a:pt x="174160" y="1047135"/>
                  <a:pt x="986202" y="935679"/>
                  <a:pt x="1320572" y="1104002"/>
                </a:cubicBezTo>
                <a:cubicBezTo>
                  <a:pt x="1461599" y="1192712"/>
                  <a:pt x="1843735" y="2018401"/>
                  <a:pt x="2002959" y="1813685"/>
                </a:cubicBezTo>
                <a:cubicBezTo>
                  <a:pt x="2234971" y="1597596"/>
                  <a:pt x="2375998" y="346551"/>
                  <a:pt x="2125789" y="94067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Dowolny kształt 17">
            <a:extLst>
              <a:ext uri="{FF2B5EF4-FFF2-40B4-BE49-F238E27FC236}">
                <a16:creationId xmlns:a16="http://schemas.microsoft.com/office/drawing/2014/main" id="{EA7F212A-E51A-4891-9BA7-23530683091F}"/>
              </a:ext>
            </a:extLst>
          </p:cNvPr>
          <p:cNvSpPr/>
          <p:nvPr/>
        </p:nvSpPr>
        <p:spPr>
          <a:xfrm>
            <a:off x="632355" y="2960884"/>
            <a:ext cx="1643301" cy="2176927"/>
          </a:xfrm>
          <a:custGeom>
            <a:avLst/>
            <a:gdLst>
              <a:gd name="connsiteX0" fmla="*/ 182459 w 1643301"/>
              <a:gd name="connsiteY0" fmla="*/ 857792 h 2176927"/>
              <a:gd name="connsiteX1" fmla="*/ 755665 w 1643301"/>
              <a:gd name="connsiteY1" fmla="*/ 216348 h 2176927"/>
              <a:gd name="connsiteX2" fmla="*/ 1165098 w 1643301"/>
              <a:gd name="connsiteY2" fmla="*/ 120813 h 2176927"/>
              <a:gd name="connsiteX3" fmla="*/ 1642770 w 1643301"/>
              <a:gd name="connsiteY3" fmla="*/ 1813136 h 2176927"/>
              <a:gd name="connsiteX4" fmla="*/ 1069564 w 1643301"/>
              <a:gd name="connsiteY4" fmla="*/ 2154330 h 2176927"/>
              <a:gd name="connsiteX5" fmla="*/ 59629 w 1643301"/>
              <a:gd name="connsiteY5" fmla="*/ 1417351 h 2176927"/>
              <a:gd name="connsiteX6" fmla="*/ 182459 w 1643301"/>
              <a:gd name="connsiteY6" fmla="*/ 857792 h 217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3301" h="2176927">
                <a:moveTo>
                  <a:pt x="182459" y="857792"/>
                </a:moveTo>
                <a:cubicBezTo>
                  <a:pt x="298465" y="657625"/>
                  <a:pt x="591892" y="339178"/>
                  <a:pt x="755665" y="216348"/>
                </a:cubicBezTo>
                <a:cubicBezTo>
                  <a:pt x="919438" y="93518"/>
                  <a:pt x="1017247" y="-145318"/>
                  <a:pt x="1165098" y="120813"/>
                </a:cubicBezTo>
                <a:cubicBezTo>
                  <a:pt x="1312949" y="386944"/>
                  <a:pt x="1658692" y="1474217"/>
                  <a:pt x="1642770" y="1813136"/>
                </a:cubicBezTo>
                <a:cubicBezTo>
                  <a:pt x="1626848" y="2152055"/>
                  <a:pt x="1333421" y="2220294"/>
                  <a:pt x="1069564" y="2154330"/>
                </a:cubicBezTo>
                <a:cubicBezTo>
                  <a:pt x="805707" y="2088366"/>
                  <a:pt x="205205" y="1635715"/>
                  <a:pt x="59629" y="1417351"/>
                </a:cubicBezTo>
                <a:cubicBezTo>
                  <a:pt x="-85947" y="1198987"/>
                  <a:pt x="66453" y="1057959"/>
                  <a:pt x="182459" y="857792"/>
                </a:cubicBezTo>
                <a:close/>
              </a:path>
            </a:pathLst>
          </a:cu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Dowolny kształt 18">
            <a:extLst>
              <a:ext uri="{FF2B5EF4-FFF2-40B4-BE49-F238E27FC236}">
                <a16:creationId xmlns:a16="http://schemas.microsoft.com/office/drawing/2014/main" id="{DE9EA50F-2238-4C04-A455-513B4643A1BC}"/>
              </a:ext>
            </a:extLst>
          </p:cNvPr>
          <p:cNvSpPr/>
          <p:nvPr/>
        </p:nvSpPr>
        <p:spPr>
          <a:xfrm>
            <a:off x="214491" y="2906991"/>
            <a:ext cx="3128686" cy="1709491"/>
          </a:xfrm>
          <a:custGeom>
            <a:avLst/>
            <a:gdLst>
              <a:gd name="connsiteX0" fmla="*/ 149947 w 3128686"/>
              <a:gd name="connsiteY0" fmla="*/ 1703256 h 1709491"/>
              <a:gd name="connsiteX1" fmla="*/ 1855917 w 3128686"/>
              <a:gd name="connsiteY1" fmla="*/ 1362062 h 1709491"/>
              <a:gd name="connsiteX2" fmla="*/ 3015977 w 3128686"/>
              <a:gd name="connsiteY2" fmla="*/ 406718 h 1709491"/>
              <a:gd name="connsiteX3" fmla="*/ 2852204 w 3128686"/>
              <a:gd name="connsiteY3" fmla="*/ 10933 h 1709491"/>
              <a:gd name="connsiteX4" fmla="*/ 968813 w 3128686"/>
              <a:gd name="connsiteY4" fmla="*/ 202002 h 1709491"/>
              <a:gd name="connsiteX5" fmla="*/ 177243 w 3128686"/>
              <a:gd name="connsiteY5" fmla="*/ 1116402 h 1709491"/>
              <a:gd name="connsiteX6" fmla="*/ 149947 w 3128686"/>
              <a:gd name="connsiteY6" fmla="*/ 1703256 h 170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8686" h="1709491">
                <a:moveTo>
                  <a:pt x="149947" y="1703256"/>
                </a:moveTo>
                <a:cubicBezTo>
                  <a:pt x="429726" y="1744199"/>
                  <a:pt x="1378245" y="1578152"/>
                  <a:pt x="1855917" y="1362062"/>
                </a:cubicBezTo>
                <a:cubicBezTo>
                  <a:pt x="2333589" y="1145972"/>
                  <a:pt x="2849929" y="631906"/>
                  <a:pt x="3015977" y="406718"/>
                </a:cubicBezTo>
                <a:cubicBezTo>
                  <a:pt x="3182025" y="181530"/>
                  <a:pt x="3193398" y="45052"/>
                  <a:pt x="2852204" y="10933"/>
                </a:cubicBezTo>
                <a:cubicBezTo>
                  <a:pt x="2511010" y="-23186"/>
                  <a:pt x="1414640" y="17757"/>
                  <a:pt x="968813" y="202002"/>
                </a:cubicBezTo>
                <a:cubicBezTo>
                  <a:pt x="522986" y="386247"/>
                  <a:pt x="311446" y="863919"/>
                  <a:pt x="177243" y="1116402"/>
                </a:cubicBezTo>
                <a:cubicBezTo>
                  <a:pt x="43040" y="1368885"/>
                  <a:pt x="-129832" y="1662313"/>
                  <a:pt x="149947" y="1703256"/>
                </a:cubicBezTo>
                <a:close/>
              </a:path>
            </a:pathLst>
          </a:custGeom>
          <a:noFill/>
          <a:ln w="38100">
            <a:solidFill>
              <a:srgbClr val="D900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A46B9F0-448A-4BA1-9FAF-4B35B24EA967}"/>
              </a:ext>
            </a:extLst>
          </p:cNvPr>
          <p:cNvSpPr txBox="1">
            <a:spLocks/>
          </p:cNvSpPr>
          <p:nvPr/>
        </p:nvSpPr>
        <p:spPr>
          <a:xfrm>
            <a:off x="3918060" y="985502"/>
            <a:ext cx="5106669" cy="3724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2400" u="sng" dirty="0" err="1"/>
              <a:t>Election</a:t>
            </a:r>
            <a:endParaRPr lang="pl-PL" sz="2400" u="sng" dirty="0"/>
          </a:p>
          <a:p>
            <a:pPr marL="0" indent="0">
              <a:buFont typeface="Arial" pitchFamily="34" charset="0"/>
              <a:buNone/>
            </a:pPr>
            <a:endParaRPr lang="pl-PL" sz="800" dirty="0"/>
          </a:p>
          <a:p>
            <a:pPr marL="0" indent="0">
              <a:buFont typeface="Arial" pitchFamily="34" charset="0"/>
              <a:buNone/>
            </a:pPr>
            <a:r>
              <a:rPr lang="pl-PL" sz="2400" dirty="0"/>
              <a:t>C = {</a:t>
            </a:r>
            <a:r>
              <a:rPr lang="pl-PL" sz="2400" dirty="0">
                <a:solidFill>
                  <a:srgbClr val="008000"/>
                </a:solidFill>
              </a:rPr>
              <a:t>1</a:t>
            </a:r>
            <a:r>
              <a:rPr lang="pl-PL" sz="2400" dirty="0"/>
              <a:t>,</a:t>
            </a:r>
            <a:r>
              <a:rPr lang="pl-PL" sz="2400" dirty="0">
                <a:solidFill>
                  <a:srgbClr val="FF0000"/>
                </a:solidFill>
              </a:rPr>
              <a:t>2</a:t>
            </a:r>
            <a:r>
              <a:rPr lang="pl-PL" sz="2400" dirty="0"/>
              <a:t>, …, </a:t>
            </a:r>
            <a:r>
              <a:rPr lang="pl-PL" sz="2400" dirty="0">
                <a:solidFill>
                  <a:srgbClr val="7030A0"/>
                </a:solidFill>
              </a:rPr>
              <a:t>3k</a:t>
            </a:r>
            <a:r>
              <a:rPr lang="pl-PL" sz="2400" dirty="0"/>
              <a:t>, 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</a:rPr>
              <a:t>1’, 2’, … 3k’</a:t>
            </a:r>
            <a:r>
              <a:rPr lang="pl-PL" sz="2400" dirty="0"/>
              <a:t>, </a:t>
            </a:r>
            <a:r>
              <a:rPr lang="pl-PL" sz="2400" dirty="0">
                <a:solidFill>
                  <a:srgbClr val="0070C0"/>
                </a:solidFill>
              </a:rPr>
              <a:t>S</a:t>
            </a:r>
            <a:r>
              <a:rPr lang="pl-PL" sz="2400" baseline="-25000" dirty="0">
                <a:solidFill>
                  <a:srgbClr val="0070C0"/>
                </a:solidFill>
              </a:rPr>
              <a:t>1</a:t>
            </a:r>
            <a:r>
              <a:rPr lang="pl-PL" sz="2400" dirty="0"/>
              <a:t>, …, </a:t>
            </a:r>
            <a:r>
              <a:rPr lang="pl-PL" sz="2400" dirty="0">
                <a:solidFill>
                  <a:srgbClr val="FF0000"/>
                </a:solidFill>
              </a:rPr>
              <a:t>S</a:t>
            </a:r>
            <a:r>
              <a:rPr lang="pl-PL" sz="2400" baseline="-25000" dirty="0">
                <a:solidFill>
                  <a:srgbClr val="FF0000"/>
                </a:solidFill>
              </a:rPr>
              <a:t>n</a:t>
            </a:r>
            <a:r>
              <a:rPr lang="pl-PL" sz="2400" dirty="0"/>
              <a:t>, p}</a:t>
            </a:r>
          </a:p>
          <a:p>
            <a:pPr marL="0" indent="0">
              <a:buFont typeface="Arial" pitchFamily="34" charset="0"/>
              <a:buNone/>
            </a:pPr>
            <a:endParaRPr lang="pl-PL" sz="2400" dirty="0"/>
          </a:p>
          <a:p>
            <a:pPr marL="0" indent="0">
              <a:buFont typeface="Arial" pitchFamily="34" charset="0"/>
              <a:buNone/>
            </a:pPr>
            <a:r>
              <a:rPr lang="pl-PL" sz="2400" dirty="0"/>
              <a:t>X3C </a:t>
            </a:r>
            <a:r>
              <a:rPr lang="pl-PL" sz="2400" dirty="0" err="1"/>
              <a:t>votes</a:t>
            </a:r>
            <a:r>
              <a:rPr lang="pl-PL" sz="2400" dirty="0"/>
              <a:t>:</a:t>
            </a:r>
          </a:p>
          <a:p>
            <a:pPr marL="0" indent="0">
              <a:buFont typeface="Arial" pitchFamily="34" charset="0"/>
              <a:buNone/>
            </a:pPr>
            <a:endParaRPr lang="pl-PL" sz="900" dirty="0"/>
          </a:p>
          <a:p>
            <a:pPr marL="0" indent="0">
              <a:buNone/>
            </a:pPr>
            <a:r>
              <a:rPr lang="pl-PL" sz="2000" b="1" dirty="0">
                <a:solidFill>
                  <a:srgbClr val="008000"/>
                </a:solidFill>
              </a:rPr>
              <a:t>1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002060"/>
                </a:solidFill>
              </a:rPr>
              <a:t>3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00C878"/>
                </a:solidFill>
              </a:rPr>
              <a:t>4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0070C0"/>
                </a:solidFill>
              </a:rPr>
              <a:t>S</a:t>
            </a:r>
            <a:r>
              <a:rPr lang="pl-PL" sz="2000" b="1" baseline="-25000" dirty="0">
                <a:solidFill>
                  <a:srgbClr val="0070C0"/>
                </a:solidFill>
              </a:rPr>
              <a:t>1</a:t>
            </a:r>
            <a:r>
              <a:rPr lang="pl-PL" sz="2000" dirty="0"/>
              <a:t> &gt; p &gt; …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008000"/>
                </a:solidFill>
              </a:rPr>
              <a:t>1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002060"/>
                </a:solidFill>
              </a:rPr>
              <a:t>3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FFC000"/>
                </a:solidFill>
              </a:rPr>
              <a:t>6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FFC000"/>
                </a:solidFill>
              </a:rPr>
              <a:t>S</a:t>
            </a:r>
            <a:r>
              <a:rPr lang="pl-PL" sz="2000" b="1" baseline="-25000" dirty="0">
                <a:solidFill>
                  <a:srgbClr val="FFC000"/>
                </a:solidFill>
              </a:rPr>
              <a:t>2</a:t>
            </a:r>
            <a:r>
              <a:rPr lang="pl-PL" sz="2000" dirty="0"/>
              <a:t> &gt; p &gt; …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FF0000"/>
                </a:solidFill>
              </a:rPr>
              <a:t>2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00C878"/>
                </a:solidFill>
              </a:rPr>
              <a:t>4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EF1DFF"/>
                </a:solidFill>
              </a:rPr>
              <a:t>5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008000"/>
                </a:solidFill>
              </a:rPr>
              <a:t>S</a:t>
            </a:r>
            <a:r>
              <a:rPr lang="pl-PL" sz="2000" b="1" baseline="-25000" dirty="0">
                <a:solidFill>
                  <a:srgbClr val="008000"/>
                </a:solidFill>
              </a:rPr>
              <a:t>3</a:t>
            </a:r>
            <a:r>
              <a:rPr lang="pl-PL" sz="2000" dirty="0"/>
              <a:t> &gt; p &gt; …</a:t>
            </a:r>
          </a:p>
          <a:p>
            <a:pPr marL="0" indent="0">
              <a:buNone/>
            </a:pPr>
            <a:r>
              <a:rPr lang="pl-PL" sz="2000" dirty="0"/>
              <a:t>…</a:t>
            </a:r>
          </a:p>
          <a:p>
            <a:pPr marL="0" indent="0">
              <a:buFont typeface="Arial" pitchFamily="34" charset="0"/>
              <a:buNone/>
            </a:pPr>
            <a:endParaRPr lang="pl-PL" sz="900" dirty="0"/>
          </a:p>
          <a:p>
            <a:pPr marL="0" indent="0">
              <a:buFont typeface="Arial" pitchFamily="34" charset="0"/>
              <a:buNone/>
            </a:pPr>
            <a:endParaRPr lang="pl-PL" sz="900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27260B6-DEC5-40CA-A129-64C5DF5A41D4}"/>
              </a:ext>
            </a:extLst>
          </p:cNvPr>
          <p:cNvSpPr txBox="1">
            <a:spLocks/>
          </p:cNvSpPr>
          <p:nvPr/>
        </p:nvSpPr>
        <p:spPr>
          <a:xfrm>
            <a:off x="6470715" y="2485986"/>
            <a:ext cx="2461166" cy="5163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2400" dirty="0" err="1"/>
              <a:t>Equalizing</a:t>
            </a:r>
            <a:r>
              <a:rPr lang="pl-PL" sz="2400" dirty="0"/>
              <a:t> </a:t>
            </a:r>
            <a:r>
              <a:rPr lang="pl-PL" sz="2400" dirty="0" err="1"/>
              <a:t>votes</a:t>
            </a:r>
            <a:r>
              <a:rPr lang="pl-PL" sz="2400" dirty="0"/>
              <a:t>:</a:t>
            </a:r>
          </a:p>
          <a:p>
            <a:pPr marL="0" indent="0">
              <a:buFont typeface="Arial" pitchFamily="34" charset="0"/>
              <a:buNone/>
            </a:pPr>
            <a:endParaRPr lang="pl-PL" sz="900" dirty="0"/>
          </a:p>
          <a:p>
            <a:pPr marL="0" indent="0">
              <a:buNone/>
            </a:pPr>
            <a:r>
              <a:rPr lang="pl-PL" sz="2000" b="1" dirty="0">
                <a:solidFill>
                  <a:srgbClr val="008000"/>
                </a:solidFill>
              </a:rPr>
              <a:t>1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1’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2000" dirty="0"/>
              <a:t>&gt; p &gt; …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008000"/>
                </a:solidFill>
              </a:rPr>
              <a:t>1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1’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2000" dirty="0"/>
              <a:t>&gt; p &gt; …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FF0000"/>
                </a:solidFill>
              </a:rPr>
              <a:t>4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4’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2000" dirty="0"/>
              <a:t>&gt; p &gt; …</a:t>
            </a:r>
          </a:p>
          <a:p>
            <a:pPr marL="0" indent="0">
              <a:buNone/>
            </a:pPr>
            <a:r>
              <a:rPr lang="pl-PL" sz="2000" dirty="0"/>
              <a:t>…</a:t>
            </a:r>
          </a:p>
          <a:p>
            <a:pPr marL="0" indent="0">
              <a:buFont typeface="Arial" pitchFamily="34" charset="0"/>
              <a:buNone/>
            </a:pPr>
            <a:endParaRPr lang="pl-PL" sz="900" dirty="0"/>
          </a:p>
          <a:p>
            <a:pPr marL="0" indent="0">
              <a:buFont typeface="Arial" pitchFamily="34" charset="0"/>
              <a:buNone/>
            </a:pPr>
            <a:endParaRPr lang="pl-PL" sz="900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2BEA6A3-E53F-4B2B-96C4-62882EDD73B1}"/>
              </a:ext>
            </a:extLst>
          </p:cNvPr>
          <p:cNvSpPr txBox="1">
            <a:spLocks/>
          </p:cNvSpPr>
          <p:nvPr/>
        </p:nvSpPr>
        <p:spPr>
          <a:xfrm>
            <a:off x="3883806" y="4631498"/>
            <a:ext cx="5260194" cy="2096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2400" dirty="0" err="1"/>
              <a:t>Defeating</a:t>
            </a:r>
            <a:r>
              <a:rPr lang="pl-PL" sz="2400" dirty="0"/>
              <a:t> </a:t>
            </a:r>
            <a:r>
              <a:rPr lang="pl-PL" sz="2400" dirty="0" err="1"/>
              <a:t>votes</a:t>
            </a:r>
            <a:r>
              <a:rPr lang="pl-PL" sz="2400" dirty="0"/>
              <a:t>:</a:t>
            </a:r>
          </a:p>
          <a:p>
            <a:pPr marL="0" indent="0">
              <a:buFont typeface="Arial" pitchFamily="34" charset="0"/>
              <a:buNone/>
            </a:pPr>
            <a:endParaRPr lang="pl-PL" sz="900" dirty="0"/>
          </a:p>
          <a:p>
            <a:pPr marL="0" indent="0">
              <a:buNone/>
            </a:pPr>
            <a:r>
              <a:rPr lang="pl-PL" sz="2000" dirty="0">
                <a:solidFill>
                  <a:srgbClr val="008000"/>
                </a:solidFill>
              </a:rPr>
              <a:t>1</a:t>
            </a:r>
            <a:r>
              <a:rPr lang="pl-PL" sz="2000" dirty="0"/>
              <a:t> &gt; </a:t>
            </a:r>
            <a:r>
              <a:rPr lang="pl-PL" sz="2000" dirty="0">
                <a:solidFill>
                  <a:srgbClr val="FF0000"/>
                </a:solidFill>
              </a:rPr>
              <a:t>2</a:t>
            </a:r>
            <a:r>
              <a:rPr lang="pl-PL" sz="2000" dirty="0"/>
              <a:t> &gt; … &gt; </a:t>
            </a:r>
            <a:r>
              <a:rPr lang="pl-PL" sz="2000" dirty="0">
                <a:solidFill>
                  <a:srgbClr val="7030A0"/>
                </a:solidFill>
              </a:rPr>
              <a:t>3k</a:t>
            </a:r>
            <a:r>
              <a:rPr lang="pl-PL" sz="2000" dirty="0"/>
              <a:t> &gt;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1’ &gt; 2’ </a:t>
            </a:r>
            <a:r>
              <a:rPr lang="pl-PL" sz="2000" dirty="0"/>
              <a:t>&gt;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  … </a:t>
            </a:r>
            <a:r>
              <a:rPr lang="pl-PL" sz="2000" dirty="0"/>
              <a:t>&gt;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 3k’ </a:t>
            </a:r>
            <a:r>
              <a:rPr lang="pl-PL" sz="2000" dirty="0"/>
              <a:t>&gt; p &gt; …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008000"/>
                </a:solidFill>
              </a:rPr>
              <a:t>1</a:t>
            </a:r>
            <a:r>
              <a:rPr lang="pl-PL" sz="2000" dirty="0"/>
              <a:t> &gt; </a:t>
            </a:r>
            <a:r>
              <a:rPr lang="pl-PL" sz="2000" dirty="0">
                <a:solidFill>
                  <a:srgbClr val="FF0000"/>
                </a:solidFill>
              </a:rPr>
              <a:t>2</a:t>
            </a:r>
            <a:r>
              <a:rPr lang="pl-PL" sz="2000" dirty="0"/>
              <a:t> &gt; … &gt; </a:t>
            </a:r>
            <a:r>
              <a:rPr lang="pl-PL" sz="2000" dirty="0">
                <a:solidFill>
                  <a:srgbClr val="7030A0"/>
                </a:solidFill>
              </a:rPr>
              <a:t>3k</a:t>
            </a:r>
            <a:r>
              <a:rPr lang="pl-PL" sz="2000" dirty="0"/>
              <a:t> &gt;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1’ &gt; 2’ </a:t>
            </a:r>
            <a:r>
              <a:rPr lang="pl-PL" sz="2000" dirty="0"/>
              <a:t>&gt;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  … </a:t>
            </a:r>
            <a:r>
              <a:rPr lang="pl-PL" sz="2000" dirty="0"/>
              <a:t>&gt;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 3k’ </a:t>
            </a:r>
            <a:r>
              <a:rPr lang="pl-PL" sz="2000" dirty="0"/>
              <a:t>&gt; p &gt; …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008000"/>
                </a:solidFill>
              </a:rPr>
              <a:t>1</a:t>
            </a:r>
            <a:r>
              <a:rPr lang="pl-PL" sz="2000" dirty="0"/>
              <a:t> &gt; </a:t>
            </a:r>
            <a:r>
              <a:rPr lang="pl-PL" sz="2000" dirty="0">
                <a:solidFill>
                  <a:srgbClr val="FF0000"/>
                </a:solidFill>
              </a:rPr>
              <a:t>2</a:t>
            </a:r>
            <a:r>
              <a:rPr lang="pl-PL" sz="2000" dirty="0"/>
              <a:t> &gt; … &gt; </a:t>
            </a:r>
            <a:r>
              <a:rPr lang="pl-PL" sz="2000" dirty="0">
                <a:solidFill>
                  <a:srgbClr val="7030A0"/>
                </a:solidFill>
              </a:rPr>
              <a:t>3k</a:t>
            </a:r>
            <a:r>
              <a:rPr lang="pl-PL" sz="2000" dirty="0"/>
              <a:t> &gt;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1’ &gt; 2’ </a:t>
            </a:r>
            <a:r>
              <a:rPr lang="pl-PL" sz="2000" dirty="0"/>
              <a:t>&gt;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  … </a:t>
            </a:r>
            <a:r>
              <a:rPr lang="pl-PL" sz="2000" dirty="0"/>
              <a:t>&gt;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 3k’ </a:t>
            </a:r>
            <a:r>
              <a:rPr lang="pl-PL" sz="2000" dirty="0"/>
              <a:t>&gt; p &gt; …</a:t>
            </a:r>
            <a:endParaRPr lang="pl-PL" sz="2000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pl-PL" sz="2000" dirty="0"/>
              <a:t>…</a:t>
            </a:r>
          </a:p>
          <a:p>
            <a:pPr marL="0" indent="0">
              <a:buFont typeface="Arial" pitchFamily="34" charset="0"/>
              <a:buNone/>
            </a:pPr>
            <a:endParaRPr lang="pl-PL" sz="900" dirty="0"/>
          </a:p>
          <a:p>
            <a:pPr marL="0" indent="0">
              <a:buFont typeface="Arial" pitchFamily="34" charset="0"/>
              <a:buNone/>
            </a:pPr>
            <a:endParaRPr lang="pl-PL" sz="900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E30E6D0-4E51-49D3-9A1B-48049D8B9066}"/>
              </a:ext>
            </a:extLst>
          </p:cNvPr>
          <p:cNvSpPr txBox="1">
            <a:spLocks/>
          </p:cNvSpPr>
          <p:nvPr/>
        </p:nvSpPr>
        <p:spPr>
          <a:xfrm>
            <a:off x="174349" y="5429268"/>
            <a:ext cx="3497338" cy="1465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pl-PL" sz="1800" dirty="0"/>
              <a:t>p </a:t>
            </a:r>
            <a:r>
              <a:rPr lang="pl-PL" sz="1800" dirty="0" err="1"/>
              <a:t>defeats</a:t>
            </a:r>
            <a:r>
              <a:rPr lang="pl-PL" sz="1800" dirty="0"/>
              <a:t> </a:t>
            </a:r>
            <a:r>
              <a:rPr lang="pl-PL" sz="1800" dirty="0" err="1"/>
              <a:t>everyone</a:t>
            </a:r>
            <a:r>
              <a:rPr lang="pl-PL" sz="1800" dirty="0"/>
              <a:t> </a:t>
            </a:r>
            <a:r>
              <a:rPr lang="pl-PL" sz="1800" dirty="0" err="1"/>
              <a:t>except</a:t>
            </a:r>
            <a:r>
              <a:rPr lang="pl-PL" sz="1800" dirty="0"/>
              <a:t> for the set </a:t>
            </a:r>
            <a:r>
              <a:rPr lang="pl-PL" sz="1800" dirty="0" err="1"/>
              <a:t>elements</a:t>
            </a:r>
            <a:endParaRPr lang="pl-PL" sz="1800" dirty="0"/>
          </a:p>
          <a:p>
            <a:pPr>
              <a:buFont typeface="+mj-lt"/>
              <a:buAutoNum type="arabicPeriod"/>
            </a:pPr>
            <a:r>
              <a:rPr lang="pl-PL" sz="1800" dirty="0"/>
              <a:t>p </a:t>
            </a:r>
            <a:r>
              <a:rPr lang="pl-PL" sz="1800" dirty="0" err="1"/>
              <a:t>has</a:t>
            </a:r>
            <a:r>
              <a:rPr lang="pl-PL" sz="1800" dirty="0"/>
              <a:t> Dodgson </a:t>
            </a:r>
            <a:r>
              <a:rPr lang="pl-PL" sz="1800" dirty="0" err="1"/>
              <a:t>score</a:t>
            </a:r>
            <a:r>
              <a:rPr lang="pl-PL" sz="1800" dirty="0"/>
              <a:t> 4k </a:t>
            </a:r>
            <a:r>
              <a:rPr lang="pl-PL" sz="1800" dirty="0" err="1"/>
              <a:t>if</a:t>
            </a:r>
            <a:r>
              <a:rPr lang="pl-PL" sz="1800" dirty="0"/>
              <a:t> and </a:t>
            </a:r>
            <a:r>
              <a:rPr lang="pl-PL" sz="1800" dirty="0" err="1"/>
              <a:t>only</a:t>
            </a:r>
            <a:r>
              <a:rPr lang="pl-PL" sz="1800" dirty="0"/>
              <a:t> </a:t>
            </a:r>
            <a:r>
              <a:rPr lang="pl-PL" sz="1800" dirty="0" err="1"/>
              <a:t>if</a:t>
            </a:r>
            <a:r>
              <a:rPr lang="pl-PL" sz="1800" dirty="0"/>
              <a:t> </a:t>
            </a:r>
            <a:r>
              <a:rPr lang="pl-PL" sz="1800" dirty="0" err="1"/>
              <a:t>there</a:t>
            </a:r>
            <a:r>
              <a:rPr lang="pl-PL" sz="1800" dirty="0"/>
              <a:t> </a:t>
            </a:r>
            <a:r>
              <a:rPr lang="pl-PL" sz="1800" dirty="0" err="1"/>
              <a:t>is</a:t>
            </a:r>
            <a:r>
              <a:rPr lang="pl-PL" sz="1800" dirty="0"/>
              <a:t> </a:t>
            </a:r>
            <a:r>
              <a:rPr lang="pl-PL" sz="1800" dirty="0" err="1"/>
              <a:t>an</a:t>
            </a:r>
            <a:r>
              <a:rPr lang="pl-PL" sz="1800" dirty="0"/>
              <a:t> </a:t>
            </a:r>
            <a:r>
              <a:rPr lang="pl-PL" sz="1800" dirty="0" err="1"/>
              <a:t>exact</a:t>
            </a:r>
            <a:r>
              <a:rPr lang="pl-PL" sz="1800" dirty="0"/>
              <a:t> </a:t>
            </a:r>
            <a:r>
              <a:rPr lang="pl-PL" sz="1800" dirty="0" err="1"/>
              <a:t>cover</a:t>
            </a:r>
            <a:endParaRPr lang="pl-PL" sz="1800" dirty="0"/>
          </a:p>
          <a:p>
            <a:pPr marL="0" indent="0">
              <a:buFont typeface="Arial" pitchFamily="34" charset="0"/>
              <a:buNone/>
            </a:pPr>
            <a:endParaRPr lang="pl-PL" sz="2400" dirty="0"/>
          </a:p>
          <a:p>
            <a:pPr marL="0" indent="0">
              <a:buFont typeface="Arial" pitchFamily="34" charset="0"/>
              <a:buNone/>
            </a:pPr>
            <a:endParaRPr lang="pl-PL" sz="2400" dirty="0"/>
          </a:p>
          <a:p>
            <a:pPr marL="0" indent="0">
              <a:buFont typeface="Arial" pitchFamily="34" charset="0"/>
              <a:buNone/>
            </a:pPr>
            <a:endParaRPr lang="pl-PL" sz="900" dirty="0"/>
          </a:p>
          <a:p>
            <a:pPr marL="0" indent="0">
              <a:buFont typeface="Arial" pitchFamily="34" charset="0"/>
              <a:buNone/>
            </a:pPr>
            <a:endParaRPr lang="pl-PL" sz="900" dirty="0"/>
          </a:p>
        </p:txBody>
      </p:sp>
    </p:spTree>
    <p:extLst>
      <p:ext uri="{BB962C8B-B14F-4D97-AF65-F5344CB8AC3E}">
        <p14:creationId xmlns:p14="http://schemas.microsoft.com/office/powerpoint/2010/main" val="2263889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D746FF5-D372-4845-A018-323374F5C37A}"/>
              </a:ext>
            </a:extLst>
          </p:cNvPr>
          <p:cNvSpPr/>
          <p:nvPr/>
        </p:nvSpPr>
        <p:spPr>
          <a:xfrm>
            <a:off x="4103115" y="3545282"/>
            <a:ext cx="3137632" cy="13635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Computational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Choice</a:t>
            </a:r>
          </a:p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pl-P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voting</a:t>
            </a:r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B5ECE6-0027-4FD7-90D9-FE6591F86211}"/>
              </a:ext>
            </a:extLst>
          </p:cNvPr>
          <p:cNvCxnSpPr>
            <a:cxnSpLocks/>
            <a:stCxn id="4" idx="4"/>
            <a:endCxn id="19" idx="0"/>
          </p:cNvCxnSpPr>
          <p:nvPr/>
        </p:nvCxnSpPr>
        <p:spPr>
          <a:xfrm>
            <a:off x="5671931" y="4908810"/>
            <a:ext cx="9726" cy="4308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BF3CD2E8-1D77-4FDB-A210-7D20DB02348E}"/>
              </a:ext>
            </a:extLst>
          </p:cNvPr>
          <p:cNvSpPr/>
          <p:nvPr/>
        </p:nvSpPr>
        <p:spPr>
          <a:xfrm>
            <a:off x="4596798" y="5339676"/>
            <a:ext cx="2169718" cy="11237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election</a:t>
            </a:r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formalism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(single </a:t>
            </a:r>
            <a:r>
              <a:rPr lang="pl-PL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winner</a:t>
            </a:r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50EE384-3927-414C-A099-07EAE4A9177D}"/>
              </a:ext>
            </a:extLst>
          </p:cNvPr>
          <p:cNvCxnSpPr>
            <a:cxnSpLocks/>
            <a:stCxn id="19" idx="6"/>
            <a:endCxn id="25" idx="1"/>
          </p:cNvCxnSpPr>
          <p:nvPr/>
        </p:nvCxnSpPr>
        <p:spPr>
          <a:xfrm>
            <a:off x="6766516" y="5901552"/>
            <a:ext cx="340819" cy="664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B6F958F-C594-4A6B-A4AC-FA31B7048D7B}"/>
              </a:ext>
            </a:extLst>
          </p:cNvPr>
          <p:cNvSpPr txBox="1"/>
          <p:nvPr/>
        </p:nvSpPr>
        <p:spPr>
          <a:xfrm>
            <a:off x="7107335" y="5767955"/>
            <a:ext cx="2036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approval-based</a:t>
            </a:r>
            <a:endParaRPr lang="pl-PL" sz="20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D4AA87D-253F-4633-9189-50F895A7254E}"/>
              </a:ext>
            </a:extLst>
          </p:cNvPr>
          <p:cNvCxnSpPr>
            <a:cxnSpLocks/>
            <a:stCxn id="19" idx="2"/>
            <a:endCxn id="28" idx="3"/>
          </p:cNvCxnSpPr>
          <p:nvPr/>
        </p:nvCxnSpPr>
        <p:spPr>
          <a:xfrm flipH="1" flipV="1">
            <a:off x="4227444" y="5882308"/>
            <a:ext cx="369354" cy="192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A4D0D5A-B7AD-4FEB-B221-DDFD17007E2D}"/>
              </a:ext>
            </a:extLst>
          </p:cNvPr>
          <p:cNvSpPr txBox="1"/>
          <p:nvPr/>
        </p:nvSpPr>
        <p:spPr>
          <a:xfrm>
            <a:off x="3309732" y="5682253"/>
            <a:ext cx="91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ordinal</a:t>
            </a:r>
            <a:endParaRPr lang="pl-PL" sz="20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F9F6F7C-CCAC-4324-B885-1BDB0048EF6B}"/>
              </a:ext>
            </a:extLst>
          </p:cNvPr>
          <p:cNvCxnSpPr>
            <a:cxnSpLocks/>
          </p:cNvCxnSpPr>
          <p:nvPr/>
        </p:nvCxnSpPr>
        <p:spPr>
          <a:xfrm flipH="1">
            <a:off x="2832652" y="6082363"/>
            <a:ext cx="477081" cy="3184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0DF58DA-B134-44B1-BD56-7C63B2EBF2CA}"/>
              </a:ext>
            </a:extLst>
          </p:cNvPr>
          <p:cNvCxnSpPr>
            <a:cxnSpLocks/>
          </p:cNvCxnSpPr>
          <p:nvPr/>
        </p:nvCxnSpPr>
        <p:spPr>
          <a:xfrm flipH="1" flipV="1">
            <a:off x="2404442" y="5732501"/>
            <a:ext cx="880445" cy="137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1755AE3-67B8-4C20-9C7B-8EAE89958C49}"/>
              </a:ext>
            </a:extLst>
          </p:cNvPr>
          <p:cNvCxnSpPr>
            <a:cxnSpLocks/>
          </p:cNvCxnSpPr>
          <p:nvPr/>
        </p:nvCxnSpPr>
        <p:spPr>
          <a:xfrm flipH="1" flipV="1">
            <a:off x="2832652" y="5207165"/>
            <a:ext cx="477080" cy="514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63633AE-6874-46BC-9D2C-31626957BC89}"/>
              </a:ext>
            </a:extLst>
          </p:cNvPr>
          <p:cNvSpPr txBox="1"/>
          <p:nvPr/>
        </p:nvSpPr>
        <p:spPr>
          <a:xfrm>
            <a:off x="1303684" y="4886791"/>
            <a:ext cx="161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scoring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endParaRPr lang="pl-PL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D1ED7B-DC12-40D1-A96F-76A9C27B7F34}"/>
              </a:ext>
            </a:extLst>
          </p:cNvPr>
          <p:cNvSpPr txBox="1"/>
          <p:nvPr/>
        </p:nvSpPr>
        <p:spPr>
          <a:xfrm>
            <a:off x="968815" y="6071266"/>
            <a:ext cx="1971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Condorcet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br>
              <a:rPr lang="pl-PL" sz="2000" dirty="0"/>
            </a:br>
            <a:r>
              <a:rPr lang="pl-PL" sz="2000" dirty="0"/>
              <a:t>(</a:t>
            </a:r>
            <a:r>
              <a:rPr lang="pl-PL" sz="2000" dirty="0" err="1"/>
              <a:t>graphs</a:t>
            </a:r>
            <a:r>
              <a:rPr lang="pl-PL" sz="2000" dirty="0"/>
              <a:t>!)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B5CA26-5AA6-4D02-856F-F8F95124E1AB}"/>
              </a:ext>
            </a:extLst>
          </p:cNvPr>
          <p:cNvSpPr txBox="1"/>
          <p:nvPr/>
        </p:nvSpPr>
        <p:spPr>
          <a:xfrm>
            <a:off x="901980" y="5355918"/>
            <a:ext cx="161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other</a:t>
            </a:r>
            <a:r>
              <a:rPr lang="pl-PL" sz="2000" dirty="0"/>
              <a:t> </a:t>
            </a:r>
            <a:r>
              <a:rPr lang="pl-PL" sz="2000" dirty="0" err="1"/>
              <a:t>ideas</a:t>
            </a:r>
            <a:br>
              <a:rPr lang="pl-PL" sz="2000" dirty="0"/>
            </a:br>
            <a:r>
              <a:rPr lang="pl-PL" sz="1600" dirty="0"/>
              <a:t>(</a:t>
            </a:r>
            <a:r>
              <a:rPr lang="pl-PL" sz="1600" dirty="0" err="1"/>
              <a:t>iterative</a:t>
            </a:r>
            <a:r>
              <a:rPr lang="pl-PL" sz="1600" dirty="0"/>
              <a:t> etc.)</a:t>
            </a:r>
            <a:endParaRPr lang="pl-PL" sz="2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C24FAF-72FD-4F4E-A1B0-3B5A5FFAE2E3}"/>
              </a:ext>
            </a:extLst>
          </p:cNvPr>
          <p:cNvSpPr txBox="1"/>
          <p:nvPr/>
        </p:nvSpPr>
        <p:spPr>
          <a:xfrm>
            <a:off x="-342168" y="58877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Copeland</a:t>
            </a:r>
            <a:endParaRPr lang="pl-PL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6D2C40-969F-4A9E-AA1B-F0D62A3F34C2}"/>
              </a:ext>
            </a:extLst>
          </p:cNvPr>
          <p:cNvSpPr txBox="1"/>
          <p:nvPr/>
        </p:nvSpPr>
        <p:spPr>
          <a:xfrm>
            <a:off x="-391762" y="643422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Dodgson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2069F9-E8F3-476C-A2F7-7C61063FFB93}"/>
              </a:ext>
            </a:extLst>
          </p:cNvPr>
          <p:cNvSpPr txBox="1"/>
          <p:nvPr/>
        </p:nvSpPr>
        <p:spPr>
          <a:xfrm>
            <a:off x="-404190" y="465665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Borda</a:t>
            </a:r>
            <a:endParaRPr lang="pl-PL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51B649-595E-4ED8-9B49-60379F09B20F}"/>
              </a:ext>
            </a:extLst>
          </p:cNvPr>
          <p:cNvSpPr txBox="1"/>
          <p:nvPr/>
        </p:nvSpPr>
        <p:spPr>
          <a:xfrm>
            <a:off x="-66260" y="4400323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Plurality</a:t>
            </a:r>
            <a:endParaRPr lang="pl-PL" sz="1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0F4E41-773C-4E17-A551-42A4A4D2D856}"/>
              </a:ext>
            </a:extLst>
          </p:cNvPr>
          <p:cNvSpPr txBox="1"/>
          <p:nvPr/>
        </p:nvSpPr>
        <p:spPr>
          <a:xfrm>
            <a:off x="-309766" y="4932957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t-</a:t>
            </a:r>
            <a:r>
              <a:rPr lang="pl-PL" sz="1400" dirty="0" err="1"/>
              <a:t>Approval</a:t>
            </a:r>
            <a:endParaRPr lang="pl-PL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C96B07-6BD1-48A1-B9D0-F76B5B864351}"/>
              </a:ext>
            </a:extLst>
          </p:cNvPr>
          <p:cNvSpPr txBox="1"/>
          <p:nvPr/>
        </p:nvSpPr>
        <p:spPr>
          <a:xfrm>
            <a:off x="-254273" y="5593775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STV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56BC1F-574A-43D1-80E8-482C5A998E4F}"/>
              </a:ext>
            </a:extLst>
          </p:cNvPr>
          <p:cNvSpPr txBox="1"/>
          <p:nvPr/>
        </p:nvSpPr>
        <p:spPr>
          <a:xfrm>
            <a:off x="-363601" y="526336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Bucklin</a:t>
            </a:r>
            <a:endParaRPr lang="pl-PL" sz="140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408FB35-D0E6-4246-A160-8B6488C9EA4E}"/>
              </a:ext>
            </a:extLst>
          </p:cNvPr>
          <p:cNvCxnSpPr>
            <a:cxnSpLocks/>
          </p:cNvCxnSpPr>
          <p:nvPr/>
        </p:nvCxnSpPr>
        <p:spPr>
          <a:xfrm flipH="1" flipV="1">
            <a:off x="1017932" y="4708100"/>
            <a:ext cx="402118" cy="3045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8F6C98D-EDCF-45F7-B4A0-5B699D940633}"/>
              </a:ext>
            </a:extLst>
          </p:cNvPr>
          <p:cNvCxnSpPr>
            <a:cxnSpLocks/>
          </p:cNvCxnSpPr>
          <p:nvPr/>
        </p:nvCxnSpPr>
        <p:spPr>
          <a:xfrm flipH="1" flipV="1">
            <a:off x="711478" y="4835557"/>
            <a:ext cx="708572" cy="2530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27C16BB-9F87-4273-BACF-61E8AD54277B}"/>
              </a:ext>
            </a:extLst>
          </p:cNvPr>
          <p:cNvCxnSpPr>
            <a:cxnSpLocks/>
          </p:cNvCxnSpPr>
          <p:nvPr/>
        </p:nvCxnSpPr>
        <p:spPr>
          <a:xfrm flipH="1" flipV="1">
            <a:off x="922483" y="5127879"/>
            <a:ext cx="475625" cy="15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BC4AB92-FEC1-4A60-9BF4-E3EC883F1774}"/>
              </a:ext>
            </a:extLst>
          </p:cNvPr>
          <p:cNvCxnSpPr>
            <a:cxnSpLocks/>
          </p:cNvCxnSpPr>
          <p:nvPr/>
        </p:nvCxnSpPr>
        <p:spPr>
          <a:xfrm flipH="1" flipV="1">
            <a:off x="742118" y="5475719"/>
            <a:ext cx="323646" cy="138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4D2E984-7BB0-4DB0-B16F-32D2FFDC5F82}"/>
              </a:ext>
            </a:extLst>
          </p:cNvPr>
          <p:cNvCxnSpPr>
            <a:cxnSpLocks/>
          </p:cNvCxnSpPr>
          <p:nvPr/>
        </p:nvCxnSpPr>
        <p:spPr>
          <a:xfrm flipH="1">
            <a:off x="696956" y="5686327"/>
            <a:ext cx="368808" cy="713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D367FD29-E0A2-40E5-AD6B-DCAEB496BA54}"/>
              </a:ext>
            </a:extLst>
          </p:cNvPr>
          <p:cNvSpPr txBox="1"/>
          <p:nvPr/>
        </p:nvSpPr>
        <p:spPr>
          <a:xfrm>
            <a:off x="-453155" y="61831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Maximin</a:t>
            </a:r>
            <a:endParaRPr lang="pl-PL" sz="1400" dirty="0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F21B380-6A14-407C-A4AB-6ACE4F4A89E0}"/>
              </a:ext>
            </a:extLst>
          </p:cNvPr>
          <p:cNvCxnSpPr>
            <a:cxnSpLocks/>
          </p:cNvCxnSpPr>
          <p:nvPr/>
        </p:nvCxnSpPr>
        <p:spPr>
          <a:xfrm flipH="1" flipV="1">
            <a:off x="829761" y="6058110"/>
            <a:ext cx="252365" cy="1662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A71AA13-B2A5-4253-9934-DAD9AC1F3C6E}"/>
              </a:ext>
            </a:extLst>
          </p:cNvPr>
          <p:cNvCxnSpPr>
            <a:cxnSpLocks/>
          </p:cNvCxnSpPr>
          <p:nvPr/>
        </p:nvCxnSpPr>
        <p:spPr>
          <a:xfrm flipH="1">
            <a:off x="704920" y="6293391"/>
            <a:ext cx="359889" cy="252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D253E4F-1C8C-4CB7-A4AC-30261173FFE6}"/>
              </a:ext>
            </a:extLst>
          </p:cNvPr>
          <p:cNvCxnSpPr>
            <a:cxnSpLocks/>
          </p:cNvCxnSpPr>
          <p:nvPr/>
        </p:nvCxnSpPr>
        <p:spPr>
          <a:xfrm flipH="1">
            <a:off x="751726" y="6369672"/>
            <a:ext cx="313083" cy="223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FA24AA6C-A2F1-4229-BF38-4423E50DDF38}"/>
              </a:ext>
            </a:extLst>
          </p:cNvPr>
          <p:cNvSpPr/>
          <p:nvPr/>
        </p:nvSpPr>
        <p:spPr>
          <a:xfrm>
            <a:off x="235267" y="1973272"/>
            <a:ext cx="1565328" cy="8355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problem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families</a:t>
            </a:r>
            <a:endParaRPr lang="pl-PL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F68356-25EA-48C5-BF4B-F8AD3C352565}"/>
              </a:ext>
            </a:extLst>
          </p:cNvPr>
          <p:cNvSpPr txBox="1"/>
          <p:nvPr/>
        </p:nvSpPr>
        <p:spPr>
          <a:xfrm>
            <a:off x="1954596" y="188976"/>
            <a:ext cx="170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winner</a:t>
            </a:r>
            <a:r>
              <a:rPr lang="pl-PL" sz="2000" dirty="0"/>
              <a:t> </a:t>
            </a:r>
            <a:r>
              <a:rPr lang="pl-PL" sz="2000" dirty="0" err="1"/>
              <a:t>determination</a:t>
            </a:r>
            <a:endParaRPr lang="pl-PL" sz="2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C2307F1-0A8E-4EAC-9F2A-BBC57DA953A5}"/>
              </a:ext>
            </a:extLst>
          </p:cNvPr>
          <p:cNvSpPr txBox="1"/>
          <p:nvPr/>
        </p:nvSpPr>
        <p:spPr>
          <a:xfrm>
            <a:off x="1923737" y="2837396"/>
            <a:ext cx="170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changing</a:t>
            </a:r>
            <a:r>
              <a:rPr lang="pl-PL" sz="2000" dirty="0"/>
              <a:t> </a:t>
            </a:r>
            <a:br>
              <a:rPr lang="pl-PL" sz="2000" dirty="0"/>
            </a:br>
            <a:r>
              <a:rPr lang="pl-PL" sz="2000" dirty="0"/>
              <a:t>the </a:t>
            </a:r>
            <a:r>
              <a:rPr lang="pl-PL" sz="2000" dirty="0" err="1"/>
              <a:t>result</a:t>
            </a:r>
            <a:endParaRPr lang="pl-PL" sz="2000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FB045FD-51EC-490F-83E8-3634F6C6777B}"/>
              </a:ext>
            </a:extLst>
          </p:cNvPr>
          <p:cNvSpPr/>
          <p:nvPr/>
        </p:nvSpPr>
        <p:spPr>
          <a:xfrm rot="10429151">
            <a:off x="909453" y="2640452"/>
            <a:ext cx="3153046" cy="1728652"/>
          </a:xfrm>
          <a:custGeom>
            <a:avLst/>
            <a:gdLst>
              <a:gd name="connsiteX0" fmla="*/ 0 w 1092200"/>
              <a:gd name="connsiteY0" fmla="*/ 48106 h 1457806"/>
              <a:gd name="connsiteX1" fmla="*/ 800100 w 1092200"/>
              <a:gd name="connsiteY1" fmla="*/ 111606 h 1457806"/>
              <a:gd name="connsiteX2" fmla="*/ 876300 w 1092200"/>
              <a:gd name="connsiteY2" fmla="*/ 1026006 h 1457806"/>
              <a:gd name="connsiteX3" fmla="*/ 1092200 w 1092200"/>
              <a:gd name="connsiteY3" fmla="*/ 1457806 h 1457806"/>
              <a:gd name="connsiteX4" fmla="*/ 1092200 w 1092200"/>
              <a:gd name="connsiteY4" fmla="*/ 1457806 h 1457806"/>
              <a:gd name="connsiteX0" fmla="*/ 0 w 863600"/>
              <a:gd name="connsiteY0" fmla="*/ 1428836 h 1428836"/>
              <a:gd name="connsiteX1" fmla="*/ 571500 w 863600"/>
              <a:gd name="connsiteY1" fmla="*/ 6436 h 1428836"/>
              <a:gd name="connsiteX2" fmla="*/ 647700 w 863600"/>
              <a:gd name="connsiteY2" fmla="*/ 920836 h 1428836"/>
              <a:gd name="connsiteX3" fmla="*/ 863600 w 863600"/>
              <a:gd name="connsiteY3" fmla="*/ 1352636 h 1428836"/>
              <a:gd name="connsiteX4" fmla="*/ 863600 w 863600"/>
              <a:gd name="connsiteY4" fmla="*/ 1352636 h 1428836"/>
              <a:gd name="connsiteX0" fmla="*/ 0 w 863600"/>
              <a:gd name="connsiteY0" fmla="*/ 508000 h 508000"/>
              <a:gd name="connsiteX1" fmla="*/ 647700 w 863600"/>
              <a:gd name="connsiteY1" fmla="*/ 0 h 508000"/>
              <a:gd name="connsiteX2" fmla="*/ 863600 w 863600"/>
              <a:gd name="connsiteY2" fmla="*/ 431800 h 508000"/>
              <a:gd name="connsiteX3" fmla="*/ 863600 w 863600"/>
              <a:gd name="connsiteY3" fmla="*/ 431800 h 5080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63600 w 889000"/>
              <a:gd name="connsiteY2" fmla="*/ 431800 h 850900"/>
              <a:gd name="connsiteX3" fmla="*/ 889000 w 889000"/>
              <a:gd name="connsiteY3" fmla="*/ 850900 h 8509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89000 w 889000"/>
              <a:gd name="connsiteY2" fmla="*/ 850900 h 850900"/>
              <a:gd name="connsiteX0" fmla="*/ 0 w 889000"/>
              <a:gd name="connsiteY0" fmla="*/ 44339 h 387239"/>
              <a:gd name="connsiteX1" fmla="*/ 635000 w 889000"/>
              <a:gd name="connsiteY1" fmla="*/ 44339 h 387239"/>
              <a:gd name="connsiteX2" fmla="*/ 889000 w 889000"/>
              <a:gd name="connsiteY2" fmla="*/ 387239 h 387239"/>
              <a:gd name="connsiteX0" fmla="*/ 0 w 889000"/>
              <a:gd name="connsiteY0" fmla="*/ 68708 h 411608"/>
              <a:gd name="connsiteX1" fmla="*/ 635000 w 889000"/>
              <a:gd name="connsiteY1" fmla="*/ 68708 h 411608"/>
              <a:gd name="connsiteX2" fmla="*/ 889000 w 889000"/>
              <a:gd name="connsiteY2" fmla="*/ 411608 h 411608"/>
              <a:gd name="connsiteX0" fmla="*/ 0 w 1483076"/>
              <a:gd name="connsiteY0" fmla="*/ 62955 h 404325"/>
              <a:gd name="connsiteX1" fmla="*/ 1229076 w 1483076"/>
              <a:gd name="connsiteY1" fmla="*/ 61425 h 404325"/>
              <a:gd name="connsiteX2" fmla="*/ 1483076 w 1483076"/>
              <a:gd name="connsiteY2" fmla="*/ 404325 h 404325"/>
              <a:gd name="connsiteX0" fmla="*/ 0 w 1483076"/>
              <a:gd name="connsiteY0" fmla="*/ 22207 h 363577"/>
              <a:gd name="connsiteX1" fmla="*/ 1229076 w 1483076"/>
              <a:gd name="connsiteY1" fmla="*/ 20677 h 363577"/>
              <a:gd name="connsiteX2" fmla="*/ 1483076 w 1483076"/>
              <a:gd name="connsiteY2" fmla="*/ 363577 h 363577"/>
              <a:gd name="connsiteX0" fmla="*/ 0 w 3079932"/>
              <a:gd name="connsiteY0" fmla="*/ 0 h 341370"/>
              <a:gd name="connsiteX1" fmla="*/ 3057430 w 3079932"/>
              <a:gd name="connsiteY1" fmla="*/ 217554 h 341370"/>
              <a:gd name="connsiteX2" fmla="*/ 1483076 w 3079932"/>
              <a:gd name="connsiteY2" fmla="*/ 341370 h 341370"/>
              <a:gd name="connsiteX0" fmla="*/ 0 w 3314611"/>
              <a:gd name="connsiteY0" fmla="*/ 0 h 760839"/>
              <a:gd name="connsiteX1" fmla="*/ 3057430 w 3314611"/>
              <a:gd name="connsiteY1" fmla="*/ 217554 h 760839"/>
              <a:gd name="connsiteX2" fmla="*/ 3176761 w 3314611"/>
              <a:gd name="connsiteY2" fmla="*/ 760839 h 76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611" h="760839">
                <a:moveTo>
                  <a:pt x="0" y="0"/>
                </a:moveTo>
                <a:cubicBezTo>
                  <a:pt x="510088" y="22600"/>
                  <a:pt x="2527970" y="90748"/>
                  <a:pt x="3057430" y="217554"/>
                </a:cubicBezTo>
                <a:cubicBezTo>
                  <a:pt x="3586890" y="344360"/>
                  <a:pt x="3126490" y="583568"/>
                  <a:pt x="3176761" y="760839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DC2359-5C08-4ECA-AFEE-8C069AAAC360}"/>
              </a:ext>
            </a:extLst>
          </p:cNvPr>
          <p:cNvCxnSpPr>
            <a:cxnSpLocks/>
            <a:stCxn id="39" idx="5"/>
          </p:cNvCxnSpPr>
          <p:nvPr/>
        </p:nvCxnSpPr>
        <p:spPr>
          <a:xfrm>
            <a:off x="1571358" y="2686472"/>
            <a:ext cx="658495" cy="4256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4DCFFB5-B5FE-46B5-8FA7-87D0FDB96BC6}"/>
              </a:ext>
            </a:extLst>
          </p:cNvPr>
          <p:cNvCxnSpPr>
            <a:cxnSpLocks/>
          </p:cNvCxnSpPr>
          <p:nvPr/>
        </p:nvCxnSpPr>
        <p:spPr>
          <a:xfrm flipV="1">
            <a:off x="1359177" y="946806"/>
            <a:ext cx="870676" cy="10264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D62F370-486A-4E23-A4BF-66F846D69A98}"/>
              </a:ext>
            </a:extLst>
          </p:cNvPr>
          <p:cNvCxnSpPr>
            <a:cxnSpLocks/>
            <a:endCxn id="53" idx="3"/>
          </p:cNvCxnSpPr>
          <p:nvPr/>
        </p:nvCxnSpPr>
        <p:spPr>
          <a:xfrm flipV="1">
            <a:off x="3380185" y="3191339"/>
            <a:ext cx="244575" cy="355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BB767A2-E25D-49EF-907D-D751BE8FA5BB}"/>
              </a:ext>
            </a:extLst>
          </p:cNvPr>
          <p:cNvSpPr txBox="1"/>
          <p:nvPr/>
        </p:nvSpPr>
        <p:spPr>
          <a:xfrm>
            <a:off x="3500329" y="2854297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strategic</a:t>
            </a:r>
            <a:r>
              <a:rPr lang="pl-PL" sz="1400" dirty="0"/>
              <a:t> </a:t>
            </a:r>
            <a:r>
              <a:rPr lang="pl-PL" sz="1400" dirty="0" err="1"/>
              <a:t>voting</a:t>
            </a:r>
            <a:r>
              <a:rPr lang="pl-PL" sz="1400" dirty="0"/>
              <a:t> (</a:t>
            </a:r>
            <a:r>
              <a:rPr lang="pl-PL" sz="1400" dirty="0" err="1"/>
              <a:t>manipulation</a:t>
            </a:r>
            <a:r>
              <a:rPr lang="pl-PL" sz="1400" dirty="0"/>
              <a:t>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1FEEE62-B4AF-4B8D-B61E-A5F2794FF5CF}"/>
              </a:ext>
            </a:extLst>
          </p:cNvPr>
          <p:cNvSpPr txBox="1"/>
          <p:nvPr/>
        </p:nvSpPr>
        <p:spPr>
          <a:xfrm>
            <a:off x="3848043" y="281309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possible</a:t>
            </a:r>
            <a:r>
              <a:rPr lang="pl-PL" sz="1400" dirty="0"/>
              <a:t> and </a:t>
            </a:r>
            <a:r>
              <a:rPr lang="pl-PL" sz="1400" dirty="0" err="1"/>
              <a:t>necessary</a:t>
            </a:r>
            <a:r>
              <a:rPr lang="pl-PL" sz="1400" dirty="0"/>
              <a:t> </a:t>
            </a:r>
            <a:r>
              <a:rPr lang="pl-PL" sz="1400" dirty="0" err="1"/>
              <a:t>winners</a:t>
            </a:r>
            <a:endParaRPr lang="pl-PL" sz="14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1B5DA0F-44BD-499C-A06E-0E25FFD5EA53}"/>
              </a:ext>
            </a:extLst>
          </p:cNvPr>
          <p:cNvSpPr txBox="1"/>
          <p:nvPr/>
        </p:nvSpPr>
        <p:spPr>
          <a:xfrm>
            <a:off x="2377569" y="1367311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margin</a:t>
            </a:r>
            <a:r>
              <a:rPr lang="pl-PL" sz="1400" dirty="0"/>
              <a:t> of </a:t>
            </a:r>
            <a:r>
              <a:rPr lang="pl-PL" sz="1400" dirty="0" err="1"/>
              <a:t>victory</a:t>
            </a:r>
            <a:endParaRPr lang="pl-PL" sz="14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2E1B1E8-F05E-455C-84EE-EA4B0D5605FD}"/>
              </a:ext>
            </a:extLst>
          </p:cNvPr>
          <p:cNvSpPr txBox="1"/>
          <p:nvPr/>
        </p:nvSpPr>
        <p:spPr>
          <a:xfrm>
            <a:off x="3222390" y="240294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control</a:t>
            </a:r>
            <a:endParaRPr lang="pl-PL" sz="14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90E0061-A6F1-4EA0-B675-AA742A28FE8B}"/>
              </a:ext>
            </a:extLst>
          </p:cNvPr>
          <p:cNvSpPr txBox="1"/>
          <p:nvPr/>
        </p:nvSpPr>
        <p:spPr>
          <a:xfrm>
            <a:off x="2774248" y="2048709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bribery</a:t>
            </a:r>
            <a:endParaRPr lang="pl-PL" sz="14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34E813-DEF2-4B12-A656-108637BD51E4}"/>
              </a:ext>
            </a:extLst>
          </p:cNvPr>
          <p:cNvSpPr txBox="1"/>
          <p:nvPr/>
        </p:nvSpPr>
        <p:spPr>
          <a:xfrm>
            <a:off x="1766735" y="1886524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campaign</a:t>
            </a:r>
            <a:r>
              <a:rPr lang="pl-PL" sz="1400" dirty="0"/>
              <a:t> management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BC5A29B-CB65-4978-B30B-0E4A1CD7862A}"/>
              </a:ext>
            </a:extLst>
          </p:cNvPr>
          <p:cNvSpPr txBox="1"/>
          <p:nvPr/>
        </p:nvSpPr>
        <p:spPr>
          <a:xfrm>
            <a:off x="3624760" y="945222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winner</a:t>
            </a:r>
            <a:r>
              <a:rPr lang="pl-PL" sz="1400" dirty="0"/>
              <a:t> </a:t>
            </a:r>
            <a:r>
              <a:rPr lang="pl-PL" sz="1400" dirty="0" err="1"/>
              <a:t>prediction</a:t>
            </a:r>
            <a:endParaRPr lang="pl-PL" sz="1400" dirty="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3432101-4A1D-46E2-9412-B31808BF45EA}"/>
              </a:ext>
            </a:extLst>
          </p:cNvPr>
          <p:cNvCxnSpPr>
            <a:cxnSpLocks/>
          </p:cNvCxnSpPr>
          <p:nvPr/>
        </p:nvCxnSpPr>
        <p:spPr>
          <a:xfrm flipV="1">
            <a:off x="3284887" y="2631351"/>
            <a:ext cx="456763" cy="3046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E64D156-1636-49D4-807E-123EF58D4AFF}"/>
              </a:ext>
            </a:extLst>
          </p:cNvPr>
          <p:cNvCxnSpPr>
            <a:cxnSpLocks/>
          </p:cNvCxnSpPr>
          <p:nvPr/>
        </p:nvCxnSpPr>
        <p:spPr>
          <a:xfrm flipV="1">
            <a:off x="2935845" y="2343875"/>
            <a:ext cx="373887" cy="5398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822CA2E-67B4-471F-8051-047BAA9A9DE4}"/>
              </a:ext>
            </a:extLst>
          </p:cNvPr>
          <p:cNvCxnSpPr>
            <a:cxnSpLocks/>
          </p:cNvCxnSpPr>
          <p:nvPr/>
        </p:nvCxnSpPr>
        <p:spPr>
          <a:xfrm flipH="1" flipV="1">
            <a:off x="2582232" y="2373681"/>
            <a:ext cx="85759" cy="5256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30F6DE2-F682-4457-B8DA-D092A2FE8E9D}"/>
              </a:ext>
            </a:extLst>
          </p:cNvPr>
          <p:cNvCxnSpPr>
            <a:cxnSpLocks/>
          </p:cNvCxnSpPr>
          <p:nvPr/>
        </p:nvCxnSpPr>
        <p:spPr>
          <a:xfrm>
            <a:off x="2875532" y="906388"/>
            <a:ext cx="134954" cy="5114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5A318FA-EA63-45F1-8BF1-09BBE6B40A87}"/>
              </a:ext>
            </a:extLst>
          </p:cNvPr>
          <p:cNvCxnSpPr>
            <a:cxnSpLocks/>
          </p:cNvCxnSpPr>
          <p:nvPr/>
        </p:nvCxnSpPr>
        <p:spPr>
          <a:xfrm>
            <a:off x="3616877" y="792071"/>
            <a:ext cx="231166" cy="2314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4FC8911-73E9-4CCF-9B2F-57B721673EF9}"/>
              </a:ext>
            </a:extLst>
          </p:cNvPr>
          <p:cNvCxnSpPr>
            <a:cxnSpLocks/>
            <a:stCxn id="49" idx="3"/>
          </p:cNvCxnSpPr>
          <p:nvPr/>
        </p:nvCxnSpPr>
        <p:spPr>
          <a:xfrm>
            <a:off x="3655619" y="542919"/>
            <a:ext cx="373496" cy="57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B2ABABF-C028-4C98-8794-3F27E25E8516}"/>
              </a:ext>
            </a:extLst>
          </p:cNvPr>
          <p:cNvCxnSpPr/>
          <p:nvPr/>
        </p:nvCxnSpPr>
        <p:spPr>
          <a:xfrm>
            <a:off x="3163166" y="1680312"/>
            <a:ext cx="190597" cy="4087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A91B3C-0574-4512-B48F-F6EE52A26DD3}"/>
              </a:ext>
            </a:extLst>
          </p:cNvPr>
          <p:cNvCxnSpPr>
            <a:cxnSpLocks/>
            <a:endCxn id="63" idx="0"/>
          </p:cNvCxnSpPr>
          <p:nvPr/>
        </p:nvCxnSpPr>
        <p:spPr>
          <a:xfrm flipH="1">
            <a:off x="4029115" y="1314053"/>
            <a:ext cx="262684" cy="10888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DDC7BD4D-564A-4003-9483-DACC7860CA90}"/>
              </a:ext>
            </a:extLst>
          </p:cNvPr>
          <p:cNvSpPr/>
          <p:nvPr/>
        </p:nvSpPr>
        <p:spPr>
          <a:xfrm>
            <a:off x="4488873" y="789709"/>
            <a:ext cx="802856" cy="2078182"/>
          </a:xfrm>
          <a:custGeom>
            <a:avLst/>
            <a:gdLst>
              <a:gd name="connsiteX0" fmla="*/ 290945 w 946630"/>
              <a:gd name="connsiteY0" fmla="*/ 0 h 2078182"/>
              <a:gd name="connsiteX1" fmla="*/ 942109 w 946630"/>
              <a:gd name="connsiteY1" fmla="*/ 457200 h 2078182"/>
              <a:gd name="connsiteX2" fmla="*/ 0 w 946630"/>
              <a:gd name="connsiteY2" fmla="*/ 2078182 h 207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6630" h="2078182">
                <a:moveTo>
                  <a:pt x="290945" y="0"/>
                </a:moveTo>
                <a:cubicBezTo>
                  <a:pt x="640772" y="55418"/>
                  <a:pt x="990600" y="110836"/>
                  <a:pt x="942109" y="457200"/>
                </a:cubicBezTo>
                <a:cubicBezTo>
                  <a:pt x="893618" y="803564"/>
                  <a:pt x="339436" y="1637146"/>
                  <a:pt x="0" y="2078182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B5A6BA2-082B-4BA9-9578-11ACD2561308}"/>
              </a:ext>
            </a:extLst>
          </p:cNvPr>
          <p:cNvCxnSpPr>
            <a:cxnSpLocks/>
          </p:cNvCxnSpPr>
          <p:nvPr/>
        </p:nvCxnSpPr>
        <p:spPr>
          <a:xfrm>
            <a:off x="2979736" y="2106527"/>
            <a:ext cx="280672" cy="1155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92534A6-3053-46C7-B221-55110B1A9EC9}"/>
              </a:ext>
            </a:extLst>
          </p:cNvPr>
          <p:cNvCxnSpPr>
            <a:cxnSpLocks/>
          </p:cNvCxnSpPr>
          <p:nvPr/>
        </p:nvCxnSpPr>
        <p:spPr>
          <a:xfrm flipH="1">
            <a:off x="3741546" y="876953"/>
            <a:ext cx="444746" cy="116063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37DEEBB-1B8E-48B3-80ED-E3FB2FD913AB}"/>
              </a:ext>
            </a:extLst>
          </p:cNvPr>
          <p:cNvCxnSpPr>
            <a:cxnSpLocks/>
          </p:cNvCxnSpPr>
          <p:nvPr/>
        </p:nvCxnSpPr>
        <p:spPr>
          <a:xfrm>
            <a:off x="3474705" y="2403849"/>
            <a:ext cx="357336" cy="5321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67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8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10" descr="demon">
            <a:extLst>
              <a:ext uri="{FF2B5EF4-FFF2-40B4-BE49-F238E27FC236}">
                <a16:creationId xmlns:a16="http://schemas.microsoft.com/office/drawing/2014/main" id="{3A5830BA-5A0E-424F-AFD5-E35E8A38B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833" y="57398"/>
            <a:ext cx="1179141" cy="88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D746FF5-D372-4845-A018-323374F5C37A}"/>
              </a:ext>
            </a:extLst>
          </p:cNvPr>
          <p:cNvSpPr/>
          <p:nvPr/>
        </p:nvSpPr>
        <p:spPr>
          <a:xfrm>
            <a:off x="4103115" y="3545282"/>
            <a:ext cx="3137632" cy="13635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Computational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Choice</a:t>
            </a:r>
          </a:p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pl-P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voting</a:t>
            </a:r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B5ECE6-0027-4FD7-90D9-FE6591F86211}"/>
              </a:ext>
            </a:extLst>
          </p:cNvPr>
          <p:cNvCxnSpPr>
            <a:cxnSpLocks/>
            <a:stCxn id="4" idx="4"/>
            <a:endCxn id="19" idx="0"/>
          </p:cNvCxnSpPr>
          <p:nvPr/>
        </p:nvCxnSpPr>
        <p:spPr>
          <a:xfrm>
            <a:off x="5671931" y="4908810"/>
            <a:ext cx="9726" cy="4308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BF3CD2E8-1D77-4FDB-A210-7D20DB02348E}"/>
              </a:ext>
            </a:extLst>
          </p:cNvPr>
          <p:cNvSpPr/>
          <p:nvPr/>
        </p:nvSpPr>
        <p:spPr>
          <a:xfrm>
            <a:off x="4596798" y="5339676"/>
            <a:ext cx="2169718" cy="11237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election</a:t>
            </a:r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formalism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(single </a:t>
            </a:r>
            <a:r>
              <a:rPr lang="pl-PL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winner</a:t>
            </a:r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50EE384-3927-414C-A099-07EAE4A9177D}"/>
              </a:ext>
            </a:extLst>
          </p:cNvPr>
          <p:cNvCxnSpPr>
            <a:cxnSpLocks/>
            <a:stCxn id="19" idx="6"/>
            <a:endCxn id="25" idx="1"/>
          </p:cNvCxnSpPr>
          <p:nvPr/>
        </p:nvCxnSpPr>
        <p:spPr>
          <a:xfrm>
            <a:off x="6766516" y="5901552"/>
            <a:ext cx="340819" cy="664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B6F958F-C594-4A6B-A4AC-FA31B7048D7B}"/>
              </a:ext>
            </a:extLst>
          </p:cNvPr>
          <p:cNvSpPr txBox="1"/>
          <p:nvPr/>
        </p:nvSpPr>
        <p:spPr>
          <a:xfrm>
            <a:off x="7107335" y="5767955"/>
            <a:ext cx="2036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approval-based</a:t>
            </a:r>
            <a:endParaRPr lang="pl-PL" sz="20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D4AA87D-253F-4633-9189-50F895A7254E}"/>
              </a:ext>
            </a:extLst>
          </p:cNvPr>
          <p:cNvCxnSpPr>
            <a:cxnSpLocks/>
            <a:stCxn id="19" idx="2"/>
            <a:endCxn id="28" idx="3"/>
          </p:cNvCxnSpPr>
          <p:nvPr/>
        </p:nvCxnSpPr>
        <p:spPr>
          <a:xfrm flipH="1" flipV="1">
            <a:off x="4227444" y="5882308"/>
            <a:ext cx="369354" cy="192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A4D0D5A-B7AD-4FEB-B221-DDFD17007E2D}"/>
              </a:ext>
            </a:extLst>
          </p:cNvPr>
          <p:cNvSpPr txBox="1"/>
          <p:nvPr/>
        </p:nvSpPr>
        <p:spPr>
          <a:xfrm>
            <a:off x="3309732" y="5682253"/>
            <a:ext cx="91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ordinal</a:t>
            </a:r>
            <a:endParaRPr lang="pl-PL" sz="20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F9F6F7C-CCAC-4324-B885-1BDB0048EF6B}"/>
              </a:ext>
            </a:extLst>
          </p:cNvPr>
          <p:cNvCxnSpPr>
            <a:cxnSpLocks/>
          </p:cNvCxnSpPr>
          <p:nvPr/>
        </p:nvCxnSpPr>
        <p:spPr>
          <a:xfrm flipH="1">
            <a:off x="2832652" y="6082363"/>
            <a:ext cx="477081" cy="3184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0DF58DA-B134-44B1-BD56-7C63B2EBF2CA}"/>
              </a:ext>
            </a:extLst>
          </p:cNvPr>
          <p:cNvCxnSpPr>
            <a:cxnSpLocks/>
          </p:cNvCxnSpPr>
          <p:nvPr/>
        </p:nvCxnSpPr>
        <p:spPr>
          <a:xfrm flipH="1" flipV="1">
            <a:off x="2404442" y="5732501"/>
            <a:ext cx="880445" cy="137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1755AE3-67B8-4C20-9C7B-8EAE89958C49}"/>
              </a:ext>
            </a:extLst>
          </p:cNvPr>
          <p:cNvCxnSpPr>
            <a:cxnSpLocks/>
          </p:cNvCxnSpPr>
          <p:nvPr/>
        </p:nvCxnSpPr>
        <p:spPr>
          <a:xfrm flipH="1" flipV="1">
            <a:off x="2832652" y="5207165"/>
            <a:ext cx="477080" cy="514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63633AE-6874-46BC-9D2C-31626957BC89}"/>
              </a:ext>
            </a:extLst>
          </p:cNvPr>
          <p:cNvSpPr txBox="1"/>
          <p:nvPr/>
        </p:nvSpPr>
        <p:spPr>
          <a:xfrm>
            <a:off x="1303684" y="4886791"/>
            <a:ext cx="161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scoring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endParaRPr lang="pl-PL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D1ED7B-DC12-40D1-A96F-76A9C27B7F34}"/>
              </a:ext>
            </a:extLst>
          </p:cNvPr>
          <p:cNvSpPr txBox="1"/>
          <p:nvPr/>
        </p:nvSpPr>
        <p:spPr>
          <a:xfrm>
            <a:off x="968815" y="6071266"/>
            <a:ext cx="1971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Condorcet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br>
              <a:rPr lang="pl-PL" sz="2000" dirty="0"/>
            </a:br>
            <a:r>
              <a:rPr lang="pl-PL" sz="2000" dirty="0"/>
              <a:t>(</a:t>
            </a:r>
            <a:r>
              <a:rPr lang="pl-PL" sz="2000" dirty="0" err="1"/>
              <a:t>graphs</a:t>
            </a:r>
            <a:r>
              <a:rPr lang="pl-PL" sz="2000" dirty="0"/>
              <a:t>!)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B5CA26-5AA6-4D02-856F-F8F95124E1AB}"/>
              </a:ext>
            </a:extLst>
          </p:cNvPr>
          <p:cNvSpPr txBox="1"/>
          <p:nvPr/>
        </p:nvSpPr>
        <p:spPr>
          <a:xfrm>
            <a:off x="901980" y="5355918"/>
            <a:ext cx="161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other</a:t>
            </a:r>
            <a:r>
              <a:rPr lang="pl-PL" sz="2000" dirty="0"/>
              <a:t> </a:t>
            </a:r>
            <a:r>
              <a:rPr lang="pl-PL" sz="2000" dirty="0" err="1"/>
              <a:t>ideas</a:t>
            </a:r>
            <a:br>
              <a:rPr lang="pl-PL" sz="2000" dirty="0"/>
            </a:br>
            <a:r>
              <a:rPr lang="pl-PL" sz="1600" dirty="0"/>
              <a:t>(</a:t>
            </a:r>
            <a:r>
              <a:rPr lang="pl-PL" sz="1600" dirty="0" err="1"/>
              <a:t>iterative</a:t>
            </a:r>
            <a:r>
              <a:rPr lang="pl-PL" sz="1600" dirty="0"/>
              <a:t> etc.)</a:t>
            </a:r>
            <a:endParaRPr lang="pl-PL" sz="2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C24FAF-72FD-4F4E-A1B0-3B5A5FFAE2E3}"/>
              </a:ext>
            </a:extLst>
          </p:cNvPr>
          <p:cNvSpPr txBox="1"/>
          <p:nvPr/>
        </p:nvSpPr>
        <p:spPr>
          <a:xfrm>
            <a:off x="-342168" y="58877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Copeland</a:t>
            </a:r>
            <a:endParaRPr lang="pl-PL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6D2C40-969F-4A9E-AA1B-F0D62A3F34C2}"/>
              </a:ext>
            </a:extLst>
          </p:cNvPr>
          <p:cNvSpPr txBox="1"/>
          <p:nvPr/>
        </p:nvSpPr>
        <p:spPr>
          <a:xfrm>
            <a:off x="-391762" y="643422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Dodgson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2069F9-E8F3-476C-A2F7-7C61063FFB93}"/>
              </a:ext>
            </a:extLst>
          </p:cNvPr>
          <p:cNvSpPr txBox="1"/>
          <p:nvPr/>
        </p:nvSpPr>
        <p:spPr>
          <a:xfrm>
            <a:off x="-404190" y="465665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Borda</a:t>
            </a:r>
            <a:endParaRPr lang="pl-PL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51B649-595E-4ED8-9B49-60379F09B20F}"/>
              </a:ext>
            </a:extLst>
          </p:cNvPr>
          <p:cNvSpPr txBox="1"/>
          <p:nvPr/>
        </p:nvSpPr>
        <p:spPr>
          <a:xfrm>
            <a:off x="-66260" y="4400323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Plurality</a:t>
            </a:r>
            <a:endParaRPr lang="pl-PL" sz="1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0F4E41-773C-4E17-A551-42A4A4D2D856}"/>
              </a:ext>
            </a:extLst>
          </p:cNvPr>
          <p:cNvSpPr txBox="1"/>
          <p:nvPr/>
        </p:nvSpPr>
        <p:spPr>
          <a:xfrm>
            <a:off x="-309766" y="4932957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t-</a:t>
            </a:r>
            <a:r>
              <a:rPr lang="pl-PL" sz="1400" dirty="0" err="1"/>
              <a:t>Approval</a:t>
            </a:r>
            <a:endParaRPr lang="pl-PL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C96B07-6BD1-48A1-B9D0-F76B5B864351}"/>
              </a:ext>
            </a:extLst>
          </p:cNvPr>
          <p:cNvSpPr txBox="1"/>
          <p:nvPr/>
        </p:nvSpPr>
        <p:spPr>
          <a:xfrm>
            <a:off x="-254273" y="5593775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STV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56BC1F-574A-43D1-80E8-482C5A998E4F}"/>
              </a:ext>
            </a:extLst>
          </p:cNvPr>
          <p:cNvSpPr txBox="1"/>
          <p:nvPr/>
        </p:nvSpPr>
        <p:spPr>
          <a:xfrm>
            <a:off x="-363601" y="526336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Bucklin</a:t>
            </a:r>
            <a:endParaRPr lang="pl-PL" sz="140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408FB35-D0E6-4246-A160-8B6488C9EA4E}"/>
              </a:ext>
            </a:extLst>
          </p:cNvPr>
          <p:cNvCxnSpPr>
            <a:cxnSpLocks/>
          </p:cNvCxnSpPr>
          <p:nvPr/>
        </p:nvCxnSpPr>
        <p:spPr>
          <a:xfrm flipH="1" flipV="1">
            <a:off x="1017932" y="4708100"/>
            <a:ext cx="402118" cy="3045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8F6C98D-EDCF-45F7-B4A0-5B699D940633}"/>
              </a:ext>
            </a:extLst>
          </p:cNvPr>
          <p:cNvCxnSpPr>
            <a:cxnSpLocks/>
          </p:cNvCxnSpPr>
          <p:nvPr/>
        </p:nvCxnSpPr>
        <p:spPr>
          <a:xfrm flipH="1" flipV="1">
            <a:off x="711478" y="4835557"/>
            <a:ext cx="708572" cy="2530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27C16BB-9F87-4273-BACF-61E8AD54277B}"/>
              </a:ext>
            </a:extLst>
          </p:cNvPr>
          <p:cNvCxnSpPr>
            <a:cxnSpLocks/>
          </p:cNvCxnSpPr>
          <p:nvPr/>
        </p:nvCxnSpPr>
        <p:spPr>
          <a:xfrm flipH="1" flipV="1">
            <a:off x="922483" y="5127879"/>
            <a:ext cx="475625" cy="15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BC4AB92-FEC1-4A60-9BF4-E3EC883F1774}"/>
              </a:ext>
            </a:extLst>
          </p:cNvPr>
          <p:cNvCxnSpPr>
            <a:cxnSpLocks/>
          </p:cNvCxnSpPr>
          <p:nvPr/>
        </p:nvCxnSpPr>
        <p:spPr>
          <a:xfrm flipH="1" flipV="1">
            <a:off x="742118" y="5475719"/>
            <a:ext cx="323646" cy="138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4D2E984-7BB0-4DB0-B16F-32D2FFDC5F82}"/>
              </a:ext>
            </a:extLst>
          </p:cNvPr>
          <p:cNvCxnSpPr>
            <a:cxnSpLocks/>
          </p:cNvCxnSpPr>
          <p:nvPr/>
        </p:nvCxnSpPr>
        <p:spPr>
          <a:xfrm flipH="1">
            <a:off x="696956" y="5686327"/>
            <a:ext cx="368808" cy="713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D367FD29-E0A2-40E5-AD6B-DCAEB496BA54}"/>
              </a:ext>
            </a:extLst>
          </p:cNvPr>
          <p:cNvSpPr txBox="1"/>
          <p:nvPr/>
        </p:nvSpPr>
        <p:spPr>
          <a:xfrm>
            <a:off x="-453155" y="61831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Maximin</a:t>
            </a:r>
            <a:endParaRPr lang="pl-PL" sz="1400" dirty="0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F21B380-6A14-407C-A4AB-6ACE4F4A89E0}"/>
              </a:ext>
            </a:extLst>
          </p:cNvPr>
          <p:cNvCxnSpPr>
            <a:cxnSpLocks/>
          </p:cNvCxnSpPr>
          <p:nvPr/>
        </p:nvCxnSpPr>
        <p:spPr>
          <a:xfrm flipH="1" flipV="1">
            <a:off x="829761" y="6058110"/>
            <a:ext cx="252365" cy="1662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A71AA13-B2A5-4253-9934-DAD9AC1F3C6E}"/>
              </a:ext>
            </a:extLst>
          </p:cNvPr>
          <p:cNvCxnSpPr>
            <a:cxnSpLocks/>
          </p:cNvCxnSpPr>
          <p:nvPr/>
        </p:nvCxnSpPr>
        <p:spPr>
          <a:xfrm flipH="1">
            <a:off x="704920" y="6293391"/>
            <a:ext cx="359889" cy="252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D253E4F-1C8C-4CB7-A4AC-30261173FFE6}"/>
              </a:ext>
            </a:extLst>
          </p:cNvPr>
          <p:cNvCxnSpPr>
            <a:cxnSpLocks/>
          </p:cNvCxnSpPr>
          <p:nvPr/>
        </p:nvCxnSpPr>
        <p:spPr>
          <a:xfrm flipH="1">
            <a:off x="751726" y="6369672"/>
            <a:ext cx="313083" cy="223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FA24AA6C-A2F1-4229-BF38-4423E50DDF38}"/>
              </a:ext>
            </a:extLst>
          </p:cNvPr>
          <p:cNvSpPr/>
          <p:nvPr/>
        </p:nvSpPr>
        <p:spPr>
          <a:xfrm>
            <a:off x="235267" y="1973272"/>
            <a:ext cx="1565328" cy="8355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problem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families</a:t>
            </a:r>
            <a:endParaRPr lang="pl-PL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F68356-25EA-48C5-BF4B-F8AD3C352565}"/>
              </a:ext>
            </a:extLst>
          </p:cNvPr>
          <p:cNvSpPr txBox="1"/>
          <p:nvPr/>
        </p:nvSpPr>
        <p:spPr>
          <a:xfrm>
            <a:off x="1954596" y="188976"/>
            <a:ext cx="170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winner</a:t>
            </a:r>
            <a:r>
              <a:rPr lang="pl-PL" sz="2000" dirty="0"/>
              <a:t> </a:t>
            </a:r>
            <a:r>
              <a:rPr lang="pl-PL" sz="2000" dirty="0" err="1"/>
              <a:t>determination</a:t>
            </a:r>
            <a:endParaRPr lang="pl-PL" sz="2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C2307F1-0A8E-4EAC-9F2A-BBC57DA953A5}"/>
              </a:ext>
            </a:extLst>
          </p:cNvPr>
          <p:cNvSpPr txBox="1"/>
          <p:nvPr/>
        </p:nvSpPr>
        <p:spPr>
          <a:xfrm>
            <a:off x="1923737" y="2837396"/>
            <a:ext cx="170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changing</a:t>
            </a:r>
            <a:r>
              <a:rPr lang="pl-PL" sz="2000" dirty="0"/>
              <a:t> </a:t>
            </a:r>
            <a:br>
              <a:rPr lang="pl-PL" sz="2000" dirty="0"/>
            </a:br>
            <a:r>
              <a:rPr lang="pl-PL" sz="2000" dirty="0"/>
              <a:t>the </a:t>
            </a:r>
            <a:r>
              <a:rPr lang="pl-PL" sz="2000" dirty="0" err="1"/>
              <a:t>result</a:t>
            </a:r>
            <a:endParaRPr lang="pl-PL" sz="2000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FB045FD-51EC-490F-83E8-3634F6C6777B}"/>
              </a:ext>
            </a:extLst>
          </p:cNvPr>
          <p:cNvSpPr/>
          <p:nvPr/>
        </p:nvSpPr>
        <p:spPr>
          <a:xfrm rot="10429151">
            <a:off x="909453" y="2640452"/>
            <a:ext cx="3153046" cy="1728652"/>
          </a:xfrm>
          <a:custGeom>
            <a:avLst/>
            <a:gdLst>
              <a:gd name="connsiteX0" fmla="*/ 0 w 1092200"/>
              <a:gd name="connsiteY0" fmla="*/ 48106 h 1457806"/>
              <a:gd name="connsiteX1" fmla="*/ 800100 w 1092200"/>
              <a:gd name="connsiteY1" fmla="*/ 111606 h 1457806"/>
              <a:gd name="connsiteX2" fmla="*/ 876300 w 1092200"/>
              <a:gd name="connsiteY2" fmla="*/ 1026006 h 1457806"/>
              <a:gd name="connsiteX3" fmla="*/ 1092200 w 1092200"/>
              <a:gd name="connsiteY3" fmla="*/ 1457806 h 1457806"/>
              <a:gd name="connsiteX4" fmla="*/ 1092200 w 1092200"/>
              <a:gd name="connsiteY4" fmla="*/ 1457806 h 1457806"/>
              <a:gd name="connsiteX0" fmla="*/ 0 w 863600"/>
              <a:gd name="connsiteY0" fmla="*/ 1428836 h 1428836"/>
              <a:gd name="connsiteX1" fmla="*/ 571500 w 863600"/>
              <a:gd name="connsiteY1" fmla="*/ 6436 h 1428836"/>
              <a:gd name="connsiteX2" fmla="*/ 647700 w 863600"/>
              <a:gd name="connsiteY2" fmla="*/ 920836 h 1428836"/>
              <a:gd name="connsiteX3" fmla="*/ 863600 w 863600"/>
              <a:gd name="connsiteY3" fmla="*/ 1352636 h 1428836"/>
              <a:gd name="connsiteX4" fmla="*/ 863600 w 863600"/>
              <a:gd name="connsiteY4" fmla="*/ 1352636 h 1428836"/>
              <a:gd name="connsiteX0" fmla="*/ 0 w 863600"/>
              <a:gd name="connsiteY0" fmla="*/ 508000 h 508000"/>
              <a:gd name="connsiteX1" fmla="*/ 647700 w 863600"/>
              <a:gd name="connsiteY1" fmla="*/ 0 h 508000"/>
              <a:gd name="connsiteX2" fmla="*/ 863600 w 863600"/>
              <a:gd name="connsiteY2" fmla="*/ 431800 h 508000"/>
              <a:gd name="connsiteX3" fmla="*/ 863600 w 863600"/>
              <a:gd name="connsiteY3" fmla="*/ 431800 h 5080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63600 w 889000"/>
              <a:gd name="connsiteY2" fmla="*/ 431800 h 850900"/>
              <a:gd name="connsiteX3" fmla="*/ 889000 w 889000"/>
              <a:gd name="connsiteY3" fmla="*/ 850900 h 8509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89000 w 889000"/>
              <a:gd name="connsiteY2" fmla="*/ 850900 h 850900"/>
              <a:gd name="connsiteX0" fmla="*/ 0 w 889000"/>
              <a:gd name="connsiteY0" fmla="*/ 44339 h 387239"/>
              <a:gd name="connsiteX1" fmla="*/ 635000 w 889000"/>
              <a:gd name="connsiteY1" fmla="*/ 44339 h 387239"/>
              <a:gd name="connsiteX2" fmla="*/ 889000 w 889000"/>
              <a:gd name="connsiteY2" fmla="*/ 387239 h 387239"/>
              <a:gd name="connsiteX0" fmla="*/ 0 w 889000"/>
              <a:gd name="connsiteY0" fmla="*/ 68708 h 411608"/>
              <a:gd name="connsiteX1" fmla="*/ 635000 w 889000"/>
              <a:gd name="connsiteY1" fmla="*/ 68708 h 411608"/>
              <a:gd name="connsiteX2" fmla="*/ 889000 w 889000"/>
              <a:gd name="connsiteY2" fmla="*/ 411608 h 411608"/>
              <a:gd name="connsiteX0" fmla="*/ 0 w 1483076"/>
              <a:gd name="connsiteY0" fmla="*/ 62955 h 404325"/>
              <a:gd name="connsiteX1" fmla="*/ 1229076 w 1483076"/>
              <a:gd name="connsiteY1" fmla="*/ 61425 h 404325"/>
              <a:gd name="connsiteX2" fmla="*/ 1483076 w 1483076"/>
              <a:gd name="connsiteY2" fmla="*/ 404325 h 404325"/>
              <a:gd name="connsiteX0" fmla="*/ 0 w 1483076"/>
              <a:gd name="connsiteY0" fmla="*/ 22207 h 363577"/>
              <a:gd name="connsiteX1" fmla="*/ 1229076 w 1483076"/>
              <a:gd name="connsiteY1" fmla="*/ 20677 h 363577"/>
              <a:gd name="connsiteX2" fmla="*/ 1483076 w 1483076"/>
              <a:gd name="connsiteY2" fmla="*/ 363577 h 363577"/>
              <a:gd name="connsiteX0" fmla="*/ 0 w 3079932"/>
              <a:gd name="connsiteY0" fmla="*/ 0 h 341370"/>
              <a:gd name="connsiteX1" fmla="*/ 3057430 w 3079932"/>
              <a:gd name="connsiteY1" fmla="*/ 217554 h 341370"/>
              <a:gd name="connsiteX2" fmla="*/ 1483076 w 3079932"/>
              <a:gd name="connsiteY2" fmla="*/ 341370 h 341370"/>
              <a:gd name="connsiteX0" fmla="*/ 0 w 3314611"/>
              <a:gd name="connsiteY0" fmla="*/ 0 h 760839"/>
              <a:gd name="connsiteX1" fmla="*/ 3057430 w 3314611"/>
              <a:gd name="connsiteY1" fmla="*/ 217554 h 760839"/>
              <a:gd name="connsiteX2" fmla="*/ 3176761 w 3314611"/>
              <a:gd name="connsiteY2" fmla="*/ 760839 h 76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611" h="760839">
                <a:moveTo>
                  <a:pt x="0" y="0"/>
                </a:moveTo>
                <a:cubicBezTo>
                  <a:pt x="510088" y="22600"/>
                  <a:pt x="2527970" y="90748"/>
                  <a:pt x="3057430" y="217554"/>
                </a:cubicBezTo>
                <a:cubicBezTo>
                  <a:pt x="3586890" y="344360"/>
                  <a:pt x="3126490" y="583568"/>
                  <a:pt x="3176761" y="760839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DC2359-5C08-4ECA-AFEE-8C069AAAC360}"/>
              </a:ext>
            </a:extLst>
          </p:cNvPr>
          <p:cNvCxnSpPr>
            <a:cxnSpLocks/>
            <a:stCxn id="39" idx="5"/>
          </p:cNvCxnSpPr>
          <p:nvPr/>
        </p:nvCxnSpPr>
        <p:spPr>
          <a:xfrm>
            <a:off x="1571358" y="2686472"/>
            <a:ext cx="658495" cy="4256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4DCFFB5-B5FE-46B5-8FA7-87D0FDB96BC6}"/>
              </a:ext>
            </a:extLst>
          </p:cNvPr>
          <p:cNvCxnSpPr>
            <a:cxnSpLocks/>
          </p:cNvCxnSpPr>
          <p:nvPr/>
        </p:nvCxnSpPr>
        <p:spPr>
          <a:xfrm flipV="1">
            <a:off x="1359177" y="946806"/>
            <a:ext cx="870676" cy="10264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D62F370-486A-4E23-A4BF-66F846D69A98}"/>
              </a:ext>
            </a:extLst>
          </p:cNvPr>
          <p:cNvCxnSpPr>
            <a:cxnSpLocks/>
            <a:endCxn id="53" idx="3"/>
          </p:cNvCxnSpPr>
          <p:nvPr/>
        </p:nvCxnSpPr>
        <p:spPr>
          <a:xfrm flipV="1">
            <a:off x="3380185" y="3191339"/>
            <a:ext cx="244575" cy="355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BB767A2-E25D-49EF-907D-D751BE8FA5BB}"/>
              </a:ext>
            </a:extLst>
          </p:cNvPr>
          <p:cNvSpPr txBox="1"/>
          <p:nvPr/>
        </p:nvSpPr>
        <p:spPr>
          <a:xfrm>
            <a:off x="3500329" y="2854297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strategic</a:t>
            </a:r>
            <a:r>
              <a:rPr lang="pl-PL" sz="1400" dirty="0"/>
              <a:t> </a:t>
            </a:r>
            <a:r>
              <a:rPr lang="pl-PL" sz="1400" dirty="0" err="1"/>
              <a:t>voting</a:t>
            </a:r>
            <a:r>
              <a:rPr lang="pl-PL" sz="1400" dirty="0"/>
              <a:t> (</a:t>
            </a:r>
            <a:r>
              <a:rPr lang="pl-PL" sz="1400" dirty="0" err="1"/>
              <a:t>manipulation</a:t>
            </a:r>
            <a:r>
              <a:rPr lang="pl-PL" sz="1400" dirty="0"/>
              <a:t>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1FEEE62-B4AF-4B8D-B61E-A5F2794FF5CF}"/>
              </a:ext>
            </a:extLst>
          </p:cNvPr>
          <p:cNvSpPr txBox="1"/>
          <p:nvPr/>
        </p:nvSpPr>
        <p:spPr>
          <a:xfrm>
            <a:off x="3848043" y="281309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possible</a:t>
            </a:r>
            <a:r>
              <a:rPr lang="pl-PL" sz="1400" dirty="0"/>
              <a:t> and </a:t>
            </a:r>
            <a:r>
              <a:rPr lang="pl-PL" sz="1400" dirty="0" err="1"/>
              <a:t>necessary</a:t>
            </a:r>
            <a:r>
              <a:rPr lang="pl-PL" sz="1400" dirty="0"/>
              <a:t> </a:t>
            </a:r>
            <a:r>
              <a:rPr lang="pl-PL" sz="1400" dirty="0" err="1"/>
              <a:t>winners</a:t>
            </a:r>
            <a:endParaRPr lang="pl-PL" sz="14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1B5DA0F-44BD-499C-A06E-0E25FFD5EA53}"/>
              </a:ext>
            </a:extLst>
          </p:cNvPr>
          <p:cNvSpPr txBox="1"/>
          <p:nvPr/>
        </p:nvSpPr>
        <p:spPr>
          <a:xfrm>
            <a:off x="2377569" y="1367311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margin</a:t>
            </a:r>
            <a:r>
              <a:rPr lang="pl-PL" sz="1400" dirty="0"/>
              <a:t> of </a:t>
            </a:r>
            <a:r>
              <a:rPr lang="pl-PL" sz="1400" dirty="0" err="1"/>
              <a:t>victory</a:t>
            </a:r>
            <a:endParaRPr lang="pl-PL" sz="14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2E1B1E8-F05E-455C-84EE-EA4B0D5605FD}"/>
              </a:ext>
            </a:extLst>
          </p:cNvPr>
          <p:cNvSpPr txBox="1"/>
          <p:nvPr/>
        </p:nvSpPr>
        <p:spPr>
          <a:xfrm>
            <a:off x="3222390" y="240294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control</a:t>
            </a:r>
            <a:endParaRPr lang="pl-PL" sz="14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90E0061-A6F1-4EA0-B675-AA742A28FE8B}"/>
              </a:ext>
            </a:extLst>
          </p:cNvPr>
          <p:cNvSpPr txBox="1"/>
          <p:nvPr/>
        </p:nvSpPr>
        <p:spPr>
          <a:xfrm>
            <a:off x="2774248" y="2048709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bribery</a:t>
            </a:r>
            <a:endParaRPr lang="pl-PL" sz="14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34E813-DEF2-4B12-A656-108637BD51E4}"/>
              </a:ext>
            </a:extLst>
          </p:cNvPr>
          <p:cNvSpPr txBox="1"/>
          <p:nvPr/>
        </p:nvSpPr>
        <p:spPr>
          <a:xfrm>
            <a:off x="1766735" y="1886524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campaign</a:t>
            </a:r>
            <a:r>
              <a:rPr lang="pl-PL" sz="1400" dirty="0"/>
              <a:t> management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BC5A29B-CB65-4978-B30B-0E4A1CD7862A}"/>
              </a:ext>
            </a:extLst>
          </p:cNvPr>
          <p:cNvSpPr txBox="1"/>
          <p:nvPr/>
        </p:nvSpPr>
        <p:spPr>
          <a:xfrm>
            <a:off x="3624760" y="945222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winner</a:t>
            </a:r>
            <a:r>
              <a:rPr lang="pl-PL" sz="1400" dirty="0"/>
              <a:t> </a:t>
            </a:r>
            <a:r>
              <a:rPr lang="pl-PL" sz="1400" dirty="0" err="1"/>
              <a:t>prediction</a:t>
            </a:r>
            <a:endParaRPr lang="pl-PL" sz="1400" dirty="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3432101-4A1D-46E2-9412-B31808BF45EA}"/>
              </a:ext>
            </a:extLst>
          </p:cNvPr>
          <p:cNvCxnSpPr>
            <a:cxnSpLocks/>
          </p:cNvCxnSpPr>
          <p:nvPr/>
        </p:nvCxnSpPr>
        <p:spPr>
          <a:xfrm flipV="1">
            <a:off x="3284887" y="2631351"/>
            <a:ext cx="456763" cy="3046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E64D156-1636-49D4-807E-123EF58D4AFF}"/>
              </a:ext>
            </a:extLst>
          </p:cNvPr>
          <p:cNvCxnSpPr>
            <a:cxnSpLocks/>
          </p:cNvCxnSpPr>
          <p:nvPr/>
        </p:nvCxnSpPr>
        <p:spPr>
          <a:xfrm flipV="1">
            <a:off x="2935845" y="2343875"/>
            <a:ext cx="373887" cy="5398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822CA2E-67B4-471F-8051-047BAA9A9DE4}"/>
              </a:ext>
            </a:extLst>
          </p:cNvPr>
          <p:cNvCxnSpPr>
            <a:cxnSpLocks/>
          </p:cNvCxnSpPr>
          <p:nvPr/>
        </p:nvCxnSpPr>
        <p:spPr>
          <a:xfrm flipH="1" flipV="1">
            <a:off x="2582232" y="2373681"/>
            <a:ext cx="85759" cy="5256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30F6DE2-F682-4457-B8DA-D092A2FE8E9D}"/>
              </a:ext>
            </a:extLst>
          </p:cNvPr>
          <p:cNvCxnSpPr>
            <a:cxnSpLocks/>
          </p:cNvCxnSpPr>
          <p:nvPr/>
        </p:nvCxnSpPr>
        <p:spPr>
          <a:xfrm>
            <a:off x="2875532" y="906388"/>
            <a:ext cx="134954" cy="5114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5A318FA-EA63-45F1-8BF1-09BBE6B40A87}"/>
              </a:ext>
            </a:extLst>
          </p:cNvPr>
          <p:cNvCxnSpPr>
            <a:cxnSpLocks/>
          </p:cNvCxnSpPr>
          <p:nvPr/>
        </p:nvCxnSpPr>
        <p:spPr>
          <a:xfrm>
            <a:off x="3616877" y="792071"/>
            <a:ext cx="231166" cy="2314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4FC8911-73E9-4CCF-9B2F-57B721673EF9}"/>
              </a:ext>
            </a:extLst>
          </p:cNvPr>
          <p:cNvCxnSpPr>
            <a:cxnSpLocks/>
            <a:stCxn id="49" idx="3"/>
          </p:cNvCxnSpPr>
          <p:nvPr/>
        </p:nvCxnSpPr>
        <p:spPr>
          <a:xfrm>
            <a:off x="3655619" y="542919"/>
            <a:ext cx="373496" cy="57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B2ABABF-C028-4C98-8794-3F27E25E8516}"/>
              </a:ext>
            </a:extLst>
          </p:cNvPr>
          <p:cNvCxnSpPr/>
          <p:nvPr/>
        </p:nvCxnSpPr>
        <p:spPr>
          <a:xfrm>
            <a:off x="3163166" y="1680312"/>
            <a:ext cx="190597" cy="4087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A91B3C-0574-4512-B48F-F6EE52A26DD3}"/>
              </a:ext>
            </a:extLst>
          </p:cNvPr>
          <p:cNvCxnSpPr>
            <a:cxnSpLocks/>
            <a:endCxn id="63" idx="0"/>
          </p:cNvCxnSpPr>
          <p:nvPr/>
        </p:nvCxnSpPr>
        <p:spPr>
          <a:xfrm flipH="1">
            <a:off x="4029115" y="1314053"/>
            <a:ext cx="262684" cy="10888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DDC7BD4D-564A-4003-9483-DACC7860CA90}"/>
              </a:ext>
            </a:extLst>
          </p:cNvPr>
          <p:cNvSpPr/>
          <p:nvPr/>
        </p:nvSpPr>
        <p:spPr>
          <a:xfrm>
            <a:off x="4488873" y="789709"/>
            <a:ext cx="802856" cy="2078182"/>
          </a:xfrm>
          <a:custGeom>
            <a:avLst/>
            <a:gdLst>
              <a:gd name="connsiteX0" fmla="*/ 290945 w 946630"/>
              <a:gd name="connsiteY0" fmla="*/ 0 h 2078182"/>
              <a:gd name="connsiteX1" fmla="*/ 942109 w 946630"/>
              <a:gd name="connsiteY1" fmla="*/ 457200 h 2078182"/>
              <a:gd name="connsiteX2" fmla="*/ 0 w 946630"/>
              <a:gd name="connsiteY2" fmla="*/ 2078182 h 207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6630" h="2078182">
                <a:moveTo>
                  <a:pt x="290945" y="0"/>
                </a:moveTo>
                <a:cubicBezTo>
                  <a:pt x="640772" y="55418"/>
                  <a:pt x="990600" y="110836"/>
                  <a:pt x="942109" y="457200"/>
                </a:cubicBezTo>
                <a:cubicBezTo>
                  <a:pt x="893618" y="803564"/>
                  <a:pt x="339436" y="1637146"/>
                  <a:pt x="0" y="2078182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B5A6BA2-082B-4BA9-9578-11ACD2561308}"/>
              </a:ext>
            </a:extLst>
          </p:cNvPr>
          <p:cNvCxnSpPr>
            <a:cxnSpLocks/>
          </p:cNvCxnSpPr>
          <p:nvPr/>
        </p:nvCxnSpPr>
        <p:spPr>
          <a:xfrm>
            <a:off x="2979736" y="2106527"/>
            <a:ext cx="280672" cy="1155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3927B8C-2AED-4AAC-BDFF-72B1FC6127BE}"/>
              </a:ext>
            </a:extLst>
          </p:cNvPr>
          <p:cNvSpPr/>
          <p:nvPr/>
        </p:nvSpPr>
        <p:spPr>
          <a:xfrm>
            <a:off x="1678390" y="63709"/>
            <a:ext cx="2179379" cy="1139156"/>
          </a:xfrm>
          <a:custGeom>
            <a:avLst/>
            <a:gdLst>
              <a:gd name="connsiteX0" fmla="*/ 420233 w 2179379"/>
              <a:gd name="connsiteY0" fmla="*/ 71202 h 1139156"/>
              <a:gd name="connsiteX1" fmla="*/ 508 w 2179379"/>
              <a:gd name="connsiteY1" fmla="*/ 670809 h 1139156"/>
              <a:gd name="connsiteX2" fmla="*/ 495184 w 2179379"/>
              <a:gd name="connsiteY2" fmla="*/ 1120514 h 1139156"/>
              <a:gd name="connsiteX3" fmla="*/ 1859289 w 2179379"/>
              <a:gd name="connsiteY3" fmla="*/ 985602 h 1139156"/>
              <a:gd name="connsiteX4" fmla="*/ 2144102 w 2179379"/>
              <a:gd name="connsiteY4" fmla="*/ 371006 h 1139156"/>
              <a:gd name="connsiteX5" fmla="*/ 1274672 w 2179379"/>
              <a:gd name="connsiteY5" fmla="*/ 41222 h 1139156"/>
              <a:gd name="connsiteX6" fmla="*/ 420233 w 2179379"/>
              <a:gd name="connsiteY6" fmla="*/ 71202 h 113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9379" h="1139156">
                <a:moveTo>
                  <a:pt x="420233" y="71202"/>
                </a:moveTo>
                <a:cubicBezTo>
                  <a:pt x="207873" y="176133"/>
                  <a:pt x="-11984" y="495924"/>
                  <a:pt x="508" y="670809"/>
                </a:cubicBezTo>
                <a:cubicBezTo>
                  <a:pt x="13000" y="845694"/>
                  <a:pt x="185387" y="1068049"/>
                  <a:pt x="495184" y="1120514"/>
                </a:cubicBezTo>
                <a:cubicBezTo>
                  <a:pt x="804981" y="1172980"/>
                  <a:pt x="1584469" y="1110520"/>
                  <a:pt x="1859289" y="985602"/>
                </a:cubicBezTo>
                <a:cubicBezTo>
                  <a:pt x="2134109" y="860684"/>
                  <a:pt x="2241538" y="528403"/>
                  <a:pt x="2144102" y="371006"/>
                </a:cubicBezTo>
                <a:cubicBezTo>
                  <a:pt x="2046666" y="213609"/>
                  <a:pt x="1556987" y="86192"/>
                  <a:pt x="1274672" y="41222"/>
                </a:cubicBezTo>
                <a:cubicBezTo>
                  <a:pt x="992357" y="-3748"/>
                  <a:pt x="632593" y="-33729"/>
                  <a:pt x="420233" y="71202"/>
                </a:cubicBezTo>
                <a:close/>
              </a:path>
            </a:pathLst>
          </a:custGeom>
          <a:solidFill>
            <a:srgbClr val="008000">
              <a:alpha val="21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7" name="Picture 4" descr="p">
            <a:extLst>
              <a:ext uri="{FF2B5EF4-FFF2-40B4-BE49-F238E27FC236}">
                <a16:creationId xmlns:a16="http://schemas.microsoft.com/office/drawing/2014/main" id="{D7A29067-C854-4237-808E-B1E934F67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18" y="-6611"/>
            <a:ext cx="1141258" cy="166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BF3ABD3-DD71-4588-8F8C-462ADCCC9B8A}"/>
              </a:ext>
            </a:extLst>
          </p:cNvPr>
          <p:cNvSpPr/>
          <p:nvPr/>
        </p:nvSpPr>
        <p:spPr>
          <a:xfrm>
            <a:off x="1792649" y="228815"/>
            <a:ext cx="3978563" cy="3586363"/>
          </a:xfrm>
          <a:custGeom>
            <a:avLst/>
            <a:gdLst>
              <a:gd name="connsiteX0" fmla="*/ 2269684 w 3986966"/>
              <a:gd name="connsiteY0" fmla="*/ 187348 h 3762683"/>
              <a:gd name="connsiteX1" fmla="*/ 2269684 w 3986966"/>
              <a:gd name="connsiteY1" fmla="*/ 352239 h 3762683"/>
              <a:gd name="connsiteX2" fmla="*/ 1969881 w 3986966"/>
              <a:gd name="connsiteY2" fmla="*/ 906875 h 3762683"/>
              <a:gd name="connsiteX3" fmla="*/ 1460216 w 3986966"/>
              <a:gd name="connsiteY3" fmla="*/ 1251649 h 3762683"/>
              <a:gd name="connsiteX4" fmla="*/ 710707 w 3986966"/>
              <a:gd name="connsiteY4" fmla="*/ 1356580 h 3762683"/>
              <a:gd name="connsiteX5" fmla="*/ 171061 w 3986966"/>
              <a:gd name="connsiteY5" fmla="*/ 1761315 h 3762683"/>
              <a:gd name="connsiteX6" fmla="*/ 81120 w 3986966"/>
              <a:gd name="connsiteY6" fmla="*/ 2855597 h 3762683"/>
              <a:gd name="connsiteX7" fmla="*/ 275993 w 3986966"/>
              <a:gd name="connsiteY7" fmla="*/ 3665066 h 3762683"/>
              <a:gd name="connsiteX8" fmla="*/ 3004202 w 3986966"/>
              <a:gd name="connsiteY8" fmla="*/ 3470194 h 3762683"/>
              <a:gd name="connsiteX9" fmla="*/ 3978563 w 3986966"/>
              <a:gd name="connsiteY9" fmla="*/ 1176698 h 3762683"/>
              <a:gd name="connsiteX10" fmla="*/ 3408937 w 3986966"/>
              <a:gd name="connsiteY10" fmla="*/ 52436 h 3762683"/>
              <a:gd name="connsiteX11" fmla="*/ 2269684 w 3986966"/>
              <a:gd name="connsiteY11" fmla="*/ 187348 h 3762683"/>
              <a:gd name="connsiteX0" fmla="*/ 2704399 w 3985742"/>
              <a:gd name="connsiteY0" fmla="*/ 114412 h 3794679"/>
              <a:gd name="connsiteX1" fmla="*/ 2269684 w 3985742"/>
              <a:gd name="connsiteY1" fmla="*/ 384235 h 3794679"/>
              <a:gd name="connsiteX2" fmla="*/ 1969881 w 3985742"/>
              <a:gd name="connsiteY2" fmla="*/ 938871 h 3794679"/>
              <a:gd name="connsiteX3" fmla="*/ 1460216 w 3985742"/>
              <a:gd name="connsiteY3" fmla="*/ 1283645 h 3794679"/>
              <a:gd name="connsiteX4" fmla="*/ 710707 w 3985742"/>
              <a:gd name="connsiteY4" fmla="*/ 1388576 h 3794679"/>
              <a:gd name="connsiteX5" fmla="*/ 171061 w 3985742"/>
              <a:gd name="connsiteY5" fmla="*/ 1793311 h 3794679"/>
              <a:gd name="connsiteX6" fmla="*/ 81120 w 3985742"/>
              <a:gd name="connsiteY6" fmla="*/ 2887593 h 3794679"/>
              <a:gd name="connsiteX7" fmla="*/ 275993 w 3985742"/>
              <a:gd name="connsiteY7" fmla="*/ 3697062 h 3794679"/>
              <a:gd name="connsiteX8" fmla="*/ 3004202 w 3985742"/>
              <a:gd name="connsiteY8" fmla="*/ 3502190 h 3794679"/>
              <a:gd name="connsiteX9" fmla="*/ 3978563 w 3985742"/>
              <a:gd name="connsiteY9" fmla="*/ 1208694 h 3794679"/>
              <a:gd name="connsiteX10" fmla="*/ 3408937 w 3985742"/>
              <a:gd name="connsiteY10" fmla="*/ 84432 h 3794679"/>
              <a:gd name="connsiteX11" fmla="*/ 2704399 w 3985742"/>
              <a:gd name="connsiteY11" fmla="*/ 114412 h 3794679"/>
              <a:gd name="connsiteX0" fmla="*/ 2704399 w 3978563"/>
              <a:gd name="connsiteY0" fmla="*/ 37934 h 3718201"/>
              <a:gd name="connsiteX1" fmla="*/ 2269684 w 3978563"/>
              <a:gd name="connsiteY1" fmla="*/ 307757 h 3718201"/>
              <a:gd name="connsiteX2" fmla="*/ 1969881 w 3978563"/>
              <a:gd name="connsiteY2" fmla="*/ 862393 h 3718201"/>
              <a:gd name="connsiteX3" fmla="*/ 1460216 w 3978563"/>
              <a:gd name="connsiteY3" fmla="*/ 1207167 h 3718201"/>
              <a:gd name="connsiteX4" fmla="*/ 710707 w 3978563"/>
              <a:gd name="connsiteY4" fmla="*/ 1312098 h 3718201"/>
              <a:gd name="connsiteX5" fmla="*/ 171061 w 3978563"/>
              <a:gd name="connsiteY5" fmla="*/ 1716833 h 3718201"/>
              <a:gd name="connsiteX6" fmla="*/ 81120 w 3978563"/>
              <a:gd name="connsiteY6" fmla="*/ 2811115 h 3718201"/>
              <a:gd name="connsiteX7" fmla="*/ 275993 w 3978563"/>
              <a:gd name="connsiteY7" fmla="*/ 3620584 h 3718201"/>
              <a:gd name="connsiteX8" fmla="*/ 3004202 w 3978563"/>
              <a:gd name="connsiteY8" fmla="*/ 3425712 h 3718201"/>
              <a:gd name="connsiteX9" fmla="*/ 3978563 w 3978563"/>
              <a:gd name="connsiteY9" fmla="*/ 1132216 h 3718201"/>
              <a:gd name="connsiteX10" fmla="*/ 2704399 w 3978563"/>
              <a:gd name="connsiteY10" fmla="*/ 37934 h 3718201"/>
              <a:gd name="connsiteX0" fmla="*/ 3304005 w 3978563"/>
              <a:gd name="connsiteY0" fmla="*/ 55997 h 3586363"/>
              <a:gd name="connsiteX1" fmla="*/ 2269684 w 3978563"/>
              <a:gd name="connsiteY1" fmla="*/ 175919 h 3586363"/>
              <a:gd name="connsiteX2" fmla="*/ 1969881 w 3978563"/>
              <a:gd name="connsiteY2" fmla="*/ 730555 h 3586363"/>
              <a:gd name="connsiteX3" fmla="*/ 1460216 w 3978563"/>
              <a:gd name="connsiteY3" fmla="*/ 1075329 h 3586363"/>
              <a:gd name="connsiteX4" fmla="*/ 710707 w 3978563"/>
              <a:gd name="connsiteY4" fmla="*/ 1180260 h 3586363"/>
              <a:gd name="connsiteX5" fmla="*/ 171061 w 3978563"/>
              <a:gd name="connsiteY5" fmla="*/ 1584995 h 3586363"/>
              <a:gd name="connsiteX6" fmla="*/ 81120 w 3978563"/>
              <a:gd name="connsiteY6" fmla="*/ 2679277 h 3586363"/>
              <a:gd name="connsiteX7" fmla="*/ 275993 w 3978563"/>
              <a:gd name="connsiteY7" fmla="*/ 3488746 h 3586363"/>
              <a:gd name="connsiteX8" fmla="*/ 3004202 w 3978563"/>
              <a:gd name="connsiteY8" fmla="*/ 3293874 h 3586363"/>
              <a:gd name="connsiteX9" fmla="*/ 3978563 w 3978563"/>
              <a:gd name="connsiteY9" fmla="*/ 1000378 h 3586363"/>
              <a:gd name="connsiteX10" fmla="*/ 3304005 w 3978563"/>
              <a:gd name="connsiteY10" fmla="*/ 55997 h 358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78563" h="3586363">
                <a:moveTo>
                  <a:pt x="3304005" y="55997"/>
                </a:moveTo>
                <a:cubicBezTo>
                  <a:pt x="3019192" y="-81413"/>
                  <a:pt x="2492038" y="63493"/>
                  <a:pt x="2269684" y="175919"/>
                </a:cubicBezTo>
                <a:cubicBezTo>
                  <a:pt x="2047330" y="288345"/>
                  <a:pt x="2104792" y="580653"/>
                  <a:pt x="1969881" y="730555"/>
                </a:cubicBezTo>
                <a:cubicBezTo>
                  <a:pt x="1834970" y="880457"/>
                  <a:pt x="1670078" y="1000378"/>
                  <a:pt x="1460216" y="1075329"/>
                </a:cubicBezTo>
                <a:cubicBezTo>
                  <a:pt x="1250354" y="1150280"/>
                  <a:pt x="925566" y="1095316"/>
                  <a:pt x="710707" y="1180260"/>
                </a:cubicBezTo>
                <a:cubicBezTo>
                  <a:pt x="495848" y="1265204"/>
                  <a:pt x="275992" y="1335159"/>
                  <a:pt x="171061" y="1584995"/>
                </a:cubicBezTo>
                <a:cubicBezTo>
                  <a:pt x="66130" y="1834831"/>
                  <a:pt x="63631" y="2361985"/>
                  <a:pt x="81120" y="2679277"/>
                </a:cubicBezTo>
                <a:cubicBezTo>
                  <a:pt x="98609" y="2996569"/>
                  <a:pt x="-211187" y="3386313"/>
                  <a:pt x="275993" y="3488746"/>
                </a:cubicBezTo>
                <a:cubicBezTo>
                  <a:pt x="763173" y="3591179"/>
                  <a:pt x="2387107" y="3708602"/>
                  <a:pt x="3004202" y="3293874"/>
                </a:cubicBezTo>
                <a:cubicBezTo>
                  <a:pt x="3621297" y="2879146"/>
                  <a:pt x="3911107" y="1570004"/>
                  <a:pt x="3978563" y="1000378"/>
                </a:cubicBezTo>
                <a:cubicBezTo>
                  <a:pt x="3928596" y="435748"/>
                  <a:pt x="3588818" y="193407"/>
                  <a:pt x="3304005" y="55997"/>
                </a:cubicBezTo>
                <a:close/>
              </a:path>
            </a:pathLst>
          </a:custGeom>
          <a:solidFill>
            <a:srgbClr val="FF0000">
              <a:alpha val="1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788FB025-8D53-4A57-83E3-75FE90C77EAE}"/>
              </a:ext>
            </a:extLst>
          </p:cNvPr>
          <p:cNvSpPr/>
          <p:nvPr/>
        </p:nvSpPr>
        <p:spPr>
          <a:xfrm>
            <a:off x="3529044" y="2355749"/>
            <a:ext cx="969946" cy="494492"/>
          </a:xfrm>
          <a:custGeom>
            <a:avLst/>
            <a:gdLst>
              <a:gd name="connsiteX0" fmla="*/ 420233 w 2179379"/>
              <a:gd name="connsiteY0" fmla="*/ 71202 h 1139156"/>
              <a:gd name="connsiteX1" fmla="*/ 508 w 2179379"/>
              <a:gd name="connsiteY1" fmla="*/ 670809 h 1139156"/>
              <a:gd name="connsiteX2" fmla="*/ 495184 w 2179379"/>
              <a:gd name="connsiteY2" fmla="*/ 1120514 h 1139156"/>
              <a:gd name="connsiteX3" fmla="*/ 1859289 w 2179379"/>
              <a:gd name="connsiteY3" fmla="*/ 985602 h 1139156"/>
              <a:gd name="connsiteX4" fmla="*/ 2144102 w 2179379"/>
              <a:gd name="connsiteY4" fmla="*/ 371006 h 1139156"/>
              <a:gd name="connsiteX5" fmla="*/ 1274672 w 2179379"/>
              <a:gd name="connsiteY5" fmla="*/ 41222 h 1139156"/>
              <a:gd name="connsiteX6" fmla="*/ 420233 w 2179379"/>
              <a:gd name="connsiteY6" fmla="*/ 71202 h 113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9379" h="1139156">
                <a:moveTo>
                  <a:pt x="420233" y="71202"/>
                </a:moveTo>
                <a:cubicBezTo>
                  <a:pt x="207873" y="176133"/>
                  <a:pt x="-11984" y="495924"/>
                  <a:pt x="508" y="670809"/>
                </a:cubicBezTo>
                <a:cubicBezTo>
                  <a:pt x="13000" y="845694"/>
                  <a:pt x="185387" y="1068049"/>
                  <a:pt x="495184" y="1120514"/>
                </a:cubicBezTo>
                <a:cubicBezTo>
                  <a:pt x="804981" y="1172980"/>
                  <a:pt x="1584469" y="1110520"/>
                  <a:pt x="1859289" y="985602"/>
                </a:cubicBezTo>
                <a:cubicBezTo>
                  <a:pt x="2134109" y="860684"/>
                  <a:pt x="2241538" y="528403"/>
                  <a:pt x="2144102" y="371006"/>
                </a:cubicBezTo>
                <a:cubicBezTo>
                  <a:pt x="2046666" y="213609"/>
                  <a:pt x="1556987" y="86192"/>
                  <a:pt x="1274672" y="41222"/>
                </a:cubicBezTo>
                <a:cubicBezTo>
                  <a:pt x="992357" y="-3748"/>
                  <a:pt x="632593" y="-33729"/>
                  <a:pt x="420233" y="71202"/>
                </a:cubicBezTo>
                <a:close/>
              </a:path>
            </a:pathLst>
          </a:custGeom>
          <a:solidFill>
            <a:srgbClr val="FF0000">
              <a:alpha val="21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B18BCA4-3F6C-456F-97D2-8940800053A6}"/>
              </a:ext>
            </a:extLst>
          </p:cNvPr>
          <p:cNvCxnSpPr>
            <a:cxnSpLocks/>
          </p:cNvCxnSpPr>
          <p:nvPr/>
        </p:nvCxnSpPr>
        <p:spPr>
          <a:xfrm>
            <a:off x="3474705" y="2403849"/>
            <a:ext cx="357336" cy="5321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20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8904" y="209105"/>
            <a:ext cx="8229600" cy="720080"/>
          </a:xfrm>
        </p:spPr>
        <p:txBody>
          <a:bodyPr>
            <a:noAutofit/>
          </a:bodyPr>
          <a:lstStyle/>
          <a:p>
            <a:r>
              <a:rPr lang="pl-PL" sz="3200" dirty="0" err="1"/>
              <a:t>Constructive</a:t>
            </a:r>
            <a:r>
              <a:rPr lang="pl-PL" sz="3200" dirty="0"/>
              <a:t> Control by </a:t>
            </a:r>
            <a:r>
              <a:rPr lang="pl-PL" sz="3200" dirty="0" err="1"/>
              <a:t>Adding</a:t>
            </a:r>
            <a:r>
              <a:rPr lang="pl-PL" sz="3200" dirty="0"/>
              <a:t> </a:t>
            </a:r>
            <a:r>
              <a:rPr lang="pl-PL" sz="3200" dirty="0" err="1"/>
              <a:t>Candidates</a:t>
            </a:r>
            <a:r>
              <a:rPr lang="pl-PL" sz="3200" dirty="0"/>
              <a:t> 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460250" y="1154908"/>
            <a:ext cx="4028155" cy="2922587"/>
          </a:xfrm>
          <a:prstGeom prst="roundRect">
            <a:avLst>
              <a:gd name="adj" fmla="val 8831"/>
            </a:avLst>
          </a:prstGeom>
          <a:solidFill>
            <a:srgbClr val="E4B3B2">
              <a:alpha val="61000"/>
            </a:srgb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b="1" dirty="0" err="1">
                <a:solidFill>
                  <a:schemeClr val="tx1"/>
                </a:solidFill>
              </a:rPr>
              <a:t>Plurality</a:t>
            </a:r>
            <a:r>
              <a:rPr lang="pl-PL" b="1" dirty="0">
                <a:solidFill>
                  <a:schemeClr val="tx1"/>
                </a:solidFill>
              </a:rPr>
              <a:t>-CCAC</a:t>
            </a:r>
          </a:p>
          <a:p>
            <a:r>
              <a:rPr lang="pl-PL" b="1" dirty="0" err="1">
                <a:solidFill>
                  <a:schemeClr val="tx1"/>
                </a:solidFill>
              </a:rPr>
              <a:t>Given</a:t>
            </a:r>
            <a:r>
              <a:rPr lang="pl-PL" b="1" dirty="0">
                <a:solidFill>
                  <a:schemeClr val="tx1"/>
                </a:solidFill>
              </a:rPr>
              <a:t>:</a:t>
            </a:r>
          </a:p>
          <a:p>
            <a:r>
              <a:rPr lang="pl-PL" b="1" dirty="0">
                <a:solidFill>
                  <a:schemeClr val="tx1"/>
                </a:solidFill>
              </a:rPr>
              <a:t>  </a:t>
            </a:r>
            <a:r>
              <a:rPr lang="pl-PL" dirty="0">
                <a:solidFill>
                  <a:schemeClr val="tx1"/>
                </a:solidFill>
              </a:rPr>
              <a:t>E = (C, V) – </a:t>
            </a:r>
            <a:r>
              <a:rPr lang="pl-PL" dirty="0" err="1">
                <a:solidFill>
                  <a:schemeClr val="tx1"/>
                </a:solidFill>
              </a:rPr>
              <a:t>an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election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  A – </a:t>
            </a:r>
            <a:r>
              <a:rPr lang="pl-PL" dirty="0" err="1">
                <a:solidFill>
                  <a:schemeClr val="tx1"/>
                </a:solidFill>
              </a:rPr>
              <a:t>additional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candidates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  p in C – </a:t>
            </a:r>
            <a:r>
              <a:rPr lang="pl-PL" dirty="0" err="1">
                <a:solidFill>
                  <a:schemeClr val="tx1"/>
                </a:solidFill>
              </a:rPr>
              <a:t>preferred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candidate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  k –  </a:t>
            </a:r>
            <a:r>
              <a:rPr lang="pl-PL" dirty="0" err="1">
                <a:solidFill>
                  <a:schemeClr val="tx1"/>
                </a:solidFill>
              </a:rPr>
              <a:t>budget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b="1" dirty="0" err="1">
                <a:solidFill>
                  <a:schemeClr val="tx1"/>
                </a:solidFill>
              </a:rPr>
              <a:t>Question</a:t>
            </a:r>
            <a:r>
              <a:rPr lang="pl-PL" b="1" dirty="0">
                <a:solidFill>
                  <a:schemeClr val="tx1"/>
                </a:solidFill>
              </a:rPr>
              <a:t>:</a:t>
            </a:r>
          </a:p>
          <a:p>
            <a:r>
              <a:rPr lang="pl-PL" dirty="0">
                <a:solidFill>
                  <a:schemeClr val="tx1"/>
                </a:solidFill>
              </a:rPr>
              <a:t>  </a:t>
            </a:r>
            <a:r>
              <a:rPr lang="pl-PL" dirty="0" err="1">
                <a:solidFill>
                  <a:schemeClr val="tx1"/>
                </a:solidFill>
              </a:rPr>
              <a:t>Is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it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possible</a:t>
            </a:r>
            <a:r>
              <a:rPr lang="pl-PL" dirty="0">
                <a:solidFill>
                  <a:schemeClr val="tx1"/>
                </a:solidFill>
              </a:rPr>
              <a:t> to </a:t>
            </a:r>
            <a:r>
              <a:rPr lang="pl-PL" dirty="0" err="1">
                <a:solidFill>
                  <a:schemeClr val="tx1"/>
                </a:solidFill>
              </a:rPr>
              <a:t>ensure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p’s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victory</a:t>
            </a:r>
            <a:r>
              <a:rPr lang="pl-PL" dirty="0">
                <a:solidFill>
                  <a:schemeClr val="tx1"/>
                </a:solidFill>
              </a:rPr>
              <a:t> by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  </a:t>
            </a:r>
            <a:r>
              <a:rPr lang="pl-PL" dirty="0" err="1">
                <a:solidFill>
                  <a:schemeClr val="tx1"/>
                </a:solidFill>
              </a:rPr>
              <a:t>adding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at</a:t>
            </a:r>
            <a:r>
              <a:rPr lang="pl-PL" dirty="0">
                <a:solidFill>
                  <a:schemeClr val="tx1"/>
                </a:solidFill>
              </a:rPr>
              <a:t> most k </a:t>
            </a:r>
            <a:r>
              <a:rPr lang="pl-PL" dirty="0" err="1">
                <a:solidFill>
                  <a:schemeClr val="tx1"/>
                </a:solidFill>
              </a:rPr>
              <a:t>candidates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44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8904" y="209105"/>
            <a:ext cx="8229600" cy="720080"/>
          </a:xfrm>
        </p:spPr>
        <p:txBody>
          <a:bodyPr>
            <a:noAutofit/>
          </a:bodyPr>
          <a:lstStyle/>
          <a:p>
            <a:r>
              <a:rPr lang="pl-PL" sz="3200" dirty="0" err="1"/>
              <a:t>Constructive</a:t>
            </a:r>
            <a:r>
              <a:rPr lang="pl-PL" sz="3200" dirty="0"/>
              <a:t> Control by </a:t>
            </a:r>
            <a:r>
              <a:rPr lang="pl-PL" sz="3200" dirty="0" err="1"/>
              <a:t>Adding</a:t>
            </a:r>
            <a:r>
              <a:rPr lang="pl-PL" sz="3200" dirty="0"/>
              <a:t> </a:t>
            </a:r>
            <a:r>
              <a:rPr lang="pl-PL" sz="3200" dirty="0" err="1"/>
              <a:t>Candidates</a:t>
            </a:r>
            <a:r>
              <a:rPr lang="pl-PL" sz="3200" dirty="0"/>
              <a:t> 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460250" y="1154908"/>
            <a:ext cx="4028155" cy="2922587"/>
          </a:xfrm>
          <a:prstGeom prst="roundRect">
            <a:avLst>
              <a:gd name="adj" fmla="val 8831"/>
            </a:avLst>
          </a:prstGeom>
          <a:solidFill>
            <a:srgbClr val="E4B3B2">
              <a:alpha val="61000"/>
            </a:srgb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b="1" dirty="0" err="1">
                <a:solidFill>
                  <a:schemeClr val="tx1"/>
                </a:solidFill>
              </a:rPr>
              <a:t>Plurality</a:t>
            </a:r>
            <a:r>
              <a:rPr lang="pl-PL" b="1" dirty="0">
                <a:solidFill>
                  <a:schemeClr val="tx1"/>
                </a:solidFill>
              </a:rPr>
              <a:t>-CCAC</a:t>
            </a:r>
          </a:p>
          <a:p>
            <a:r>
              <a:rPr lang="pl-PL" b="1" dirty="0" err="1">
                <a:solidFill>
                  <a:schemeClr val="tx1"/>
                </a:solidFill>
              </a:rPr>
              <a:t>Given</a:t>
            </a:r>
            <a:r>
              <a:rPr lang="pl-PL" b="1" dirty="0">
                <a:solidFill>
                  <a:schemeClr val="tx1"/>
                </a:solidFill>
              </a:rPr>
              <a:t>:</a:t>
            </a:r>
          </a:p>
          <a:p>
            <a:r>
              <a:rPr lang="pl-PL" b="1" dirty="0">
                <a:solidFill>
                  <a:schemeClr val="tx1"/>
                </a:solidFill>
              </a:rPr>
              <a:t>  </a:t>
            </a:r>
            <a:r>
              <a:rPr lang="pl-PL" dirty="0">
                <a:solidFill>
                  <a:schemeClr val="tx1"/>
                </a:solidFill>
              </a:rPr>
              <a:t>E = (C, V) – </a:t>
            </a:r>
            <a:r>
              <a:rPr lang="pl-PL" dirty="0" err="1">
                <a:solidFill>
                  <a:schemeClr val="tx1"/>
                </a:solidFill>
              </a:rPr>
              <a:t>an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election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  A – </a:t>
            </a:r>
            <a:r>
              <a:rPr lang="pl-PL" dirty="0" err="1">
                <a:solidFill>
                  <a:schemeClr val="tx1"/>
                </a:solidFill>
              </a:rPr>
              <a:t>additional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candidates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  p in C – </a:t>
            </a:r>
            <a:r>
              <a:rPr lang="pl-PL" dirty="0" err="1">
                <a:solidFill>
                  <a:schemeClr val="tx1"/>
                </a:solidFill>
              </a:rPr>
              <a:t>preferred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candidate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  k –  </a:t>
            </a:r>
            <a:r>
              <a:rPr lang="pl-PL" dirty="0" err="1">
                <a:solidFill>
                  <a:schemeClr val="tx1"/>
                </a:solidFill>
              </a:rPr>
              <a:t>budget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b="1" dirty="0" err="1">
                <a:solidFill>
                  <a:schemeClr val="tx1"/>
                </a:solidFill>
              </a:rPr>
              <a:t>Question</a:t>
            </a:r>
            <a:r>
              <a:rPr lang="pl-PL" b="1" dirty="0">
                <a:solidFill>
                  <a:schemeClr val="tx1"/>
                </a:solidFill>
              </a:rPr>
              <a:t>:</a:t>
            </a:r>
          </a:p>
          <a:p>
            <a:r>
              <a:rPr lang="pl-PL" dirty="0">
                <a:solidFill>
                  <a:schemeClr val="tx1"/>
                </a:solidFill>
              </a:rPr>
              <a:t>  </a:t>
            </a:r>
            <a:r>
              <a:rPr lang="pl-PL" dirty="0" err="1">
                <a:solidFill>
                  <a:schemeClr val="tx1"/>
                </a:solidFill>
              </a:rPr>
              <a:t>Is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it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possible</a:t>
            </a:r>
            <a:r>
              <a:rPr lang="pl-PL" dirty="0">
                <a:solidFill>
                  <a:schemeClr val="tx1"/>
                </a:solidFill>
              </a:rPr>
              <a:t> to </a:t>
            </a:r>
            <a:r>
              <a:rPr lang="pl-PL" dirty="0" err="1">
                <a:solidFill>
                  <a:schemeClr val="tx1"/>
                </a:solidFill>
              </a:rPr>
              <a:t>ensure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p’s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victory</a:t>
            </a:r>
            <a:r>
              <a:rPr lang="pl-PL" dirty="0">
                <a:solidFill>
                  <a:schemeClr val="tx1"/>
                </a:solidFill>
              </a:rPr>
              <a:t> by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  </a:t>
            </a:r>
            <a:r>
              <a:rPr lang="pl-PL" dirty="0" err="1">
                <a:solidFill>
                  <a:schemeClr val="tx1"/>
                </a:solidFill>
              </a:rPr>
              <a:t>adding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at</a:t>
            </a:r>
            <a:r>
              <a:rPr lang="pl-PL" dirty="0">
                <a:solidFill>
                  <a:schemeClr val="tx1"/>
                </a:solidFill>
              </a:rPr>
              <a:t> most k </a:t>
            </a:r>
            <a:r>
              <a:rPr lang="pl-PL" dirty="0" err="1">
                <a:solidFill>
                  <a:schemeClr val="tx1"/>
                </a:solidFill>
              </a:rPr>
              <a:t>candidates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57651" y="1389063"/>
            <a:ext cx="4411663" cy="291415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l-PL" altLang="pl-PL" sz="2000" dirty="0"/>
              <a:t>   	</a:t>
            </a:r>
            <a:r>
              <a:rPr lang="en-US" altLang="pl-PL" sz="2000" dirty="0"/>
              <a:t>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4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1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2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05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 	</a:t>
            </a:r>
            <a:endParaRPr lang="pl-PL" altLang="pl-PL" sz="2000" dirty="0"/>
          </a:p>
          <a:p>
            <a:pPr eaLnBrk="1" hangingPunct="1">
              <a:spcBef>
                <a:spcPct val="20000"/>
              </a:spcBef>
            </a:pPr>
            <a:endParaRPr lang="pl-PL" altLang="pl-PL" sz="2000" dirty="0"/>
          </a:p>
          <a:p>
            <a:pPr eaLnBrk="1" hangingPunct="1">
              <a:spcBef>
                <a:spcPct val="20000"/>
              </a:spcBef>
            </a:pPr>
            <a:endParaRPr lang="pl-PL" altLang="pl-PL" sz="20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</a:t>
            </a:r>
          </a:p>
        </p:txBody>
      </p:sp>
      <p:pic>
        <p:nvPicPr>
          <p:cNvPr id="8" name="Picture 10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371" y="3078955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88" y="2529083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01" y="1968722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621" y="1329524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379" y="3104575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226" y="2542263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019" y="1968722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19" y="1382934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205" y="3090863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448" y="2528667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704" y="1909764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885" y="1390652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2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25" y="3143251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3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343" y="2499717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73" y="1968723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5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11" y="1378172"/>
            <a:ext cx="231803" cy="50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9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804" y="1299769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0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254" y="1976438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1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282" y="2563766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2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621" y="3091764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3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126" y="3688617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4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25" y="3738727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5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6" y="3688619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6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276" y="3714239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7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60" y="3713107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pole tekstowe 48"/>
          <p:cNvSpPr txBox="1"/>
          <p:nvPr/>
        </p:nvSpPr>
        <p:spPr>
          <a:xfrm>
            <a:off x="1684371" y="4751261"/>
            <a:ext cx="87395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p = </a:t>
            </a:r>
          </a:p>
          <a:p>
            <a:endParaRPr lang="pl-PL" sz="2800" dirty="0"/>
          </a:p>
          <a:p>
            <a:r>
              <a:rPr lang="pl-PL" sz="2800" dirty="0"/>
              <a:t>k = 2</a:t>
            </a:r>
          </a:p>
        </p:txBody>
      </p:sp>
      <p:sp>
        <p:nvSpPr>
          <p:cNvPr id="3" name="Prostokąt 2"/>
          <p:cNvSpPr/>
          <p:nvPr/>
        </p:nvSpPr>
        <p:spPr>
          <a:xfrm>
            <a:off x="5710121" y="1925834"/>
            <a:ext cx="457200" cy="569937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Prostokąt 51"/>
          <p:cNvSpPr/>
          <p:nvPr/>
        </p:nvSpPr>
        <p:spPr>
          <a:xfrm>
            <a:off x="6448828" y="1307251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Prostokąt 52"/>
          <p:cNvSpPr/>
          <p:nvPr/>
        </p:nvSpPr>
        <p:spPr>
          <a:xfrm>
            <a:off x="8060170" y="3069181"/>
            <a:ext cx="335851" cy="570595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Prostokąt 53"/>
          <p:cNvSpPr/>
          <p:nvPr/>
        </p:nvSpPr>
        <p:spPr>
          <a:xfrm>
            <a:off x="7227768" y="3644679"/>
            <a:ext cx="457200" cy="595477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5" name="Prostokąt 54"/>
          <p:cNvSpPr/>
          <p:nvPr/>
        </p:nvSpPr>
        <p:spPr>
          <a:xfrm>
            <a:off x="6430708" y="1965278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Prostokąt 55"/>
          <p:cNvSpPr/>
          <p:nvPr/>
        </p:nvSpPr>
        <p:spPr>
          <a:xfrm>
            <a:off x="5723091" y="3679076"/>
            <a:ext cx="457200" cy="572216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7" name="Prostokąt 56"/>
          <p:cNvSpPr/>
          <p:nvPr/>
        </p:nvSpPr>
        <p:spPr>
          <a:xfrm>
            <a:off x="6484455" y="2531151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Prostokąt 57"/>
          <p:cNvSpPr/>
          <p:nvPr/>
        </p:nvSpPr>
        <p:spPr>
          <a:xfrm>
            <a:off x="4871770" y="3129754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Prostokąt 58"/>
          <p:cNvSpPr/>
          <p:nvPr/>
        </p:nvSpPr>
        <p:spPr>
          <a:xfrm>
            <a:off x="6471037" y="3701970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0" name="Prostokąt 59"/>
          <p:cNvSpPr/>
          <p:nvPr/>
        </p:nvSpPr>
        <p:spPr>
          <a:xfrm>
            <a:off x="8014494" y="1368377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Prostokąt 60"/>
          <p:cNvSpPr/>
          <p:nvPr/>
        </p:nvSpPr>
        <p:spPr>
          <a:xfrm>
            <a:off x="4997355" y="1297380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Prostokąt 61"/>
          <p:cNvSpPr/>
          <p:nvPr/>
        </p:nvSpPr>
        <p:spPr>
          <a:xfrm>
            <a:off x="7296298" y="1976438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3" name="Prostokąt 62"/>
          <p:cNvSpPr/>
          <p:nvPr/>
        </p:nvSpPr>
        <p:spPr>
          <a:xfrm>
            <a:off x="6460261" y="3069181"/>
            <a:ext cx="457200" cy="572216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7" name="Picture 20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03730" y="4538075"/>
            <a:ext cx="509196" cy="76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Prostokąt 59">
            <a:extLst>
              <a:ext uri="{FF2B5EF4-FFF2-40B4-BE49-F238E27FC236}">
                <a16:creationId xmlns:a16="http://schemas.microsoft.com/office/drawing/2014/main" id="{A566AB96-4B2F-41A7-BC4B-310A136E171C}"/>
              </a:ext>
            </a:extLst>
          </p:cNvPr>
          <p:cNvSpPr/>
          <p:nvPr/>
        </p:nvSpPr>
        <p:spPr>
          <a:xfrm>
            <a:off x="8036642" y="2514414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956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4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ole tekstowe 109"/>
          <p:cNvSpPr txBox="1"/>
          <p:nvPr/>
        </p:nvSpPr>
        <p:spPr>
          <a:xfrm>
            <a:off x="4591735" y="5030197"/>
            <a:ext cx="1579278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</a:t>
            </a:r>
            <a:r>
              <a:rPr lang="pl-PL" baseline="-25000" dirty="0"/>
              <a:t>2</a:t>
            </a:r>
            <a:r>
              <a:rPr lang="pl-PL" dirty="0"/>
              <a:t>:       &gt;     &gt;  …</a:t>
            </a:r>
          </a:p>
          <a:p>
            <a:r>
              <a:rPr lang="pl-PL" sz="500" dirty="0"/>
              <a:t> </a:t>
            </a:r>
            <a:br>
              <a:rPr lang="pl-PL" sz="1200" dirty="0"/>
            </a:br>
            <a:r>
              <a:rPr lang="pl-PL" dirty="0"/>
              <a:t>            &gt;     &gt;  …</a:t>
            </a:r>
          </a:p>
          <a:p>
            <a:r>
              <a:rPr lang="pl-PL" sz="200" dirty="0"/>
              <a:t> </a:t>
            </a:r>
            <a:endParaRPr lang="pl-PL" sz="1000" dirty="0"/>
          </a:p>
          <a:p>
            <a:r>
              <a:rPr lang="pl-PL" dirty="0"/>
              <a:t>            &gt;     &gt;  …</a:t>
            </a: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3200" dirty="0"/>
              <a:t>Control by </a:t>
            </a:r>
            <a:r>
              <a:rPr lang="pl-PL" sz="3200" dirty="0" err="1"/>
              <a:t>Adding</a:t>
            </a:r>
            <a:r>
              <a:rPr lang="pl-PL" sz="3200" dirty="0"/>
              <a:t> </a:t>
            </a:r>
            <a:r>
              <a:rPr lang="pl-PL" sz="3200" dirty="0" err="1"/>
              <a:t>Candidates</a:t>
            </a:r>
            <a:r>
              <a:rPr lang="en-US" sz="3200" dirty="0"/>
              <a:t> </a:t>
            </a:r>
            <a:r>
              <a:rPr lang="en-US" sz="3200" b="1" dirty="0">
                <a:sym typeface="Symbol" pitchFamily="18" charset="2"/>
              </a:rPr>
              <a:t></a:t>
            </a:r>
            <a:r>
              <a:rPr lang="en-US" sz="3200" dirty="0"/>
              <a:t> NP-com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524000" y="1219200"/>
            <a:ext cx="48806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pl-PL" b="1" dirty="0"/>
              <a:t>Proof</a:t>
            </a:r>
            <a:r>
              <a:rPr lang="en-US" altLang="pl-PL" dirty="0"/>
              <a:t>: Reduction from the </a:t>
            </a:r>
            <a:r>
              <a:rPr lang="pl-PL" altLang="pl-PL" dirty="0"/>
              <a:t>X3C</a:t>
            </a:r>
            <a:r>
              <a:rPr lang="en-US" altLang="pl-PL" dirty="0"/>
              <a:t> problem</a:t>
            </a: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4639235" y="1875118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457200" y="2407443"/>
            <a:ext cx="3956532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pl-PL" b="1" dirty="0"/>
              <a:t>Input:</a:t>
            </a:r>
            <a:r>
              <a:rPr lang="pl-PL" altLang="pl-PL" b="1" dirty="0"/>
              <a:t> </a:t>
            </a:r>
            <a:r>
              <a:rPr lang="pl-PL" altLang="pl-PL" dirty="0"/>
              <a:t>B = {b</a:t>
            </a:r>
            <a:r>
              <a:rPr lang="pl-PL" altLang="pl-PL" baseline="-25000" dirty="0"/>
              <a:t>1</a:t>
            </a:r>
            <a:r>
              <a:rPr lang="pl-PL" altLang="pl-PL" dirty="0"/>
              <a:t>, b</a:t>
            </a:r>
            <a:r>
              <a:rPr lang="pl-PL" altLang="pl-PL" baseline="-25000" dirty="0"/>
              <a:t>2</a:t>
            </a:r>
            <a:r>
              <a:rPr lang="pl-PL" altLang="pl-PL" dirty="0"/>
              <a:t>, b</a:t>
            </a:r>
            <a:r>
              <a:rPr lang="pl-PL" altLang="pl-PL" baseline="-25000" dirty="0"/>
              <a:t>3</a:t>
            </a:r>
            <a:r>
              <a:rPr lang="pl-PL" altLang="pl-PL" dirty="0"/>
              <a:t>, …  , b</a:t>
            </a:r>
            <a:r>
              <a:rPr lang="pl-PL" altLang="pl-PL" baseline="-25000" dirty="0"/>
              <a:t>3k</a:t>
            </a:r>
            <a:r>
              <a:rPr lang="pl-PL" altLang="pl-PL" dirty="0"/>
              <a:t>}</a:t>
            </a:r>
            <a:br>
              <a:rPr lang="pl-PL" altLang="pl-PL" dirty="0"/>
            </a:br>
            <a:r>
              <a:rPr lang="pl-PL" altLang="pl-PL" dirty="0"/>
              <a:t>           S = {S</a:t>
            </a:r>
            <a:r>
              <a:rPr lang="pl-PL" altLang="pl-PL" baseline="-25000" dirty="0"/>
              <a:t>1</a:t>
            </a:r>
            <a:r>
              <a:rPr lang="pl-PL" altLang="pl-PL" dirty="0"/>
              <a:t>, …, S</a:t>
            </a:r>
            <a:r>
              <a:rPr lang="pl-PL" altLang="pl-PL" baseline="-25000" dirty="0"/>
              <a:t>n</a:t>
            </a:r>
            <a:r>
              <a:rPr lang="pl-PL" altLang="pl-PL" dirty="0"/>
              <a:t>}</a:t>
            </a:r>
            <a:r>
              <a:rPr lang="pl-PL" altLang="pl-PL" b="1" dirty="0"/>
              <a:t> </a:t>
            </a:r>
          </a:p>
          <a:p>
            <a:pPr eaLnBrk="1" hangingPunct="1"/>
            <a:endParaRPr lang="pl-PL" altLang="pl-PL" sz="1100" b="1" dirty="0"/>
          </a:p>
          <a:p>
            <a:pPr eaLnBrk="1" hangingPunct="1"/>
            <a:r>
              <a:rPr lang="pl-PL" altLang="pl-PL" sz="2000" dirty="0"/>
              <a:t>B = {                              }</a:t>
            </a:r>
          </a:p>
          <a:p>
            <a:pPr eaLnBrk="1" hangingPunct="1"/>
            <a:endParaRPr lang="pl-PL" altLang="pl-PL" sz="2000" dirty="0"/>
          </a:p>
          <a:p>
            <a:pPr eaLnBrk="1" hangingPunct="1"/>
            <a:r>
              <a:rPr lang="pl-PL" altLang="pl-PL" sz="2000" dirty="0"/>
              <a:t>S</a:t>
            </a:r>
            <a:r>
              <a:rPr lang="pl-PL" altLang="pl-PL" sz="2000" baseline="-25000" dirty="0"/>
              <a:t>1</a:t>
            </a:r>
            <a:r>
              <a:rPr lang="pl-PL" altLang="pl-PL" sz="2000" dirty="0"/>
              <a:t>={          }</a:t>
            </a:r>
          </a:p>
          <a:p>
            <a:pPr eaLnBrk="1" hangingPunct="1"/>
            <a:r>
              <a:rPr lang="pl-PL" altLang="pl-PL" sz="2000" dirty="0"/>
              <a:t>S</a:t>
            </a:r>
            <a:r>
              <a:rPr lang="pl-PL" altLang="pl-PL" sz="2000" baseline="-25000" dirty="0"/>
              <a:t>2</a:t>
            </a:r>
            <a:r>
              <a:rPr lang="pl-PL" altLang="pl-PL" sz="2000" dirty="0"/>
              <a:t>={          }</a:t>
            </a:r>
          </a:p>
          <a:p>
            <a:pPr eaLnBrk="1" hangingPunct="1"/>
            <a:r>
              <a:rPr lang="pl-PL" altLang="pl-PL" sz="2000" dirty="0"/>
              <a:t>S</a:t>
            </a:r>
            <a:r>
              <a:rPr lang="pl-PL" altLang="pl-PL" sz="2000" baseline="-25000" dirty="0"/>
              <a:t>3</a:t>
            </a:r>
            <a:r>
              <a:rPr lang="pl-PL" altLang="pl-PL" sz="2000" dirty="0"/>
              <a:t>={          }</a:t>
            </a:r>
          </a:p>
          <a:p>
            <a:pPr eaLnBrk="1" hangingPunct="1"/>
            <a:r>
              <a:rPr lang="pl-PL" altLang="pl-PL" sz="2000" dirty="0"/>
              <a:t>S</a:t>
            </a:r>
            <a:r>
              <a:rPr lang="pl-PL" altLang="pl-PL" sz="2000" baseline="-25000" dirty="0"/>
              <a:t>4</a:t>
            </a:r>
            <a:r>
              <a:rPr lang="pl-PL" altLang="pl-PL" sz="2000" dirty="0"/>
              <a:t>={          }</a:t>
            </a:r>
          </a:p>
          <a:p>
            <a:pPr eaLnBrk="1" hangingPunct="1"/>
            <a:r>
              <a:rPr lang="pl-PL" altLang="pl-PL" sz="2000" dirty="0"/>
              <a:t>S</a:t>
            </a:r>
            <a:r>
              <a:rPr lang="pl-PL" altLang="pl-PL" sz="2000" baseline="-25000" dirty="0"/>
              <a:t>5</a:t>
            </a:r>
            <a:r>
              <a:rPr lang="pl-PL" altLang="pl-PL" sz="2000" dirty="0"/>
              <a:t>={          }</a:t>
            </a:r>
            <a:endParaRPr lang="en-US" altLang="pl-PL" sz="2000" dirty="0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57200" y="1905000"/>
            <a:ext cx="3124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pl-PL" altLang="pl-PL" b="1" dirty="0" err="1"/>
              <a:t>Exact</a:t>
            </a:r>
            <a:r>
              <a:rPr lang="pl-PL" altLang="pl-PL" b="1" dirty="0"/>
              <a:t> </a:t>
            </a:r>
            <a:r>
              <a:rPr lang="pl-PL" altLang="pl-PL" b="1" dirty="0" err="1"/>
              <a:t>Cover</a:t>
            </a:r>
            <a:r>
              <a:rPr lang="pl-PL" altLang="pl-PL" b="1" dirty="0"/>
              <a:t> by 3-Sets</a:t>
            </a:r>
            <a:endParaRPr lang="en-US" altLang="pl-PL" b="1" dirty="0"/>
          </a:p>
        </p:txBody>
      </p:sp>
      <p:sp>
        <p:nvSpPr>
          <p:cNvPr id="110605" name="Text Box 13"/>
          <p:cNvSpPr txBox="1">
            <a:spLocks noChangeArrowheads="1"/>
          </p:cNvSpPr>
          <p:nvPr/>
        </p:nvSpPr>
        <p:spPr bwMode="auto">
          <a:xfrm>
            <a:off x="333572" y="5645834"/>
            <a:ext cx="449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pl-PL" b="1" dirty="0"/>
              <a:t>Question:</a:t>
            </a:r>
            <a:r>
              <a:rPr lang="en-US" altLang="pl-PL" dirty="0"/>
              <a:t> </a:t>
            </a:r>
            <a:r>
              <a:rPr lang="pl-PL" altLang="pl-PL" dirty="0" err="1"/>
              <a:t>Is</a:t>
            </a:r>
            <a:r>
              <a:rPr lang="pl-PL" altLang="pl-PL" dirty="0"/>
              <a:t> </a:t>
            </a:r>
            <a:r>
              <a:rPr lang="pl-PL" altLang="pl-PL" dirty="0" err="1"/>
              <a:t>it</a:t>
            </a:r>
            <a:r>
              <a:rPr lang="pl-PL" altLang="pl-PL" dirty="0"/>
              <a:t> </a:t>
            </a:r>
            <a:r>
              <a:rPr lang="pl-PL" altLang="pl-PL" dirty="0" err="1"/>
              <a:t>possible</a:t>
            </a:r>
            <a:r>
              <a:rPr lang="pl-PL" altLang="pl-PL" dirty="0"/>
              <a:t> to </a:t>
            </a:r>
            <a:r>
              <a:rPr lang="pl-PL" altLang="pl-PL" dirty="0" err="1"/>
              <a:t>pick</a:t>
            </a:r>
            <a:r>
              <a:rPr lang="pl-PL" altLang="pl-PL" dirty="0"/>
              <a:t> k</a:t>
            </a:r>
            <a:br>
              <a:rPr lang="pl-PL" altLang="pl-PL" dirty="0"/>
            </a:br>
            <a:r>
              <a:rPr lang="pl-PL" altLang="pl-PL" dirty="0" err="1"/>
              <a:t>sets</a:t>
            </a:r>
            <a:r>
              <a:rPr lang="pl-PL" altLang="pl-PL" dirty="0"/>
              <a:t> and </a:t>
            </a:r>
            <a:r>
              <a:rPr lang="pl-PL" altLang="pl-PL" dirty="0" err="1"/>
              <a:t>cover</a:t>
            </a:r>
            <a:r>
              <a:rPr lang="pl-PL" altLang="pl-PL" dirty="0"/>
              <a:t> </a:t>
            </a:r>
            <a:r>
              <a:rPr lang="pl-PL" altLang="pl-PL" dirty="0" err="1"/>
              <a:t>all</a:t>
            </a:r>
            <a:r>
              <a:rPr lang="pl-PL" altLang="pl-PL" dirty="0"/>
              <a:t> </a:t>
            </a:r>
            <a:r>
              <a:rPr lang="pl-PL" altLang="pl-PL" dirty="0" err="1"/>
              <a:t>elements</a:t>
            </a:r>
            <a:r>
              <a:rPr lang="pl-PL" altLang="pl-PL" dirty="0"/>
              <a:t> from B?</a:t>
            </a:r>
            <a:endParaRPr lang="en-US" altLang="pl-PL" baseline="-25000" dirty="0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215900"/>
            <a:ext cx="10429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Elipsa 50"/>
          <p:cNvSpPr/>
          <p:nvPr/>
        </p:nvSpPr>
        <p:spPr>
          <a:xfrm>
            <a:off x="1337568" y="3209559"/>
            <a:ext cx="288032" cy="2928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Elipsa 51"/>
          <p:cNvSpPr/>
          <p:nvPr/>
        </p:nvSpPr>
        <p:spPr>
          <a:xfrm>
            <a:off x="2705720" y="3205629"/>
            <a:ext cx="288032" cy="292837"/>
          </a:xfrm>
          <a:prstGeom prst="ellips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Elipsa 52"/>
          <p:cNvSpPr/>
          <p:nvPr/>
        </p:nvSpPr>
        <p:spPr>
          <a:xfrm>
            <a:off x="1794768" y="3205629"/>
            <a:ext cx="288032" cy="2928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Elipsa 53"/>
          <p:cNvSpPr/>
          <p:nvPr/>
        </p:nvSpPr>
        <p:spPr>
          <a:xfrm>
            <a:off x="3137768" y="3204754"/>
            <a:ext cx="288032" cy="292837"/>
          </a:xfrm>
          <a:prstGeom prst="ellipse">
            <a:avLst/>
          </a:prstGeom>
          <a:solidFill>
            <a:srgbClr val="BE4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5" name="Elipsa 54"/>
          <p:cNvSpPr/>
          <p:nvPr/>
        </p:nvSpPr>
        <p:spPr>
          <a:xfrm>
            <a:off x="2243584" y="3217943"/>
            <a:ext cx="288032" cy="2928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Elipsa 55"/>
          <p:cNvSpPr/>
          <p:nvPr/>
        </p:nvSpPr>
        <p:spPr>
          <a:xfrm>
            <a:off x="3616300" y="3203126"/>
            <a:ext cx="288032" cy="2928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7" name="Elipsa 56"/>
          <p:cNvSpPr/>
          <p:nvPr/>
        </p:nvSpPr>
        <p:spPr>
          <a:xfrm>
            <a:off x="1240036" y="3858126"/>
            <a:ext cx="195064" cy="1807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Elipsa 57"/>
          <p:cNvSpPr/>
          <p:nvPr/>
        </p:nvSpPr>
        <p:spPr>
          <a:xfrm>
            <a:off x="1553592" y="3870548"/>
            <a:ext cx="195064" cy="180757"/>
          </a:xfrm>
          <a:prstGeom prst="ellipse">
            <a:avLst/>
          </a:prstGeom>
          <a:solidFill>
            <a:srgbClr val="BE4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Elipsa 58"/>
          <p:cNvSpPr/>
          <p:nvPr/>
        </p:nvSpPr>
        <p:spPr>
          <a:xfrm>
            <a:off x="1887736" y="3870548"/>
            <a:ext cx="195064" cy="18075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0" name="Elipsa 59"/>
          <p:cNvSpPr/>
          <p:nvPr/>
        </p:nvSpPr>
        <p:spPr>
          <a:xfrm>
            <a:off x="1238088" y="4152900"/>
            <a:ext cx="174888" cy="17780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Elipsa 60"/>
          <p:cNvSpPr/>
          <p:nvPr/>
        </p:nvSpPr>
        <p:spPr>
          <a:xfrm>
            <a:off x="1579116" y="4152900"/>
            <a:ext cx="174888" cy="17780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Elipsa 61"/>
          <p:cNvSpPr/>
          <p:nvPr/>
        </p:nvSpPr>
        <p:spPr>
          <a:xfrm>
            <a:off x="1896244" y="4159826"/>
            <a:ext cx="178048" cy="181018"/>
          </a:xfrm>
          <a:prstGeom prst="ellips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3" name="Elipsa 62"/>
          <p:cNvSpPr/>
          <p:nvPr/>
        </p:nvSpPr>
        <p:spPr>
          <a:xfrm>
            <a:off x="1238088" y="4469741"/>
            <a:ext cx="174888" cy="17780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Elipsa 63"/>
          <p:cNvSpPr/>
          <p:nvPr/>
        </p:nvSpPr>
        <p:spPr>
          <a:xfrm>
            <a:off x="1573768" y="4469741"/>
            <a:ext cx="174888" cy="17780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5" name="Elipsa 64"/>
          <p:cNvSpPr/>
          <p:nvPr/>
        </p:nvSpPr>
        <p:spPr>
          <a:xfrm>
            <a:off x="1887736" y="4469741"/>
            <a:ext cx="195064" cy="18075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6" name="Elipsa 65"/>
          <p:cNvSpPr/>
          <p:nvPr/>
        </p:nvSpPr>
        <p:spPr>
          <a:xfrm>
            <a:off x="1215964" y="4772526"/>
            <a:ext cx="195064" cy="1807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7" name="Elipsa 66"/>
          <p:cNvSpPr/>
          <p:nvPr/>
        </p:nvSpPr>
        <p:spPr>
          <a:xfrm>
            <a:off x="1579116" y="4772526"/>
            <a:ext cx="178048" cy="181018"/>
          </a:xfrm>
          <a:prstGeom prst="ellips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8" name="Elipsa 67"/>
          <p:cNvSpPr/>
          <p:nvPr/>
        </p:nvSpPr>
        <p:spPr>
          <a:xfrm>
            <a:off x="1896244" y="4782813"/>
            <a:ext cx="195064" cy="180757"/>
          </a:xfrm>
          <a:prstGeom prst="ellipse">
            <a:avLst/>
          </a:prstGeom>
          <a:solidFill>
            <a:srgbClr val="BE4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9" name="Elipsa 68"/>
          <p:cNvSpPr/>
          <p:nvPr/>
        </p:nvSpPr>
        <p:spPr>
          <a:xfrm>
            <a:off x="1212565" y="5073316"/>
            <a:ext cx="195064" cy="1807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0" name="Elipsa 69"/>
          <p:cNvSpPr/>
          <p:nvPr/>
        </p:nvSpPr>
        <p:spPr>
          <a:xfrm>
            <a:off x="1575717" y="5073316"/>
            <a:ext cx="178048" cy="181018"/>
          </a:xfrm>
          <a:prstGeom prst="ellips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1" name="Elipsa 70"/>
          <p:cNvSpPr/>
          <p:nvPr/>
        </p:nvSpPr>
        <p:spPr>
          <a:xfrm>
            <a:off x="1896301" y="5073577"/>
            <a:ext cx="195064" cy="18075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2" name="Picture 13" descr="hvd1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79" y="3632777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17" descr="money3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360" y="3948504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21" descr="hvd4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360" y="4609667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25" descr="hvd3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511" y="4912980"/>
            <a:ext cx="231803" cy="50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29" descr="money1-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559" y="4258165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y ze strzałką 5"/>
          <p:cNvCxnSpPr/>
          <p:nvPr/>
        </p:nvCxnSpPr>
        <p:spPr>
          <a:xfrm flipH="1">
            <a:off x="2387600" y="3960926"/>
            <a:ext cx="89418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Łącznik prosty ze strzałką 80"/>
          <p:cNvCxnSpPr/>
          <p:nvPr/>
        </p:nvCxnSpPr>
        <p:spPr>
          <a:xfrm flipH="1">
            <a:off x="2387600" y="4258165"/>
            <a:ext cx="137271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Łącznik prosty ze strzałką 82"/>
          <p:cNvCxnSpPr/>
          <p:nvPr/>
        </p:nvCxnSpPr>
        <p:spPr>
          <a:xfrm flipH="1">
            <a:off x="2387600" y="4558644"/>
            <a:ext cx="174953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Łącznik prosty ze strzałką 84"/>
          <p:cNvCxnSpPr/>
          <p:nvPr/>
        </p:nvCxnSpPr>
        <p:spPr>
          <a:xfrm flipH="1">
            <a:off x="2387600" y="4862904"/>
            <a:ext cx="137271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Łącznik prosty ze strzałką 85"/>
          <p:cNvCxnSpPr/>
          <p:nvPr/>
        </p:nvCxnSpPr>
        <p:spPr>
          <a:xfrm flipH="1">
            <a:off x="2395470" y="5230828"/>
            <a:ext cx="89418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Box 6"/>
          <p:cNvSpPr txBox="1">
            <a:spLocks noChangeArrowheads="1"/>
          </p:cNvSpPr>
          <p:nvPr/>
        </p:nvSpPr>
        <p:spPr bwMode="auto">
          <a:xfrm>
            <a:off x="4934857" y="1905000"/>
            <a:ext cx="4058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pl-PL" altLang="pl-PL" b="1" dirty="0"/>
              <a:t>Control by </a:t>
            </a:r>
            <a:r>
              <a:rPr lang="pl-PL" altLang="pl-PL" b="1" dirty="0" err="1"/>
              <a:t>Adding</a:t>
            </a:r>
            <a:r>
              <a:rPr lang="pl-PL" altLang="pl-PL" b="1" dirty="0"/>
              <a:t> </a:t>
            </a:r>
            <a:r>
              <a:rPr lang="pl-PL" altLang="pl-PL" b="1" dirty="0" err="1"/>
              <a:t>Candidates</a:t>
            </a:r>
            <a:endParaRPr lang="en-US" altLang="pl-PL" b="1" dirty="0"/>
          </a:p>
        </p:txBody>
      </p:sp>
      <p:sp>
        <p:nvSpPr>
          <p:cNvPr id="88" name="Text Box 6"/>
          <p:cNvSpPr txBox="1">
            <a:spLocks noChangeArrowheads="1"/>
          </p:cNvSpPr>
          <p:nvPr/>
        </p:nvSpPr>
        <p:spPr bwMode="auto">
          <a:xfrm>
            <a:off x="4934856" y="2441031"/>
            <a:ext cx="40583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pl-PL" altLang="pl-PL" dirty="0"/>
              <a:t>s(p) = T+1 </a:t>
            </a:r>
          </a:p>
          <a:p>
            <a:pPr eaLnBrk="1" hangingPunct="1"/>
            <a:endParaRPr lang="pl-PL" altLang="pl-PL" dirty="0"/>
          </a:p>
          <a:p>
            <a:pPr eaLnBrk="1" hangingPunct="1"/>
            <a:r>
              <a:rPr lang="pl-PL" altLang="pl-PL" dirty="0"/>
              <a:t>s(  ) = s(  )= s(  ) = T+1</a:t>
            </a:r>
          </a:p>
          <a:p>
            <a:pPr eaLnBrk="1" hangingPunct="1"/>
            <a:r>
              <a:rPr lang="pl-PL" altLang="pl-PL" dirty="0"/>
              <a:t>s(  ) = s(  )= s(  ) = T+1</a:t>
            </a:r>
            <a:endParaRPr lang="en-US" altLang="pl-PL" dirty="0"/>
          </a:p>
        </p:txBody>
      </p:sp>
      <p:sp>
        <p:nvSpPr>
          <p:cNvPr id="89" name="Elipsa 88"/>
          <p:cNvSpPr/>
          <p:nvPr/>
        </p:nvSpPr>
        <p:spPr>
          <a:xfrm>
            <a:off x="6061200" y="3112747"/>
            <a:ext cx="195064" cy="1807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0" name="Elipsa 89"/>
          <p:cNvSpPr/>
          <p:nvPr/>
        </p:nvSpPr>
        <p:spPr>
          <a:xfrm>
            <a:off x="6061200" y="3382362"/>
            <a:ext cx="195064" cy="180757"/>
          </a:xfrm>
          <a:prstGeom prst="ellipse">
            <a:avLst/>
          </a:prstGeom>
          <a:solidFill>
            <a:srgbClr val="BE4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1" name="Elipsa 90"/>
          <p:cNvSpPr/>
          <p:nvPr/>
        </p:nvSpPr>
        <p:spPr>
          <a:xfrm>
            <a:off x="6829954" y="3374917"/>
            <a:ext cx="195064" cy="18075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2" name="Elipsa 91"/>
          <p:cNvSpPr/>
          <p:nvPr/>
        </p:nvSpPr>
        <p:spPr>
          <a:xfrm>
            <a:off x="5234669" y="3112747"/>
            <a:ext cx="174888" cy="17780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3" name="Elipsa 92"/>
          <p:cNvSpPr/>
          <p:nvPr/>
        </p:nvSpPr>
        <p:spPr>
          <a:xfrm>
            <a:off x="6829954" y="3112747"/>
            <a:ext cx="174888" cy="17780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4" name="Elipsa 93"/>
          <p:cNvSpPr/>
          <p:nvPr/>
        </p:nvSpPr>
        <p:spPr>
          <a:xfrm>
            <a:off x="5234669" y="3374917"/>
            <a:ext cx="178048" cy="181018"/>
          </a:xfrm>
          <a:prstGeom prst="ellips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5" name="Picture 13" descr="hvd1-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686" y="3819882"/>
            <a:ext cx="164654" cy="32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4591735" y="3819882"/>
            <a:ext cx="1579278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</a:t>
            </a:r>
            <a:r>
              <a:rPr lang="pl-PL" baseline="-25000" dirty="0"/>
              <a:t>1</a:t>
            </a:r>
            <a:r>
              <a:rPr lang="pl-PL" dirty="0"/>
              <a:t>:       &gt;     &gt;  …</a:t>
            </a:r>
          </a:p>
          <a:p>
            <a:r>
              <a:rPr lang="pl-PL" sz="500" dirty="0"/>
              <a:t> </a:t>
            </a:r>
            <a:br>
              <a:rPr lang="pl-PL" sz="1200" dirty="0"/>
            </a:br>
            <a:r>
              <a:rPr lang="pl-PL" dirty="0"/>
              <a:t>            &gt;     &gt;  …</a:t>
            </a:r>
          </a:p>
          <a:p>
            <a:r>
              <a:rPr lang="pl-PL" sz="200" dirty="0"/>
              <a:t> </a:t>
            </a:r>
            <a:endParaRPr lang="pl-PL" sz="1000" dirty="0"/>
          </a:p>
          <a:p>
            <a:r>
              <a:rPr lang="pl-PL" dirty="0"/>
              <a:t>            &gt;     &gt;  …</a:t>
            </a:r>
          </a:p>
        </p:txBody>
      </p:sp>
      <p:sp>
        <p:nvSpPr>
          <p:cNvPr id="97" name="Elipsa 96"/>
          <p:cNvSpPr/>
          <p:nvPr/>
        </p:nvSpPr>
        <p:spPr>
          <a:xfrm>
            <a:off x="5450338" y="3935585"/>
            <a:ext cx="195064" cy="1807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8" name="Picture 13" descr="hvd1-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686" y="4171874"/>
            <a:ext cx="164654" cy="32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13" descr="hvd1-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686" y="4524996"/>
            <a:ext cx="164654" cy="32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Elipsa 99"/>
          <p:cNvSpPr/>
          <p:nvPr/>
        </p:nvSpPr>
        <p:spPr>
          <a:xfrm>
            <a:off x="5452165" y="4270024"/>
            <a:ext cx="195064" cy="180757"/>
          </a:xfrm>
          <a:prstGeom prst="ellipse">
            <a:avLst/>
          </a:prstGeom>
          <a:solidFill>
            <a:srgbClr val="BE4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1" name="Elipsa 100"/>
          <p:cNvSpPr/>
          <p:nvPr/>
        </p:nvSpPr>
        <p:spPr>
          <a:xfrm>
            <a:off x="5452165" y="4590155"/>
            <a:ext cx="195064" cy="18075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6" name="Picture 17" descr="money3-c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736" y="5030197"/>
            <a:ext cx="189593" cy="31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7" descr="money3-c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234" y="5370582"/>
            <a:ext cx="189593" cy="31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17" descr="money3-c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255" y="5733109"/>
            <a:ext cx="189593" cy="31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Elipsa 118"/>
          <p:cNvSpPr/>
          <p:nvPr/>
        </p:nvSpPr>
        <p:spPr>
          <a:xfrm>
            <a:off x="5467023" y="5141417"/>
            <a:ext cx="174888" cy="17780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0" name="Elipsa 119"/>
          <p:cNvSpPr/>
          <p:nvPr/>
        </p:nvSpPr>
        <p:spPr>
          <a:xfrm>
            <a:off x="5472341" y="5481280"/>
            <a:ext cx="174888" cy="17780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1" name="Elipsa 120"/>
          <p:cNvSpPr/>
          <p:nvPr/>
        </p:nvSpPr>
        <p:spPr>
          <a:xfrm>
            <a:off x="5472341" y="5801233"/>
            <a:ext cx="178048" cy="181018"/>
          </a:xfrm>
          <a:prstGeom prst="ellips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2" name="pole tekstowe 121"/>
          <p:cNvSpPr txBox="1"/>
          <p:nvPr/>
        </p:nvSpPr>
        <p:spPr>
          <a:xfrm>
            <a:off x="6125995" y="3867451"/>
            <a:ext cx="1579278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</a:t>
            </a:r>
            <a:r>
              <a:rPr lang="pl-PL" baseline="-25000" dirty="0"/>
              <a:t>3</a:t>
            </a:r>
            <a:r>
              <a:rPr lang="pl-PL" dirty="0"/>
              <a:t>:       &gt;     &gt;  …</a:t>
            </a:r>
          </a:p>
          <a:p>
            <a:r>
              <a:rPr lang="pl-PL" sz="500" dirty="0"/>
              <a:t> </a:t>
            </a:r>
            <a:br>
              <a:rPr lang="pl-PL" sz="1200" dirty="0"/>
            </a:br>
            <a:r>
              <a:rPr lang="pl-PL" dirty="0"/>
              <a:t>            &gt;     &gt;  …</a:t>
            </a:r>
          </a:p>
          <a:p>
            <a:r>
              <a:rPr lang="pl-PL" sz="200" dirty="0"/>
              <a:t> </a:t>
            </a:r>
            <a:endParaRPr lang="pl-PL" sz="1000" dirty="0"/>
          </a:p>
          <a:p>
            <a:r>
              <a:rPr lang="pl-PL" dirty="0"/>
              <a:t>            &gt;     &gt;  …</a:t>
            </a:r>
          </a:p>
        </p:txBody>
      </p:sp>
      <p:sp>
        <p:nvSpPr>
          <p:cNvPr id="126" name="Elipsa 125"/>
          <p:cNvSpPr/>
          <p:nvPr/>
        </p:nvSpPr>
        <p:spPr>
          <a:xfrm>
            <a:off x="7001283" y="3978671"/>
            <a:ext cx="174888" cy="17780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7" name="Elipsa 126"/>
          <p:cNvSpPr/>
          <p:nvPr/>
        </p:nvSpPr>
        <p:spPr>
          <a:xfrm>
            <a:off x="7006601" y="4318534"/>
            <a:ext cx="174888" cy="17780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9" name="Picture 29" descr="money1-c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735" y="3846120"/>
            <a:ext cx="162674" cy="33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29" descr="money1-c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351" y="4205049"/>
            <a:ext cx="162674" cy="33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29" descr="money1-c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931" y="4534356"/>
            <a:ext cx="162674" cy="33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" name="Elipsa 131"/>
          <p:cNvSpPr/>
          <p:nvPr/>
        </p:nvSpPr>
        <p:spPr>
          <a:xfrm>
            <a:off x="7006601" y="4632445"/>
            <a:ext cx="195064" cy="18075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3" name="pole tekstowe 132"/>
          <p:cNvSpPr txBox="1"/>
          <p:nvPr/>
        </p:nvSpPr>
        <p:spPr>
          <a:xfrm>
            <a:off x="6174501" y="5056648"/>
            <a:ext cx="1579278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</a:t>
            </a:r>
            <a:r>
              <a:rPr lang="pl-PL" baseline="-25000" dirty="0"/>
              <a:t>4</a:t>
            </a:r>
            <a:r>
              <a:rPr lang="pl-PL" dirty="0"/>
              <a:t>:       &gt;     &gt;  …</a:t>
            </a:r>
          </a:p>
          <a:p>
            <a:r>
              <a:rPr lang="pl-PL" sz="500" dirty="0"/>
              <a:t> </a:t>
            </a:r>
            <a:br>
              <a:rPr lang="pl-PL" sz="1200" dirty="0"/>
            </a:br>
            <a:r>
              <a:rPr lang="pl-PL" dirty="0"/>
              <a:t>            &gt;     &gt;  …</a:t>
            </a:r>
          </a:p>
          <a:p>
            <a:r>
              <a:rPr lang="pl-PL" sz="200" dirty="0"/>
              <a:t> </a:t>
            </a:r>
            <a:endParaRPr lang="pl-PL" sz="1000" dirty="0"/>
          </a:p>
          <a:p>
            <a:r>
              <a:rPr lang="pl-PL" dirty="0"/>
              <a:t>            &gt;     &gt;  …</a:t>
            </a:r>
          </a:p>
        </p:txBody>
      </p:sp>
      <p:pic>
        <p:nvPicPr>
          <p:cNvPr id="140" name="Picture 21" descr="hvd4-c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933" y="4964533"/>
            <a:ext cx="254598" cy="38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21" descr="hvd4-c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969" y="5366227"/>
            <a:ext cx="254598" cy="38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Picture 21" descr="hvd4-c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969" y="5793418"/>
            <a:ext cx="254598" cy="38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" name="pole tekstowe 142"/>
          <p:cNvSpPr txBox="1"/>
          <p:nvPr/>
        </p:nvSpPr>
        <p:spPr>
          <a:xfrm>
            <a:off x="7765771" y="3882155"/>
            <a:ext cx="1455848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</a:t>
            </a:r>
            <a:r>
              <a:rPr lang="pl-PL" baseline="-25000" dirty="0"/>
              <a:t>5</a:t>
            </a:r>
            <a:r>
              <a:rPr lang="pl-PL" dirty="0"/>
              <a:t>:       &gt;     &gt;   </a:t>
            </a:r>
          </a:p>
          <a:p>
            <a:r>
              <a:rPr lang="pl-PL" sz="500" dirty="0"/>
              <a:t> </a:t>
            </a:r>
            <a:br>
              <a:rPr lang="pl-PL" sz="1200" dirty="0"/>
            </a:br>
            <a:r>
              <a:rPr lang="pl-PL" dirty="0"/>
              <a:t>            &gt;     &gt; </a:t>
            </a:r>
          </a:p>
          <a:p>
            <a:r>
              <a:rPr lang="pl-PL" sz="200" dirty="0"/>
              <a:t> </a:t>
            </a:r>
            <a:endParaRPr lang="pl-PL" sz="1000" dirty="0"/>
          </a:p>
          <a:p>
            <a:r>
              <a:rPr lang="pl-PL" dirty="0"/>
              <a:t>            &gt;     &gt; </a:t>
            </a:r>
          </a:p>
        </p:txBody>
      </p:sp>
      <p:pic>
        <p:nvPicPr>
          <p:cNvPr id="150" name="Picture 25" descr="hvd3-c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852" y="3867451"/>
            <a:ext cx="155980" cy="33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25" descr="hvd3-c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272" y="4214815"/>
            <a:ext cx="155980" cy="33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Picture 25" descr="hvd3-c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272" y="4602207"/>
            <a:ext cx="155980" cy="33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" name="Elipsa 152"/>
          <p:cNvSpPr/>
          <p:nvPr/>
        </p:nvSpPr>
        <p:spPr>
          <a:xfrm>
            <a:off x="7033377" y="5165672"/>
            <a:ext cx="195064" cy="1807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4" name="Elipsa 153"/>
          <p:cNvSpPr/>
          <p:nvPr/>
        </p:nvSpPr>
        <p:spPr>
          <a:xfrm>
            <a:off x="7041885" y="5519983"/>
            <a:ext cx="178048" cy="181018"/>
          </a:xfrm>
          <a:prstGeom prst="ellips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5" name="Elipsa 154"/>
          <p:cNvSpPr/>
          <p:nvPr/>
        </p:nvSpPr>
        <p:spPr>
          <a:xfrm>
            <a:off x="7035827" y="5876029"/>
            <a:ext cx="195064" cy="180757"/>
          </a:xfrm>
          <a:prstGeom prst="ellipse">
            <a:avLst/>
          </a:prstGeom>
          <a:solidFill>
            <a:srgbClr val="BE4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6" name="Elipsa 155"/>
          <p:cNvSpPr/>
          <p:nvPr/>
        </p:nvSpPr>
        <p:spPr>
          <a:xfrm>
            <a:off x="8629209" y="3990995"/>
            <a:ext cx="195064" cy="1807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7" name="Elipsa 156"/>
          <p:cNvSpPr/>
          <p:nvPr/>
        </p:nvSpPr>
        <p:spPr>
          <a:xfrm>
            <a:off x="8629209" y="4356833"/>
            <a:ext cx="178048" cy="181018"/>
          </a:xfrm>
          <a:prstGeom prst="ellips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8" name="Elipsa 157"/>
          <p:cNvSpPr/>
          <p:nvPr/>
        </p:nvSpPr>
        <p:spPr>
          <a:xfrm>
            <a:off x="8641842" y="4676466"/>
            <a:ext cx="195064" cy="18075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9" name="Prostokąt 158"/>
          <p:cNvSpPr/>
          <p:nvPr/>
        </p:nvSpPr>
        <p:spPr>
          <a:xfrm>
            <a:off x="5006885" y="3810284"/>
            <a:ext cx="405832" cy="1093098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0" name="Prostokąt 159"/>
          <p:cNvSpPr/>
          <p:nvPr/>
        </p:nvSpPr>
        <p:spPr>
          <a:xfrm>
            <a:off x="5042736" y="5030197"/>
            <a:ext cx="405832" cy="1109384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1" name="Prostokąt 160"/>
          <p:cNvSpPr/>
          <p:nvPr/>
        </p:nvSpPr>
        <p:spPr>
          <a:xfrm>
            <a:off x="6567932" y="4953283"/>
            <a:ext cx="457085" cy="1287468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2" name="Prostokąt 161"/>
          <p:cNvSpPr/>
          <p:nvPr/>
        </p:nvSpPr>
        <p:spPr>
          <a:xfrm>
            <a:off x="6477155" y="3810284"/>
            <a:ext cx="486865" cy="1103474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3" name="Prostokąt 162"/>
          <p:cNvSpPr/>
          <p:nvPr/>
        </p:nvSpPr>
        <p:spPr>
          <a:xfrm>
            <a:off x="8093980" y="3817848"/>
            <a:ext cx="535229" cy="1238800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119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605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87" grpId="0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" grpId="0"/>
      <p:bldP spid="97" grpId="0" animBg="1"/>
      <p:bldP spid="100" grpId="0" animBg="1"/>
      <p:bldP spid="101" grpId="0" animBg="1"/>
      <p:bldP spid="119" grpId="0" animBg="1"/>
      <p:bldP spid="120" grpId="0" animBg="1"/>
      <p:bldP spid="121" grpId="0" animBg="1"/>
      <p:bldP spid="122" grpId="0"/>
      <p:bldP spid="126" grpId="0" animBg="1"/>
      <p:bldP spid="127" grpId="0" animBg="1"/>
      <p:bldP spid="132" grpId="0" animBg="1"/>
      <p:bldP spid="133" grpId="0"/>
      <p:bldP spid="143" grpId="0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Why Are Elections Important?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5181600" cy="4989513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altLang="pl-PL" sz="2400" dirty="0"/>
              <a:t>Politics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pl-PL" sz="2000" dirty="0"/>
              <a:t>Electing leaders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pl-PL" sz="2000" dirty="0"/>
              <a:t>Deciding policies, laws</a:t>
            </a:r>
            <a:endParaRPr lang="pl-PL" altLang="pl-PL" sz="2000" dirty="0"/>
          </a:p>
          <a:p>
            <a:pPr lvl="2" eaLnBrk="1" hangingPunct="1">
              <a:lnSpc>
                <a:spcPct val="90000"/>
              </a:lnSpc>
            </a:pPr>
            <a:r>
              <a:rPr lang="pl-PL" altLang="pl-PL" sz="2000" dirty="0"/>
              <a:t>…</a:t>
            </a:r>
            <a:endParaRPr lang="en-US" altLang="pl-PL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pl-PL" sz="2400" dirty="0"/>
              <a:t>Business settings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pl-PL" sz="2000" dirty="0"/>
              <a:t>Stock holders make decisions in companies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pl-PL" sz="2000" dirty="0"/>
              <a:t>University Senate</a:t>
            </a:r>
            <a:r>
              <a:rPr lang="pl-PL" altLang="pl-PL" sz="2000" dirty="0"/>
              <a:t>s, </a:t>
            </a:r>
            <a:r>
              <a:rPr lang="pl-PL" altLang="pl-PL" sz="2000" dirty="0" err="1"/>
              <a:t>hiring</a:t>
            </a:r>
            <a:r>
              <a:rPr lang="pl-PL" altLang="pl-PL" sz="2000" dirty="0"/>
              <a:t> </a:t>
            </a:r>
            <a:r>
              <a:rPr lang="pl-PL" altLang="pl-PL" sz="2000" dirty="0" err="1"/>
              <a:t>decisions</a:t>
            </a:r>
            <a:endParaRPr lang="pl-PL" altLang="pl-PL" sz="2000" dirty="0"/>
          </a:p>
          <a:p>
            <a:pPr lvl="2" eaLnBrk="1" hangingPunct="1">
              <a:lnSpc>
                <a:spcPct val="90000"/>
              </a:lnSpc>
            </a:pPr>
            <a:r>
              <a:rPr lang="pl-PL" altLang="pl-PL" sz="2000" dirty="0" err="1"/>
              <a:t>Competitions</a:t>
            </a:r>
            <a:r>
              <a:rPr lang="pl-PL" altLang="pl-PL" sz="2000" dirty="0"/>
              <a:t> (</a:t>
            </a:r>
            <a:r>
              <a:rPr lang="pl-PL" altLang="pl-PL" sz="2000" dirty="0" err="1"/>
              <a:t>e.g</a:t>
            </a:r>
            <a:r>
              <a:rPr lang="pl-PL" altLang="pl-PL" sz="2000" dirty="0"/>
              <a:t>., </a:t>
            </a:r>
            <a:r>
              <a:rPr lang="pl-PL" altLang="pl-PL" sz="2000" dirty="0" err="1"/>
              <a:t>racing</a:t>
            </a:r>
            <a:r>
              <a:rPr lang="pl-PL" altLang="pl-PL" sz="2000" dirty="0"/>
              <a:t>, </a:t>
            </a:r>
            <a:r>
              <a:rPr lang="pl-PL" altLang="pl-PL" sz="2000" dirty="0" err="1"/>
              <a:t>Eurovision</a:t>
            </a:r>
            <a:r>
              <a:rPr lang="pl-PL" altLang="pl-PL" sz="20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sz="2400" dirty="0" err="1"/>
              <a:t>Multiagent</a:t>
            </a:r>
            <a:r>
              <a:rPr lang="pl-PL" altLang="pl-PL" sz="2400" dirty="0"/>
              <a:t> </a:t>
            </a:r>
            <a:r>
              <a:rPr lang="pl-PL" altLang="pl-PL" sz="2400" dirty="0" err="1"/>
              <a:t>systems</a:t>
            </a:r>
            <a:endParaRPr lang="pl-PL" altLang="pl-PL" sz="2400" dirty="0"/>
          </a:p>
          <a:p>
            <a:pPr lvl="2" eaLnBrk="1" hangingPunct="1">
              <a:lnSpc>
                <a:spcPct val="90000"/>
              </a:lnSpc>
            </a:pPr>
            <a:r>
              <a:rPr lang="pl-PL" altLang="pl-PL" sz="2000" dirty="0"/>
              <a:t>Meta-</a:t>
            </a:r>
            <a:r>
              <a:rPr lang="pl-PL" altLang="pl-PL" sz="2000" dirty="0" err="1"/>
              <a:t>search</a:t>
            </a:r>
            <a:r>
              <a:rPr lang="pl-PL" altLang="pl-PL" sz="2000" dirty="0"/>
              <a:t> </a:t>
            </a:r>
            <a:r>
              <a:rPr lang="pl-PL" altLang="pl-PL" sz="2000" dirty="0" err="1"/>
              <a:t>engines</a:t>
            </a:r>
            <a:endParaRPr lang="pl-PL" altLang="pl-PL" sz="2000" dirty="0"/>
          </a:p>
          <a:p>
            <a:pPr lvl="2" eaLnBrk="1" hangingPunct="1">
              <a:lnSpc>
                <a:spcPct val="90000"/>
              </a:lnSpc>
            </a:pPr>
            <a:r>
              <a:rPr lang="pl-PL" altLang="pl-PL" sz="2000" dirty="0"/>
              <a:t>Planning</a:t>
            </a:r>
          </a:p>
          <a:p>
            <a:pPr lvl="2" eaLnBrk="1" hangingPunct="1">
              <a:lnSpc>
                <a:spcPct val="90000"/>
              </a:lnSpc>
            </a:pPr>
            <a:r>
              <a:rPr lang="pl-PL" altLang="pl-PL" sz="2000" dirty="0" err="1"/>
              <a:t>Recommendation</a:t>
            </a:r>
            <a:r>
              <a:rPr lang="pl-PL" altLang="pl-PL" sz="2000" dirty="0"/>
              <a:t>  </a:t>
            </a:r>
            <a:r>
              <a:rPr lang="pl-PL" altLang="pl-PL" sz="2000" dirty="0" err="1"/>
              <a:t>systems</a:t>
            </a:r>
            <a:endParaRPr lang="pl-PL" altLang="pl-PL" sz="2000" dirty="0"/>
          </a:p>
          <a:p>
            <a:pPr lvl="2" eaLnBrk="1" hangingPunct="1">
              <a:lnSpc>
                <a:spcPct val="90000"/>
              </a:lnSpc>
            </a:pPr>
            <a:r>
              <a:rPr lang="pl-PL" altLang="pl-PL" dirty="0" err="1"/>
              <a:t>Genetic</a:t>
            </a:r>
            <a:r>
              <a:rPr lang="pl-PL" altLang="pl-PL" dirty="0"/>
              <a:t> </a:t>
            </a:r>
            <a:r>
              <a:rPr lang="pl-PL" altLang="pl-PL" dirty="0" err="1"/>
              <a:t>algorithms</a:t>
            </a:r>
            <a:endParaRPr lang="pl-PL" altLang="pl-PL" sz="2000" dirty="0"/>
          </a:p>
          <a:p>
            <a:pPr lvl="2" eaLnBrk="1" hangingPunct="1">
              <a:lnSpc>
                <a:spcPct val="90000"/>
              </a:lnSpc>
            </a:pPr>
            <a:r>
              <a:rPr lang="pl-PL" altLang="pl-PL" sz="2000" dirty="0"/>
              <a:t>…</a:t>
            </a:r>
            <a:endParaRPr lang="en-US" altLang="pl-PL" sz="2000" dirty="0"/>
          </a:p>
        </p:txBody>
      </p:sp>
      <p:sp>
        <p:nvSpPr>
          <p:cNvPr id="78853" name="AutoShape 5"/>
          <p:cNvSpPr>
            <a:spLocks/>
          </p:cNvSpPr>
          <p:nvPr/>
        </p:nvSpPr>
        <p:spPr bwMode="auto">
          <a:xfrm>
            <a:off x="5334000" y="1219200"/>
            <a:ext cx="533400" cy="5257800"/>
          </a:xfrm>
          <a:prstGeom prst="rightBrace">
            <a:avLst>
              <a:gd name="adj1" fmla="val 72605"/>
              <a:gd name="adj2" fmla="val 8075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6019800" y="5105400"/>
            <a:ext cx="2590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pl-PL"/>
              <a:t>Elections aggregate the opinions of the voters</a:t>
            </a:r>
          </a:p>
        </p:txBody>
      </p:sp>
      <p:pic>
        <p:nvPicPr>
          <p:cNvPr id="8" name="Picture 9" descr="united-nations-security-council-vo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14400"/>
            <a:ext cx="22034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image0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81400"/>
            <a:ext cx="20780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6" name="Picture 2" descr="Zobacz obraz w pełnych rozmiara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76400"/>
            <a:ext cx="18399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g1-promoted-on-goog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67000"/>
            <a:ext cx="1947863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80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/>
      <p:bldP spid="7885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ole tekstowe 109"/>
          <p:cNvSpPr txBox="1"/>
          <p:nvPr/>
        </p:nvSpPr>
        <p:spPr>
          <a:xfrm>
            <a:off x="4591735" y="5030197"/>
            <a:ext cx="1579278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</a:t>
            </a:r>
            <a:r>
              <a:rPr lang="pl-PL" baseline="-25000" dirty="0"/>
              <a:t>2</a:t>
            </a:r>
            <a:r>
              <a:rPr lang="pl-PL" dirty="0"/>
              <a:t>:       &gt;     &gt;  …</a:t>
            </a:r>
          </a:p>
          <a:p>
            <a:r>
              <a:rPr lang="pl-PL" sz="500" dirty="0"/>
              <a:t> </a:t>
            </a:r>
            <a:br>
              <a:rPr lang="pl-PL" sz="1200" dirty="0"/>
            </a:br>
            <a:r>
              <a:rPr lang="pl-PL" dirty="0"/>
              <a:t>            &gt;     &gt;  …</a:t>
            </a:r>
          </a:p>
          <a:p>
            <a:r>
              <a:rPr lang="pl-PL" sz="200" dirty="0"/>
              <a:t> </a:t>
            </a:r>
            <a:endParaRPr lang="pl-PL" sz="1000" dirty="0"/>
          </a:p>
          <a:p>
            <a:r>
              <a:rPr lang="pl-PL" dirty="0"/>
              <a:t>            &gt;     &gt;  …</a:t>
            </a: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3200" dirty="0"/>
              <a:t>Control by </a:t>
            </a:r>
            <a:r>
              <a:rPr lang="pl-PL" sz="3200" dirty="0" err="1"/>
              <a:t>Adding</a:t>
            </a:r>
            <a:r>
              <a:rPr lang="pl-PL" sz="3200" dirty="0"/>
              <a:t> </a:t>
            </a:r>
            <a:r>
              <a:rPr lang="pl-PL" sz="3200" dirty="0" err="1"/>
              <a:t>Candidates</a:t>
            </a:r>
            <a:r>
              <a:rPr lang="en-US" sz="3200" dirty="0"/>
              <a:t> </a:t>
            </a:r>
            <a:r>
              <a:rPr lang="en-US" sz="3200" b="1" dirty="0">
                <a:sym typeface="Symbol" pitchFamily="18" charset="2"/>
              </a:rPr>
              <a:t></a:t>
            </a:r>
            <a:r>
              <a:rPr lang="en-US" sz="3200" dirty="0"/>
              <a:t> NP-com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524000" y="1219200"/>
            <a:ext cx="48806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pl-PL" b="1" dirty="0"/>
              <a:t>Proof</a:t>
            </a:r>
            <a:r>
              <a:rPr lang="en-US" altLang="pl-PL" dirty="0"/>
              <a:t>: Reduction from the </a:t>
            </a:r>
            <a:r>
              <a:rPr lang="pl-PL" altLang="pl-PL" dirty="0"/>
              <a:t>X3C</a:t>
            </a:r>
            <a:r>
              <a:rPr lang="en-US" altLang="pl-PL" dirty="0"/>
              <a:t> problem</a:t>
            </a: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4639235" y="1875118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457200" y="2407443"/>
            <a:ext cx="3956532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pl-PL" b="1" dirty="0"/>
              <a:t>Input:</a:t>
            </a:r>
            <a:r>
              <a:rPr lang="pl-PL" altLang="pl-PL" b="1" dirty="0"/>
              <a:t> </a:t>
            </a:r>
            <a:r>
              <a:rPr lang="pl-PL" altLang="pl-PL" dirty="0"/>
              <a:t>B = {b</a:t>
            </a:r>
            <a:r>
              <a:rPr lang="pl-PL" altLang="pl-PL" baseline="-25000" dirty="0"/>
              <a:t>1</a:t>
            </a:r>
            <a:r>
              <a:rPr lang="pl-PL" altLang="pl-PL" dirty="0"/>
              <a:t>, b</a:t>
            </a:r>
            <a:r>
              <a:rPr lang="pl-PL" altLang="pl-PL" baseline="-25000" dirty="0"/>
              <a:t>2</a:t>
            </a:r>
            <a:r>
              <a:rPr lang="pl-PL" altLang="pl-PL" dirty="0"/>
              <a:t>, b</a:t>
            </a:r>
            <a:r>
              <a:rPr lang="pl-PL" altLang="pl-PL" baseline="-25000" dirty="0"/>
              <a:t>3</a:t>
            </a:r>
            <a:r>
              <a:rPr lang="pl-PL" altLang="pl-PL" dirty="0"/>
              <a:t>, …  , b</a:t>
            </a:r>
            <a:r>
              <a:rPr lang="pl-PL" altLang="pl-PL" baseline="-25000" dirty="0"/>
              <a:t>3k</a:t>
            </a:r>
            <a:r>
              <a:rPr lang="pl-PL" altLang="pl-PL" dirty="0"/>
              <a:t>}</a:t>
            </a:r>
            <a:br>
              <a:rPr lang="pl-PL" altLang="pl-PL" dirty="0"/>
            </a:br>
            <a:r>
              <a:rPr lang="pl-PL" altLang="pl-PL" dirty="0"/>
              <a:t>           S = {S</a:t>
            </a:r>
            <a:r>
              <a:rPr lang="pl-PL" altLang="pl-PL" baseline="-25000" dirty="0"/>
              <a:t>1</a:t>
            </a:r>
            <a:r>
              <a:rPr lang="pl-PL" altLang="pl-PL" dirty="0"/>
              <a:t>, …, S</a:t>
            </a:r>
            <a:r>
              <a:rPr lang="pl-PL" altLang="pl-PL" baseline="-25000" dirty="0"/>
              <a:t>n</a:t>
            </a:r>
            <a:r>
              <a:rPr lang="pl-PL" altLang="pl-PL" dirty="0"/>
              <a:t>}</a:t>
            </a:r>
            <a:r>
              <a:rPr lang="pl-PL" altLang="pl-PL" b="1" dirty="0"/>
              <a:t> </a:t>
            </a:r>
          </a:p>
          <a:p>
            <a:pPr eaLnBrk="1" hangingPunct="1"/>
            <a:endParaRPr lang="pl-PL" altLang="pl-PL" sz="1100" b="1" dirty="0"/>
          </a:p>
          <a:p>
            <a:pPr eaLnBrk="1" hangingPunct="1"/>
            <a:r>
              <a:rPr lang="pl-PL" altLang="pl-PL" sz="2000" dirty="0"/>
              <a:t>B = {                              }</a:t>
            </a:r>
          </a:p>
          <a:p>
            <a:pPr eaLnBrk="1" hangingPunct="1"/>
            <a:endParaRPr lang="pl-PL" altLang="pl-PL" sz="2000" dirty="0"/>
          </a:p>
          <a:p>
            <a:pPr eaLnBrk="1" hangingPunct="1"/>
            <a:r>
              <a:rPr lang="pl-PL" altLang="pl-PL" sz="2000" dirty="0"/>
              <a:t>S</a:t>
            </a:r>
            <a:r>
              <a:rPr lang="pl-PL" altLang="pl-PL" sz="2000" baseline="-25000" dirty="0"/>
              <a:t>1</a:t>
            </a:r>
            <a:r>
              <a:rPr lang="pl-PL" altLang="pl-PL" sz="2000" dirty="0"/>
              <a:t>={          }</a:t>
            </a:r>
          </a:p>
          <a:p>
            <a:pPr eaLnBrk="1" hangingPunct="1"/>
            <a:r>
              <a:rPr lang="pl-PL" altLang="pl-PL" sz="2000" dirty="0"/>
              <a:t>S</a:t>
            </a:r>
            <a:r>
              <a:rPr lang="pl-PL" altLang="pl-PL" sz="2000" baseline="-25000" dirty="0"/>
              <a:t>2</a:t>
            </a:r>
            <a:r>
              <a:rPr lang="pl-PL" altLang="pl-PL" sz="2000" dirty="0"/>
              <a:t>={          }</a:t>
            </a:r>
          </a:p>
          <a:p>
            <a:pPr eaLnBrk="1" hangingPunct="1"/>
            <a:r>
              <a:rPr lang="pl-PL" altLang="pl-PL" sz="2000" dirty="0"/>
              <a:t>S</a:t>
            </a:r>
            <a:r>
              <a:rPr lang="pl-PL" altLang="pl-PL" sz="2000" baseline="-25000" dirty="0"/>
              <a:t>3</a:t>
            </a:r>
            <a:r>
              <a:rPr lang="pl-PL" altLang="pl-PL" sz="2000" dirty="0"/>
              <a:t>={          }</a:t>
            </a:r>
          </a:p>
          <a:p>
            <a:pPr eaLnBrk="1" hangingPunct="1"/>
            <a:r>
              <a:rPr lang="pl-PL" altLang="pl-PL" sz="2000" dirty="0"/>
              <a:t>S</a:t>
            </a:r>
            <a:r>
              <a:rPr lang="pl-PL" altLang="pl-PL" sz="2000" baseline="-25000" dirty="0"/>
              <a:t>4</a:t>
            </a:r>
            <a:r>
              <a:rPr lang="pl-PL" altLang="pl-PL" sz="2000" dirty="0"/>
              <a:t>={          }</a:t>
            </a:r>
          </a:p>
          <a:p>
            <a:pPr eaLnBrk="1" hangingPunct="1"/>
            <a:r>
              <a:rPr lang="pl-PL" altLang="pl-PL" sz="2000" dirty="0"/>
              <a:t>S</a:t>
            </a:r>
            <a:r>
              <a:rPr lang="pl-PL" altLang="pl-PL" sz="2000" baseline="-25000" dirty="0"/>
              <a:t>5</a:t>
            </a:r>
            <a:r>
              <a:rPr lang="pl-PL" altLang="pl-PL" sz="2000" dirty="0"/>
              <a:t>={          }</a:t>
            </a:r>
            <a:endParaRPr lang="en-US" altLang="pl-PL" sz="2000" dirty="0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57200" y="1905000"/>
            <a:ext cx="3124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pl-PL" altLang="pl-PL" b="1" dirty="0" err="1"/>
              <a:t>Exact</a:t>
            </a:r>
            <a:r>
              <a:rPr lang="pl-PL" altLang="pl-PL" b="1" dirty="0"/>
              <a:t> </a:t>
            </a:r>
            <a:r>
              <a:rPr lang="pl-PL" altLang="pl-PL" b="1" dirty="0" err="1"/>
              <a:t>Cover</a:t>
            </a:r>
            <a:r>
              <a:rPr lang="pl-PL" altLang="pl-PL" b="1" dirty="0"/>
              <a:t> by 3-Sets</a:t>
            </a:r>
            <a:endParaRPr lang="en-US" altLang="pl-PL" b="1" dirty="0"/>
          </a:p>
        </p:txBody>
      </p:sp>
      <p:sp>
        <p:nvSpPr>
          <p:cNvPr id="110605" name="Text Box 13"/>
          <p:cNvSpPr txBox="1">
            <a:spLocks noChangeArrowheads="1"/>
          </p:cNvSpPr>
          <p:nvPr/>
        </p:nvSpPr>
        <p:spPr bwMode="auto">
          <a:xfrm>
            <a:off x="333572" y="5645834"/>
            <a:ext cx="449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pl-PL" b="1" dirty="0"/>
              <a:t>Question:</a:t>
            </a:r>
            <a:r>
              <a:rPr lang="en-US" altLang="pl-PL" dirty="0"/>
              <a:t> </a:t>
            </a:r>
            <a:r>
              <a:rPr lang="pl-PL" altLang="pl-PL" dirty="0" err="1"/>
              <a:t>Is</a:t>
            </a:r>
            <a:r>
              <a:rPr lang="pl-PL" altLang="pl-PL" dirty="0"/>
              <a:t> </a:t>
            </a:r>
            <a:r>
              <a:rPr lang="pl-PL" altLang="pl-PL" dirty="0" err="1"/>
              <a:t>it</a:t>
            </a:r>
            <a:r>
              <a:rPr lang="pl-PL" altLang="pl-PL" dirty="0"/>
              <a:t> </a:t>
            </a:r>
            <a:r>
              <a:rPr lang="pl-PL" altLang="pl-PL" dirty="0" err="1"/>
              <a:t>possible</a:t>
            </a:r>
            <a:r>
              <a:rPr lang="pl-PL" altLang="pl-PL" dirty="0"/>
              <a:t> to </a:t>
            </a:r>
            <a:r>
              <a:rPr lang="pl-PL" altLang="pl-PL" dirty="0" err="1"/>
              <a:t>pick</a:t>
            </a:r>
            <a:r>
              <a:rPr lang="pl-PL" altLang="pl-PL" dirty="0"/>
              <a:t> k</a:t>
            </a:r>
            <a:br>
              <a:rPr lang="pl-PL" altLang="pl-PL" dirty="0"/>
            </a:br>
            <a:r>
              <a:rPr lang="pl-PL" altLang="pl-PL" dirty="0" err="1"/>
              <a:t>sets</a:t>
            </a:r>
            <a:r>
              <a:rPr lang="pl-PL" altLang="pl-PL" dirty="0"/>
              <a:t> and </a:t>
            </a:r>
            <a:r>
              <a:rPr lang="pl-PL" altLang="pl-PL" dirty="0" err="1"/>
              <a:t>cover</a:t>
            </a:r>
            <a:r>
              <a:rPr lang="pl-PL" altLang="pl-PL" dirty="0"/>
              <a:t> </a:t>
            </a:r>
            <a:r>
              <a:rPr lang="pl-PL" altLang="pl-PL" dirty="0" err="1"/>
              <a:t>all</a:t>
            </a:r>
            <a:r>
              <a:rPr lang="pl-PL" altLang="pl-PL" dirty="0"/>
              <a:t> </a:t>
            </a:r>
            <a:r>
              <a:rPr lang="pl-PL" altLang="pl-PL" dirty="0" err="1"/>
              <a:t>elements</a:t>
            </a:r>
            <a:r>
              <a:rPr lang="pl-PL" altLang="pl-PL" dirty="0"/>
              <a:t> from B?</a:t>
            </a:r>
            <a:endParaRPr lang="en-US" altLang="pl-PL" baseline="-25000" dirty="0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215900"/>
            <a:ext cx="10429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Elipsa 50"/>
          <p:cNvSpPr/>
          <p:nvPr/>
        </p:nvSpPr>
        <p:spPr>
          <a:xfrm>
            <a:off x="1337568" y="3209559"/>
            <a:ext cx="288032" cy="2928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Elipsa 51"/>
          <p:cNvSpPr/>
          <p:nvPr/>
        </p:nvSpPr>
        <p:spPr>
          <a:xfrm>
            <a:off x="2705720" y="3205629"/>
            <a:ext cx="288032" cy="292837"/>
          </a:xfrm>
          <a:prstGeom prst="ellips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Elipsa 52"/>
          <p:cNvSpPr/>
          <p:nvPr/>
        </p:nvSpPr>
        <p:spPr>
          <a:xfrm>
            <a:off x="1794768" y="3205629"/>
            <a:ext cx="288032" cy="2928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Elipsa 53"/>
          <p:cNvSpPr/>
          <p:nvPr/>
        </p:nvSpPr>
        <p:spPr>
          <a:xfrm>
            <a:off x="3137768" y="3204754"/>
            <a:ext cx="288032" cy="292837"/>
          </a:xfrm>
          <a:prstGeom prst="ellipse">
            <a:avLst/>
          </a:prstGeom>
          <a:solidFill>
            <a:srgbClr val="BE4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5" name="Elipsa 54"/>
          <p:cNvSpPr/>
          <p:nvPr/>
        </p:nvSpPr>
        <p:spPr>
          <a:xfrm>
            <a:off x="2243584" y="3217943"/>
            <a:ext cx="288032" cy="2928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Elipsa 55"/>
          <p:cNvSpPr/>
          <p:nvPr/>
        </p:nvSpPr>
        <p:spPr>
          <a:xfrm>
            <a:off x="3616300" y="3203126"/>
            <a:ext cx="288032" cy="2928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7" name="Elipsa 56"/>
          <p:cNvSpPr/>
          <p:nvPr/>
        </p:nvSpPr>
        <p:spPr>
          <a:xfrm>
            <a:off x="1240036" y="3858126"/>
            <a:ext cx="195064" cy="1807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Elipsa 57"/>
          <p:cNvSpPr/>
          <p:nvPr/>
        </p:nvSpPr>
        <p:spPr>
          <a:xfrm>
            <a:off x="1553592" y="3870548"/>
            <a:ext cx="195064" cy="180757"/>
          </a:xfrm>
          <a:prstGeom prst="ellipse">
            <a:avLst/>
          </a:prstGeom>
          <a:solidFill>
            <a:srgbClr val="BE4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Elipsa 58"/>
          <p:cNvSpPr/>
          <p:nvPr/>
        </p:nvSpPr>
        <p:spPr>
          <a:xfrm>
            <a:off x="1887736" y="3870548"/>
            <a:ext cx="195064" cy="18075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0" name="Elipsa 59"/>
          <p:cNvSpPr/>
          <p:nvPr/>
        </p:nvSpPr>
        <p:spPr>
          <a:xfrm>
            <a:off x="1238088" y="4152900"/>
            <a:ext cx="174888" cy="17780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Elipsa 60"/>
          <p:cNvSpPr/>
          <p:nvPr/>
        </p:nvSpPr>
        <p:spPr>
          <a:xfrm>
            <a:off x="1579116" y="4152900"/>
            <a:ext cx="174888" cy="17780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Elipsa 61"/>
          <p:cNvSpPr/>
          <p:nvPr/>
        </p:nvSpPr>
        <p:spPr>
          <a:xfrm>
            <a:off x="1896244" y="4159826"/>
            <a:ext cx="178048" cy="181018"/>
          </a:xfrm>
          <a:prstGeom prst="ellips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3" name="Elipsa 62"/>
          <p:cNvSpPr/>
          <p:nvPr/>
        </p:nvSpPr>
        <p:spPr>
          <a:xfrm>
            <a:off x="1238088" y="4469741"/>
            <a:ext cx="174888" cy="17780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Elipsa 63"/>
          <p:cNvSpPr/>
          <p:nvPr/>
        </p:nvSpPr>
        <p:spPr>
          <a:xfrm>
            <a:off x="1573768" y="4469741"/>
            <a:ext cx="174888" cy="17780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5" name="Elipsa 64"/>
          <p:cNvSpPr/>
          <p:nvPr/>
        </p:nvSpPr>
        <p:spPr>
          <a:xfrm>
            <a:off x="1887736" y="4469741"/>
            <a:ext cx="195064" cy="18075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6" name="Elipsa 65"/>
          <p:cNvSpPr/>
          <p:nvPr/>
        </p:nvSpPr>
        <p:spPr>
          <a:xfrm>
            <a:off x="1215964" y="4772526"/>
            <a:ext cx="195064" cy="1807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7" name="Elipsa 66"/>
          <p:cNvSpPr/>
          <p:nvPr/>
        </p:nvSpPr>
        <p:spPr>
          <a:xfrm>
            <a:off x="1579116" y="4772526"/>
            <a:ext cx="178048" cy="181018"/>
          </a:xfrm>
          <a:prstGeom prst="ellips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8" name="Elipsa 67"/>
          <p:cNvSpPr/>
          <p:nvPr/>
        </p:nvSpPr>
        <p:spPr>
          <a:xfrm>
            <a:off x="1896244" y="4782813"/>
            <a:ext cx="195064" cy="180757"/>
          </a:xfrm>
          <a:prstGeom prst="ellipse">
            <a:avLst/>
          </a:prstGeom>
          <a:solidFill>
            <a:srgbClr val="BE4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9" name="Elipsa 68"/>
          <p:cNvSpPr/>
          <p:nvPr/>
        </p:nvSpPr>
        <p:spPr>
          <a:xfrm>
            <a:off x="1212565" y="5073316"/>
            <a:ext cx="195064" cy="1807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0" name="Elipsa 69"/>
          <p:cNvSpPr/>
          <p:nvPr/>
        </p:nvSpPr>
        <p:spPr>
          <a:xfrm>
            <a:off x="1575717" y="5073316"/>
            <a:ext cx="178048" cy="181018"/>
          </a:xfrm>
          <a:prstGeom prst="ellips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1" name="Elipsa 70"/>
          <p:cNvSpPr/>
          <p:nvPr/>
        </p:nvSpPr>
        <p:spPr>
          <a:xfrm>
            <a:off x="1896301" y="5073577"/>
            <a:ext cx="195064" cy="18075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2" name="Picture 13" descr="hvd1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79" y="3632777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17" descr="money3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360" y="3948504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21" descr="hvd4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360" y="4609667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25" descr="hvd3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511" y="4912980"/>
            <a:ext cx="231803" cy="50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29" descr="money1-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559" y="4258165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y ze strzałką 5"/>
          <p:cNvCxnSpPr/>
          <p:nvPr/>
        </p:nvCxnSpPr>
        <p:spPr>
          <a:xfrm flipH="1">
            <a:off x="2387600" y="3960926"/>
            <a:ext cx="89418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Łącznik prosty ze strzałką 80"/>
          <p:cNvCxnSpPr/>
          <p:nvPr/>
        </p:nvCxnSpPr>
        <p:spPr>
          <a:xfrm flipH="1">
            <a:off x="2387600" y="4258165"/>
            <a:ext cx="137271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Łącznik prosty ze strzałką 82"/>
          <p:cNvCxnSpPr/>
          <p:nvPr/>
        </p:nvCxnSpPr>
        <p:spPr>
          <a:xfrm flipH="1">
            <a:off x="2387600" y="4558644"/>
            <a:ext cx="174953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Łącznik prosty ze strzałką 84"/>
          <p:cNvCxnSpPr/>
          <p:nvPr/>
        </p:nvCxnSpPr>
        <p:spPr>
          <a:xfrm flipH="1">
            <a:off x="2387600" y="4862904"/>
            <a:ext cx="137271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Łącznik prosty ze strzałką 85"/>
          <p:cNvCxnSpPr/>
          <p:nvPr/>
        </p:nvCxnSpPr>
        <p:spPr>
          <a:xfrm flipH="1">
            <a:off x="2395470" y="5230828"/>
            <a:ext cx="89418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Box 6"/>
          <p:cNvSpPr txBox="1">
            <a:spLocks noChangeArrowheads="1"/>
          </p:cNvSpPr>
          <p:nvPr/>
        </p:nvSpPr>
        <p:spPr bwMode="auto">
          <a:xfrm>
            <a:off x="4934857" y="1905000"/>
            <a:ext cx="4058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pl-PL" altLang="pl-PL" b="1" dirty="0"/>
              <a:t>Control by </a:t>
            </a:r>
            <a:r>
              <a:rPr lang="pl-PL" altLang="pl-PL" b="1" dirty="0" err="1"/>
              <a:t>Adding</a:t>
            </a:r>
            <a:r>
              <a:rPr lang="pl-PL" altLang="pl-PL" b="1" dirty="0"/>
              <a:t> </a:t>
            </a:r>
            <a:r>
              <a:rPr lang="pl-PL" altLang="pl-PL" b="1" dirty="0" err="1"/>
              <a:t>Candidates</a:t>
            </a:r>
            <a:endParaRPr lang="en-US" altLang="pl-PL" b="1" dirty="0"/>
          </a:p>
        </p:txBody>
      </p:sp>
      <p:sp>
        <p:nvSpPr>
          <p:cNvPr id="88" name="Text Box 6"/>
          <p:cNvSpPr txBox="1">
            <a:spLocks noChangeArrowheads="1"/>
          </p:cNvSpPr>
          <p:nvPr/>
        </p:nvSpPr>
        <p:spPr bwMode="auto">
          <a:xfrm>
            <a:off x="4934856" y="2441031"/>
            <a:ext cx="40583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pl-PL" altLang="pl-PL" dirty="0"/>
              <a:t>s(p) = T+1 </a:t>
            </a:r>
          </a:p>
          <a:p>
            <a:pPr eaLnBrk="1" hangingPunct="1"/>
            <a:endParaRPr lang="pl-PL" altLang="pl-PL" dirty="0"/>
          </a:p>
          <a:p>
            <a:pPr eaLnBrk="1" hangingPunct="1"/>
            <a:r>
              <a:rPr lang="pl-PL" altLang="pl-PL" dirty="0"/>
              <a:t>s(  ) = s(  )= s(  ) = T+1</a:t>
            </a:r>
          </a:p>
          <a:p>
            <a:pPr eaLnBrk="1" hangingPunct="1"/>
            <a:r>
              <a:rPr lang="pl-PL" altLang="pl-PL" dirty="0"/>
              <a:t>s(  ) = s(  )= s(  ) = T+1</a:t>
            </a:r>
            <a:endParaRPr lang="en-US" altLang="pl-PL" dirty="0"/>
          </a:p>
        </p:txBody>
      </p:sp>
      <p:sp>
        <p:nvSpPr>
          <p:cNvPr id="89" name="Elipsa 88"/>
          <p:cNvSpPr/>
          <p:nvPr/>
        </p:nvSpPr>
        <p:spPr>
          <a:xfrm>
            <a:off x="6061200" y="3112747"/>
            <a:ext cx="195064" cy="1807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0" name="Elipsa 89"/>
          <p:cNvSpPr/>
          <p:nvPr/>
        </p:nvSpPr>
        <p:spPr>
          <a:xfrm>
            <a:off x="6061200" y="3382362"/>
            <a:ext cx="195064" cy="180757"/>
          </a:xfrm>
          <a:prstGeom prst="ellipse">
            <a:avLst/>
          </a:prstGeom>
          <a:solidFill>
            <a:srgbClr val="BE4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1" name="Elipsa 90"/>
          <p:cNvSpPr/>
          <p:nvPr/>
        </p:nvSpPr>
        <p:spPr>
          <a:xfrm>
            <a:off x="6829954" y="3374917"/>
            <a:ext cx="195064" cy="18075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2" name="Elipsa 91"/>
          <p:cNvSpPr/>
          <p:nvPr/>
        </p:nvSpPr>
        <p:spPr>
          <a:xfrm>
            <a:off x="5234669" y="3112747"/>
            <a:ext cx="174888" cy="17780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3" name="Elipsa 92"/>
          <p:cNvSpPr/>
          <p:nvPr/>
        </p:nvSpPr>
        <p:spPr>
          <a:xfrm>
            <a:off x="6829954" y="3112747"/>
            <a:ext cx="174888" cy="17780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4" name="Elipsa 93"/>
          <p:cNvSpPr/>
          <p:nvPr/>
        </p:nvSpPr>
        <p:spPr>
          <a:xfrm>
            <a:off x="5234669" y="3374917"/>
            <a:ext cx="178048" cy="181018"/>
          </a:xfrm>
          <a:prstGeom prst="ellips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5" name="Picture 13" descr="hvd1-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686" y="3819882"/>
            <a:ext cx="164654" cy="32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4591735" y="3819882"/>
            <a:ext cx="1579278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</a:t>
            </a:r>
            <a:r>
              <a:rPr lang="pl-PL" baseline="-25000" dirty="0"/>
              <a:t>1</a:t>
            </a:r>
            <a:r>
              <a:rPr lang="pl-PL" dirty="0"/>
              <a:t>:       &gt;     &gt;  …</a:t>
            </a:r>
          </a:p>
          <a:p>
            <a:r>
              <a:rPr lang="pl-PL" sz="500" dirty="0"/>
              <a:t> </a:t>
            </a:r>
            <a:br>
              <a:rPr lang="pl-PL" sz="1200" dirty="0"/>
            </a:br>
            <a:r>
              <a:rPr lang="pl-PL" dirty="0"/>
              <a:t>            &gt;     &gt;  …</a:t>
            </a:r>
          </a:p>
          <a:p>
            <a:r>
              <a:rPr lang="pl-PL" sz="200" dirty="0"/>
              <a:t> </a:t>
            </a:r>
            <a:endParaRPr lang="pl-PL" sz="1000" dirty="0"/>
          </a:p>
          <a:p>
            <a:r>
              <a:rPr lang="pl-PL" dirty="0"/>
              <a:t>            &gt;     &gt;  …</a:t>
            </a:r>
          </a:p>
        </p:txBody>
      </p:sp>
      <p:sp>
        <p:nvSpPr>
          <p:cNvPr id="97" name="Elipsa 96"/>
          <p:cNvSpPr/>
          <p:nvPr/>
        </p:nvSpPr>
        <p:spPr>
          <a:xfrm>
            <a:off x="5450338" y="3935585"/>
            <a:ext cx="195064" cy="1807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8" name="Picture 13" descr="hvd1-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686" y="4171874"/>
            <a:ext cx="164654" cy="32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13" descr="hvd1-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686" y="4524996"/>
            <a:ext cx="164654" cy="32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Elipsa 99"/>
          <p:cNvSpPr/>
          <p:nvPr/>
        </p:nvSpPr>
        <p:spPr>
          <a:xfrm>
            <a:off x="5452165" y="4270024"/>
            <a:ext cx="195064" cy="180757"/>
          </a:xfrm>
          <a:prstGeom prst="ellipse">
            <a:avLst/>
          </a:prstGeom>
          <a:solidFill>
            <a:srgbClr val="BE4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1" name="Elipsa 100"/>
          <p:cNvSpPr/>
          <p:nvPr/>
        </p:nvSpPr>
        <p:spPr>
          <a:xfrm>
            <a:off x="5452165" y="4590155"/>
            <a:ext cx="195064" cy="18075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6" name="Picture 17" descr="money3-c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736" y="5030197"/>
            <a:ext cx="189593" cy="31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7" descr="money3-c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234" y="5370582"/>
            <a:ext cx="189593" cy="31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17" descr="money3-c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255" y="5733109"/>
            <a:ext cx="189593" cy="31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Elipsa 118"/>
          <p:cNvSpPr/>
          <p:nvPr/>
        </p:nvSpPr>
        <p:spPr>
          <a:xfrm>
            <a:off x="5467023" y="5141417"/>
            <a:ext cx="174888" cy="17780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0" name="Elipsa 119"/>
          <p:cNvSpPr/>
          <p:nvPr/>
        </p:nvSpPr>
        <p:spPr>
          <a:xfrm>
            <a:off x="5472341" y="5481280"/>
            <a:ext cx="174888" cy="17780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1" name="Elipsa 120"/>
          <p:cNvSpPr/>
          <p:nvPr/>
        </p:nvSpPr>
        <p:spPr>
          <a:xfrm>
            <a:off x="5472341" y="5801233"/>
            <a:ext cx="178048" cy="181018"/>
          </a:xfrm>
          <a:prstGeom prst="ellips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2" name="pole tekstowe 121"/>
          <p:cNvSpPr txBox="1"/>
          <p:nvPr/>
        </p:nvSpPr>
        <p:spPr>
          <a:xfrm>
            <a:off x="6125995" y="3867451"/>
            <a:ext cx="1579278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</a:t>
            </a:r>
            <a:r>
              <a:rPr lang="pl-PL" baseline="-25000" dirty="0"/>
              <a:t>3</a:t>
            </a:r>
            <a:r>
              <a:rPr lang="pl-PL" dirty="0"/>
              <a:t>:       &gt;     &gt;  …</a:t>
            </a:r>
          </a:p>
          <a:p>
            <a:r>
              <a:rPr lang="pl-PL" sz="500" dirty="0"/>
              <a:t> </a:t>
            </a:r>
            <a:br>
              <a:rPr lang="pl-PL" sz="1200" dirty="0"/>
            </a:br>
            <a:r>
              <a:rPr lang="pl-PL" dirty="0"/>
              <a:t>            &gt;     &gt;  …</a:t>
            </a:r>
          </a:p>
          <a:p>
            <a:r>
              <a:rPr lang="pl-PL" sz="200" dirty="0"/>
              <a:t> </a:t>
            </a:r>
            <a:endParaRPr lang="pl-PL" sz="1000" dirty="0"/>
          </a:p>
          <a:p>
            <a:r>
              <a:rPr lang="pl-PL" dirty="0"/>
              <a:t>            &gt;     &gt;  …</a:t>
            </a:r>
          </a:p>
        </p:txBody>
      </p:sp>
      <p:sp>
        <p:nvSpPr>
          <p:cNvPr id="126" name="Elipsa 125"/>
          <p:cNvSpPr/>
          <p:nvPr/>
        </p:nvSpPr>
        <p:spPr>
          <a:xfrm>
            <a:off x="7001283" y="3978671"/>
            <a:ext cx="174888" cy="17780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7" name="Elipsa 126"/>
          <p:cNvSpPr/>
          <p:nvPr/>
        </p:nvSpPr>
        <p:spPr>
          <a:xfrm>
            <a:off x="7006601" y="4318534"/>
            <a:ext cx="174888" cy="17780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9" name="Picture 29" descr="money1-c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735" y="3846120"/>
            <a:ext cx="162674" cy="33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29" descr="money1-c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351" y="4205049"/>
            <a:ext cx="162674" cy="33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29" descr="money1-c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931" y="4534356"/>
            <a:ext cx="162674" cy="33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" name="Elipsa 131"/>
          <p:cNvSpPr/>
          <p:nvPr/>
        </p:nvSpPr>
        <p:spPr>
          <a:xfrm>
            <a:off x="7006601" y="4632445"/>
            <a:ext cx="195064" cy="18075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3" name="pole tekstowe 132"/>
          <p:cNvSpPr txBox="1"/>
          <p:nvPr/>
        </p:nvSpPr>
        <p:spPr>
          <a:xfrm>
            <a:off x="6174501" y="5056648"/>
            <a:ext cx="1579278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</a:t>
            </a:r>
            <a:r>
              <a:rPr lang="pl-PL" baseline="-25000" dirty="0"/>
              <a:t>4</a:t>
            </a:r>
            <a:r>
              <a:rPr lang="pl-PL" dirty="0"/>
              <a:t>:       &gt;     &gt;  …</a:t>
            </a:r>
          </a:p>
          <a:p>
            <a:r>
              <a:rPr lang="pl-PL" sz="500" dirty="0"/>
              <a:t> </a:t>
            </a:r>
            <a:br>
              <a:rPr lang="pl-PL" sz="1200" dirty="0"/>
            </a:br>
            <a:r>
              <a:rPr lang="pl-PL" dirty="0"/>
              <a:t>            &gt;     &gt;  …</a:t>
            </a:r>
          </a:p>
          <a:p>
            <a:r>
              <a:rPr lang="pl-PL" sz="200" dirty="0"/>
              <a:t> </a:t>
            </a:r>
            <a:endParaRPr lang="pl-PL" sz="1000" dirty="0"/>
          </a:p>
          <a:p>
            <a:r>
              <a:rPr lang="pl-PL" dirty="0"/>
              <a:t>            &gt;     &gt;  …</a:t>
            </a:r>
          </a:p>
        </p:txBody>
      </p:sp>
      <p:pic>
        <p:nvPicPr>
          <p:cNvPr id="140" name="Picture 21" descr="hvd4-c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933" y="4964533"/>
            <a:ext cx="254598" cy="38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21" descr="hvd4-c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969" y="5366227"/>
            <a:ext cx="254598" cy="38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Picture 21" descr="hvd4-c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969" y="5793418"/>
            <a:ext cx="254598" cy="38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" name="pole tekstowe 142"/>
          <p:cNvSpPr txBox="1"/>
          <p:nvPr/>
        </p:nvSpPr>
        <p:spPr>
          <a:xfrm>
            <a:off x="7765771" y="3882155"/>
            <a:ext cx="1455848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</a:t>
            </a:r>
            <a:r>
              <a:rPr lang="pl-PL" baseline="-25000" dirty="0"/>
              <a:t>5</a:t>
            </a:r>
            <a:r>
              <a:rPr lang="pl-PL" dirty="0"/>
              <a:t>:       &gt;     &gt;   </a:t>
            </a:r>
          </a:p>
          <a:p>
            <a:r>
              <a:rPr lang="pl-PL" sz="500" dirty="0"/>
              <a:t> </a:t>
            </a:r>
            <a:br>
              <a:rPr lang="pl-PL" sz="1200" dirty="0"/>
            </a:br>
            <a:r>
              <a:rPr lang="pl-PL" dirty="0"/>
              <a:t>            &gt;     &gt; </a:t>
            </a:r>
          </a:p>
          <a:p>
            <a:r>
              <a:rPr lang="pl-PL" sz="200" dirty="0"/>
              <a:t> </a:t>
            </a:r>
            <a:endParaRPr lang="pl-PL" sz="1000" dirty="0"/>
          </a:p>
          <a:p>
            <a:r>
              <a:rPr lang="pl-PL" dirty="0"/>
              <a:t>            &gt;     &gt; </a:t>
            </a:r>
          </a:p>
        </p:txBody>
      </p:sp>
      <p:pic>
        <p:nvPicPr>
          <p:cNvPr id="150" name="Picture 25" descr="hvd3-c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852" y="3867451"/>
            <a:ext cx="155980" cy="33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25" descr="hvd3-c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272" y="4214815"/>
            <a:ext cx="155980" cy="33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Picture 25" descr="hvd3-c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272" y="4602207"/>
            <a:ext cx="155980" cy="33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" name="Elipsa 152"/>
          <p:cNvSpPr/>
          <p:nvPr/>
        </p:nvSpPr>
        <p:spPr>
          <a:xfrm>
            <a:off x="7033377" y="5165672"/>
            <a:ext cx="195064" cy="1807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4" name="Elipsa 153"/>
          <p:cNvSpPr/>
          <p:nvPr/>
        </p:nvSpPr>
        <p:spPr>
          <a:xfrm>
            <a:off x="7041885" y="5519983"/>
            <a:ext cx="178048" cy="181018"/>
          </a:xfrm>
          <a:prstGeom prst="ellips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5" name="Elipsa 154"/>
          <p:cNvSpPr/>
          <p:nvPr/>
        </p:nvSpPr>
        <p:spPr>
          <a:xfrm>
            <a:off x="7035827" y="5876029"/>
            <a:ext cx="195064" cy="180757"/>
          </a:xfrm>
          <a:prstGeom prst="ellipse">
            <a:avLst/>
          </a:prstGeom>
          <a:solidFill>
            <a:srgbClr val="BE4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6" name="Elipsa 155"/>
          <p:cNvSpPr/>
          <p:nvPr/>
        </p:nvSpPr>
        <p:spPr>
          <a:xfrm>
            <a:off x="8629209" y="3990995"/>
            <a:ext cx="195064" cy="1807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7" name="Elipsa 156"/>
          <p:cNvSpPr/>
          <p:nvPr/>
        </p:nvSpPr>
        <p:spPr>
          <a:xfrm>
            <a:off x="8629209" y="4356833"/>
            <a:ext cx="178048" cy="181018"/>
          </a:xfrm>
          <a:prstGeom prst="ellips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8" name="Elipsa 157"/>
          <p:cNvSpPr/>
          <p:nvPr/>
        </p:nvSpPr>
        <p:spPr>
          <a:xfrm>
            <a:off x="8641842" y="4676466"/>
            <a:ext cx="195064" cy="18075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9" name="Prostokąt 158"/>
          <p:cNvSpPr/>
          <p:nvPr/>
        </p:nvSpPr>
        <p:spPr>
          <a:xfrm>
            <a:off x="5006885" y="3810284"/>
            <a:ext cx="405832" cy="1093098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0" name="Prostokąt 159"/>
          <p:cNvSpPr/>
          <p:nvPr/>
        </p:nvSpPr>
        <p:spPr>
          <a:xfrm>
            <a:off x="5042736" y="5030197"/>
            <a:ext cx="405832" cy="1109384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1" name="Prostokąt 160"/>
          <p:cNvSpPr/>
          <p:nvPr/>
        </p:nvSpPr>
        <p:spPr>
          <a:xfrm>
            <a:off x="6567932" y="4953283"/>
            <a:ext cx="457085" cy="1287468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2" name="Prostokąt 161"/>
          <p:cNvSpPr/>
          <p:nvPr/>
        </p:nvSpPr>
        <p:spPr>
          <a:xfrm>
            <a:off x="6477155" y="3810284"/>
            <a:ext cx="486865" cy="1103474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3" name="Prostokąt 162"/>
          <p:cNvSpPr/>
          <p:nvPr/>
        </p:nvSpPr>
        <p:spPr>
          <a:xfrm>
            <a:off x="8093980" y="3817848"/>
            <a:ext cx="535229" cy="1238800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6" name="Prostokąt 95"/>
          <p:cNvSpPr/>
          <p:nvPr/>
        </p:nvSpPr>
        <p:spPr>
          <a:xfrm>
            <a:off x="7608093" y="3088481"/>
            <a:ext cx="491317" cy="474638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810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9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D746FF5-D372-4845-A018-323374F5C37A}"/>
              </a:ext>
            </a:extLst>
          </p:cNvPr>
          <p:cNvSpPr/>
          <p:nvPr/>
        </p:nvSpPr>
        <p:spPr>
          <a:xfrm>
            <a:off x="4103115" y="3545282"/>
            <a:ext cx="3137632" cy="13635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Computational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Choice</a:t>
            </a:r>
          </a:p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pl-P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voting</a:t>
            </a:r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B5ECE6-0027-4FD7-90D9-FE6591F86211}"/>
              </a:ext>
            </a:extLst>
          </p:cNvPr>
          <p:cNvCxnSpPr>
            <a:cxnSpLocks/>
            <a:stCxn id="4" idx="4"/>
            <a:endCxn id="19" idx="0"/>
          </p:cNvCxnSpPr>
          <p:nvPr/>
        </p:nvCxnSpPr>
        <p:spPr>
          <a:xfrm>
            <a:off x="5671931" y="4908810"/>
            <a:ext cx="9726" cy="4308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BF3CD2E8-1D77-4FDB-A210-7D20DB02348E}"/>
              </a:ext>
            </a:extLst>
          </p:cNvPr>
          <p:cNvSpPr/>
          <p:nvPr/>
        </p:nvSpPr>
        <p:spPr>
          <a:xfrm>
            <a:off x="4596798" y="5339676"/>
            <a:ext cx="2169718" cy="11237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election</a:t>
            </a:r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formalism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(single </a:t>
            </a:r>
            <a:r>
              <a:rPr lang="pl-PL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winner</a:t>
            </a:r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50EE384-3927-414C-A099-07EAE4A9177D}"/>
              </a:ext>
            </a:extLst>
          </p:cNvPr>
          <p:cNvCxnSpPr>
            <a:cxnSpLocks/>
            <a:stCxn id="19" idx="6"/>
            <a:endCxn id="25" idx="1"/>
          </p:cNvCxnSpPr>
          <p:nvPr/>
        </p:nvCxnSpPr>
        <p:spPr>
          <a:xfrm>
            <a:off x="6766516" y="5901552"/>
            <a:ext cx="340819" cy="664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B6F958F-C594-4A6B-A4AC-FA31B7048D7B}"/>
              </a:ext>
            </a:extLst>
          </p:cNvPr>
          <p:cNvSpPr txBox="1"/>
          <p:nvPr/>
        </p:nvSpPr>
        <p:spPr>
          <a:xfrm>
            <a:off x="7107335" y="5767955"/>
            <a:ext cx="2036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approval-based</a:t>
            </a:r>
            <a:endParaRPr lang="pl-PL" sz="20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D4AA87D-253F-4633-9189-50F895A7254E}"/>
              </a:ext>
            </a:extLst>
          </p:cNvPr>
          <p:cNvCxnSpPr>
            <a:cxnSpLocks/>
            <a:stCxn id="19" idx="2"/>
            <a:endCxn id="28" idx="3"/>
          </p:cNvCxnSpPr>
          <p:nvPr/>
        </p:nvCxnSpPr>
        <p:spPr>
          <a:xfrm flipH="1" flipV="1">
            <a:off x="4227444" y="5882308"/>
            <a:ext cx="369354" cy="192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A4D0D5A-B7AD-4FEB-B221-DDFD17007E2D}"/>
              </a:ext>
            </a:extLst>
          </p:cNvPr>
          <p:cNvSpPr txBox="1"/>
          <p:nvPr/>
        </p:nvSpPr>
        <p:spPr>
          <a:xfrm>
            <a:off x="3309732" y="5682253"/>
            <a:ext cx="91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ordinal</a:t>
            </a:r>
            <a:endParaRPr lang="pl-PL" sz="20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F9F6F7C-CCAC-4324-B885-1BDB0048EF6B}"/>
              </a:ext>
            </a:extLst>
          </p:cNvPr>
          <p:cNvCxnSpPr>
            <a:cxnSpLocks/>
          </p:cNvCxnSpPr>
          <p:nvPr/>
        </p:nvCxnSpPr>
        <p:spPr>
          <a:xfrm flipH="1">
            <a:off x="2832652" y="6082363"/>
            <a:ext cx="477081" cy="3184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0DF58DA-B134-44B1-BD56-7C63B2EBF2CA}"/>
              </a:ext>
            </a:extLst>
          </p:cNvPr>
          <p:cNvCxnSpPr>
            <a:cxnSpLocks/>
          </p:cNvCxnSpPr>
          <p:nvPr/>
        </p:nvCxnSpPr>
        <p:spPr>
          <a:xfrm flipH="1" flipV="1">
            <a:off x="2404442" y="5732501"/>
            <a:ext cx="880445" cy="137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1755AE3-67B8-4C20-9C7B-8EAE89958C49}"/>
              </a:ext>
            </a:extLst>
          </p:cNvPr>
          <p:cNvCxnSpPr>
            <a:cxnSpLocks/>
          </p:cNvCxnSpPr>
          <p:nvPr/>
        </p:nvCxnSpPr>
        <p:spPr>
          <a:xfrm flipH="1" flipV="1">
            <a:off x="2832652" y="5207165"/>
            <a:ext cx="477080" cy="514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63633AE-6874-46BC-9D2C-31626957BC89}"/>
              </a:ext>
            </a:extLst>
          </p:cNvPr>
          <p:cNvSpPr txBox="1"/>
          <p:nvPr/>
        </p:nvSpPr>
        <p:spPr>
          <a:xfrm>
            <a:off x="1303684" y="4886791"/>
            <a:ext cx="161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scoring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endParaRPr lang="pl-PL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D1ED7B-DC12-40D1-A96F-76A9C27B7F34}"/>
              </a:ext>
            </a:extLst>
          </p:cNvPr>
          <p:cNvSpPr txBox="1"/>
          <p:nvPr/>
        </p:nvSpPr>
        <p:spPr>
          <a:xfrm>
            <a:off x="968815" y="6071266"/>
            <a:ext cx="1971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Condorcet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br>
              <a:rPr lang="pl-PL" sz="2000" dirty="0"/>
            </a:br>
            <a:r>
              <a:rPr lang="pl-PL" sz="2000" dirty="0"/>
              <a:t>(</a:t>
            </a:r>
            <a:r>
              <a:rPr lang="pl-PL" sz="2000" dirty="0" err="1"/>
              <a:t>graphs</a:t>
            </a:r>
            <a:r>
              <a:rPr lang="pl-PL" sz="2000" dirty="0"/>
              <a:t>!)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B5CA26-5AA6-4D02-856F-F8F95124E1AB}"/>
              </a:ext>
            </a:extLst>
          </p:cNvPr>
          <p:cNvSpPr txBox="1"/>
          <p:nvPr/>
        </p:nvSpPr>
        <p:spPr>
          <a:xfrm>
            <a:off x="901980" y="5355918"/>
            <a:ext cx="161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other</a:t>
            </a:r>
            <a:r>
              <a:rPr lang="pl-PL" sz="2000" dirty="0"/>
              <a:t> </a:t>
            </a:r>
            <a:r>
              <a:rPr lang="pl-PL" sz="2000" dirty="0" err="1"/>
              <a:t>ideas</a:t>
            </a:r>
            <a:br>
              <a:rPr lang="pl-PL" sz="2000" dirty="0"/>
            </a:br>
            <a:r>
              <a:rPr lang="pl-PL" sz="1600" dirty="0"/>
              <a:t>(</a:t>
            </a:r>
            <a:r>
              <a:rPr lang="pl-PL" sz="1600" dirty="0" err="1"/>
              <a:t>iterative</a:t>
            </a:r>
            <a:r>
              <a:rPr lang="pl-PL" sz="1600" dirty="0"/>
              <a:t> etc.)</a:t>
            </a:r>
            <a:endParaRPr lang="pl-PL" sz="2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C24FAF-72FD-4F4E-A1B0-3B5A5FFAE2E3}"/>
              </a:ext>
            </a:extLst>
          </p:cNvPr>
          <p:cNvSpPr txBox="1"/>
          <p:nvPr/>
        </p:nvSpPr>
        <p:spPr>
          <a:xfrm>
            <a:off x="-342168" y="58877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Copeland</a:t>
            </a:r>
            <a:endParaRPr lang="pl-PL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6D2C40-969F-4A9E-AA1B-F0D62A3F34C2}"/>
              </a:ext>
            </a:extLst>
          </p:cNvPr>
          <p:cNvSpPr txBox="1"/>
          <p:nvPr/>
        </p:nvSpPr>
        <p:spPr>
          <a:xfrm>
            <a:off x="-391762" y="643422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Dodgson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2069F9-E8F3-476C-A2F7-7C61063FFB93}"/>
              </a:ext>
            </a:extLst>
          </p:cNvPr>
          <p:cNvSpPr txBox="1"/>
          <p:nvPr/>
        </p:nvSpPr>
        <p:spPr>
          <a:xfrm>
            <a:off x="-404190" y="465665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Borda</a:t>
            </a:r>
            <a:endParaRPr lang="pl-PL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51B649-595E-4ED8-9B49-60379F09B20F}"/>
              </a:ext>
            </a:extLst>
          </p:cNvPr>
          <p:cNvSpPr txBox="1"/>
          <p:nvPr/>
        </p:nvSpPr>
        <p:spPr>
          <a:xfrm>
            <a:off x="-66260" y="4400323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Plurality</a:t>
            </a:r>
            <a:endParaRPr lang="pl-PL" sz="1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0F4E41-773C-4E17-A551-42A4A4D2D856}"/>
              </a:ext>
            </a:extLst>
          </p:cNvPr>
          <p:cNvSpPr txBox="1"/>
          <p:nvPr/>
        </p:nvSpPr>
        <p:spPr>
          <a:xfrm>
            <a:off x="-309766" y="4932957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t-</a:t>
            </a:r>
            <a:r>
              <a:rPr lang="pl-PL" sz="1400" dirty="0" err="1"/>
              <a:t>Approval</a:t>
            </a:r>
            <a:endParaRPr lang="pl-PL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C96B07-6BD1-48A1-B9D0-F76B5B864351}"/>
              </a:ext>
            </a:extLst>
          </p:cNvPr>
          <p:cNvSpPr txBox="1"/>
          <p:nvPr/>
        </p:nvSpPr>
        <p:spPr>
          <a:xfrm>
            <a:off x="-254273" y="5593775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STV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56BC1F-574A-43D1-80E8-482C5A998E4F}"/>
              </a:ext>
            </a:extLst>
          </p:cNvPr>
          <p:cNvSpPr txBox="1"/>
          <p:nvPr/>
        </p:nvSpPr>
        <p:spPr>
          <a:xfrm>
            <a:off x="-363601" y="526336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Bucklin</a:t>
            </a:r>
            <a:endParaRPr lang="pl-PL" sz="140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408FB35-D0E6-4246-A160-8B6488C9EA4E}"/>
              </a:ext>
            </a:extLst>
          </p:cNvPr>
          <p:cNvCxnSpPr>
            <a:cxnSpLocks/>
          </p:cNvCxnSpPr>
          <p:nvPr/>
        </p:nvCxnSpPr>
        <p:spPr>
          <a:xfrm flipH="1" flipV="1">
            <a:off x="1017932" y="4708100"/>
            <a:ext cx="402118" cy="3045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8F6C98D-EDCF-45F7-B4A0-5B699D940633}"/>
              </a:ext>
            </a:extLst>
          </p:cNvPr>
          <p:cNvCxnSpPr>
            <a:cxnSpLocks/>
          </p:cNvCxnSpPr>
          <p:nvPr/>
        </p:nvCxnSpPr>
        <p:spPr>
          <a:xfrm flipH="1" flipV="1">
            <a:off x="711478" y="4835557"/>
            <a:ext cx="708572" cy="2530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27C16BB-9F87-4273-BACF-61E8AD54277B}"/>
              </a:ext>
            </a:extLst>
          </p:cNvPr>
          <p:cNvCxnSpPr>
            <a:cxnSpLocks/>
          </p:cNvCxnSpPr>
          <p:nvPr/>
        </p:nvCxnSpPr>
        <p:spPr>
          <a:xfrm flipH="1" flipV="1">
            <a:off x="922483" y="5127879"/>
            <a:ext cx="475625" cy="15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BC4AB92-FEC1-4A60-9BF4-E3EC883F1774}"/>
              </a:ext>
            </a:extLst>
          </p:cNvPr>
          <p:cNvCxnSpPr>
            <a:cxnSpLocks/>
          </p:cNvCxnSpPr>
          <p:nvPr/>
        </p:nvCxnSpPr>
        <p:spPr>
          <a:xfrm flipH="1" flipV="1">
            <a:off x="742118" y="5475719"/>
            <a:ext cx="323646" cy="138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4D2E984-7BB0-4DB0-B16F-32D2FFDC5F82}"/>
              </a:ext>
            </a:extLst>
          </p:cNvPr>
          <p:cNvCxnSpPr>
            <a:cxnSpLocks/>
          </p:cNvCxnSpPr>
          <p:nvPr/>
        </p:nvCxnSpPr>
        <p:spPr>
          <a:xfrm flipH="1">
            <a:off x="696956" y="5686327"/>
            <a:ext cx="368808" cy="713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D367FD29-E0A2-40E5-AD6B-DCAEB496BA54}"/>
              </a:ext>
            </a:extLst>
          </p:cNvPr>
          <p:cNvSpPr txBox="1"/>
          <p:nvPr/>
        </p:nvSpPr>
        <p:spPr>
          <a:xfrm>
            <a:off x="-453155" y="61831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Maximin</a:t>
            </a:r>
            <a:endParaRPr lang="pl-PL" sz="1400" dirty="0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F21B380-6A14-407C-A4AB-6ACE4F4A89E0}"/>
              </a:ext>
            </a:extLst>
          </p:cNvPr>
          <p:cNvCxnSpPr>
            <a:cxnSpLocks/>
          </p:cNvCxnSpPr>
          <p:nvPr/>
        </p:nvCxnSpPr>
        <p:spPr>
          <a:xfrm flipH="1" flipV="1">
            <a:off x="829761" y="6058110"/>
            <a:ext cx="252365" cy="1662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A71AA13-B2A5-4253-9934-DAD9AC1F3C6E}"/>
              </a:ext>
            </a:extLst>
          </p:cNvPr>
          <p:cNvCxnSpPr>
            <a:cxnSpLocks/>
          </p:cNvCxnSpPr>
          <p:nvPr/>
        </p:nvCxnSpPr>
        <p:spPr>
          <a:xfrm flipH="1">
            <a:off x="704920" y="6293391"/>
            <a:ext cx="359889" cy="252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D253E4F-1C8C-4CB7-A4AC-30261173FFE6}"/>
              </a:ext>
            </a:extLst>
          </p:cNvPr>
          <p:cNvCxnSpPr>
            <a:cxnSpLocks/>
          </p:cNvCxnSpPr>
          <p:nvPr/>
        </p:nvCxnSpPr>
        <p:spPr>
          <a:xfrm flipH="1">
            <a:off x="751726" y="6369672"/>
            <a:ext cx="313083" cy="223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FA24AA6C-A2F1-4229-BF38-4423E50DDF38}"/>
              </a:ext>
            </a:extLst>
          </p:cNvPr>
          <p:cNvSpPr/>
          <p:nvPr/>
        </p:nvSpPr>
        <p:spPr>
          <a:xfrm>
            <a:off x="235267" y="1973272"/>
            <a:ext cx="1565328" cy="8355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problem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families</a:t>
            </a:r>
            <a:endParaRPr lang="pl-PL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F68356-25EA-48C5-BF4B-F8AD3C352565}"/>
              </a:ext>
            </a:extLst>
          </p:cNvPr>
          <p:cNvSpPr txBox="1"/>
          <p:nvPr/>
        </p:nvSpPr>
        <p:spPr>
          <a:xfrm>
            <a:off x="1954596" y="188976"/>
            <a:ext cx="170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winner</a:t>
            </a:r>
            <a:r>
              <a:rPr lang="pl-PL" sz="2000" dirty="0"/>
              <a:t> </a:t>
            </a:r>
            <a:r>
              <a:rPr lang="pl-PL" sz="2000" dirty="0" err="1"/>
              <a:t>determination</a:t>
            </a:r>
            <a:endParaRPr lang="pl-PL" sz="2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C2307F1-0A8E-4EAC-9F2A-BBC57DA953A5}"/>
              </a:ext>
            </a:extLst>
          </p:cNvPr>
          <p:cNvSpPr txBox="1"/>
          <p:nvPr/>
        </p:nvSpPr>
        <p:spPr>
          <a:xfrm>
            <a:off x="1923737" y="2837396"/>
            <a:ext cx="170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changing</a:t>
            </a:r>
            <a:r>
              <a:rPr lang="pl-PL" sz="2000" dirty="0"/>
              <a:t> </a:t>
            </a:r>
            <a:br>
              <a:rPr lang="pl-PL" sz="2000" dirty="0"/>
            </a:br>
            <a:r>
              <a:rPr lang="pl-PL" sz="2000" dirty="0"/>
              <a:t>the </a:t>
            </a:r>
            <a:r>
              <a:rPr lang="pl-PL" sz="2000" dirty="0" err="1"/>
              <a:t>result</a:t>
            </a:r>
            <a:endParaRPr lang="pl-PL" sz="200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06A9257-888C-4AE5-9B6C-21EB80E1BBF7}"/>
              </a:ext>
            </a:extLst>
          </p:cNvPr>
          <p:cNvSpPr/>
          <p:nvPr/>
        </p:nvSpPr>
        <p:spPr>
          <a:xfrm>
            <a:off x="7107336" y="1872876"/>
            <a:ext cx="1973336" cy="911605"/>
          </a:xfrm>
          <a:custGeom>
            <a:avLst/>
            <a:gdLst>
              <a:gd name="connsiteX0" fmla="*/ 0 w 1972084"/>
              <a:gd name="connsiteY0" fmla="*/ 312389 h 624778"/>
              <a:gd name="connsiteX1" fmla="*/ 986042 w 1972084"/>
              <a:gd name="connsiteY1" fmla="*/ 0 h 624778"/>
              <a:gd name="connsiteX2" fmla="*/ 1972084 w 1972084"/>
              <a:gd name="connsiteY2" fmla="*/ 312389 h 624778"/>
              <a:gd name="connsiteX3" fmla="*/ 986042 w 1972084"/>
              <a:gd name="connsiteY3" fmla="*/ 624778 h 624778"/>
              <a:gd name="connsiteX4" fmla="*/ 0 w 1972084"/>
              <a:gd name="connsiteY4" fmla="*/ 312389 h 624778"/>
              <a:gd name="connsiteX0" fmla="*/ 33206 w 2005290"/>
              <a:gd name="connsiteY0" fmla="*/ 329383 h 641772"/>
              <a:gd name="connsiteX1" fmla="*/ 305239 w 2005290"/>
              <a:gd name="connsiteY1" fmla="*/ 71928 h 641772"/>
              <a:gd name="connsiteX2" fmla="*/ 1019248 w 2005290"/>
              <a:gd name="connsiteY2" fmla="*/ 16994 h 641772"/>
              <a:gd name="connsiteX3" fmla="*/ 2005290 w 2005290"/>
              <a:gd name="connsiteY3" fmla="*/ 329383 h 641772"/>
              <a:gd name="connsiteX4" fmla="*/ 1019248 w 2005290"/>
              <a:gd name="connsiteY4" fmla="*/ 641772 h 641772"/>
              <a:gd name="connsiteX5" fmla="*/ 33206 w 2005290"/>
              <a:gd name="connsiteY5" fmla="*/ 329383 h 641772"/>
              <a:gd name="connsiteX0" fmla="*/ 999 w 1973083"/>
              <a:gd name="connsiteY0" fmla="*/ 329383 h 682794"/>
              <a:gd name="connsiteX1" fmla="*/ 273032 w 1973083"/>
              <a:gd name="connsiteY1" fmla="*/ 71928 h 682794"/>
              <a:gd name="connsiteX2" fmla="*/ 987041 w 1973083"/>
              <a:gd name="connsiteY2" fmla="*/ 16994 h 682794"/>
              <a:gd name="connsiteX3" fmla="*/ 1973083 w 1973083"/>
              <a:gd name="connsiteY3" fmla="*/ 329383 h 682794"/>
              <a:gd name="connsiteX4" fmla="*/ 987041 w 1973083"/>
              <a:gd name="connsiteY4" fmla="*/ 641772 h 682794"/>
              <a:gd name="connsiteX5" fmla="*/ 352817 w 1973083"/>
              <a:gd name="connsiteY5" fmla="*/ 645217 h 682794"/>
              <a:gd name="connsiteX6" fmla="*/ 999 w 1973083"/>
              <a:gd name="connsiteY6" fmla="*/ 329383 h 682794"/>
              <a:gd name="connsiteX0" fmla="*/ 999 w 1990447"/>
              <a:gd name="connsiteY0" fmla="*/ 329383 h 668063"/>
              <a:gd name="connsiteX1" fmla="*/ 273032 w 1990447"/>
              <a:gd name="connsiteY1" fmla="*/ 71928 h 668063"/>
              <a:gd name="connsiteX2" fmla="*/ 987041 w 1990447"/>
              <a:gd name="connsiteY2" fmla="*/ 16994 h 668063"/>
              <a:gd name="connsiteX3" fmla="*/ 1973083 w 1990447"/>
              <a:gd name="connsiteY3" fmla="*/ 329383 h 668063"/>
              <a:gd name="connsiteX4" fmla="*/ 1604101 w 1990447"/>
              <a:gd name="connsiteY4" fmla="*/ 629175 h 668063"/>
              <a:gd name="connsiteX5" fmla="*/ 987041 w 1990447"/>
              <a:gd name="connsiteY5" fmla="*/ 641772 h 668063"/>
              <a:gd name="connsiteX6" fmla="*/ 352817 w 1990447"/>
              <a:gd name="connsiteY6" fmla="*/ 645217 h 668063"/>
              <a:gd name="connsiteX7" fmla="*/ 999 w 1990447"/>
              <a:gd name="connsiteY7" fmla="*/ 329383 h 668063"/>
              <a:gd name="connsiteX0" fmla="*/ 999 w 1973910"/>
              <a:gd name="connsiteY0" fmla="*/ 335804 h 674484"/>
              <a:gd name="connsiteX1" fmla="*/ 273032 w 1973910"/>
              <a:gd name="connsiteY1" fmla="*/ 78349 h 674484"/>
              <a:gd name="connsiteX2" fmla="*/ 987041 w 1973910"/>
              <a:gd name="connsiteY2" fmla="*/ 23415 h 674484"/>
              <a:gd name="connsiteX3" fmla="*/ 1523891 w 1973910"/>
              <a:gd name="connsiteY3" fmla="*/ 25997 h 674484"/>
              <a:gd name="connsiteX4" fmla="*/ 1973083 w 1973910"/>
              <a:gd name="connsiteY4" fmla="*/ 335804 h 674484"/>
              <a:gd name="connsiteX5" fmla="*/ 1604101 w 1973910"/>
              <a:gd name="connsiteY5" fmla="*/ 635596 h 674484"/>
              <a:gd name="connsiteX6" fmla="*/ 987041 w 1973910"/>
              <a:gd name="connsiteY6" fmla="*/ 648193 h 674484"/>
              <a:gd name="connsiteX7" fmla="*/ 352817 w 1973910"/>
              <a:gd name="connsiteY7" fmla="*/ 651638 h 674484"/>
              <a:gd name="connsiteX8" fmla="*/ 999 w 1973910"/>
              <a:gd name="connsiteY8" fmla="*/ 335804 h 67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3910" h="674484">
                <a:moveTo>
                  <a:pt x="999" y="335804"/>
                </a:moveTo>
                <a:cubicBezTo>
                  <a:pt x="-12298" y="240256"/>
                  <a:pt x="108692" y="130414"/>
                  <a:pt x="273032" y="78349"/>
                </a:cubicBezTo>
                <a:cubicBezTo>
                  <a:pt x="437372" y="26284"/>
                  <a:pt x="778565" y="32140"/>
                  <a:pt x="987041" y="23415"/>
                </a:cubicBezTo>
                <a:cubicBezTo>
                  <a:pt x="1195517" y="14690"/>
                  <a:pt x="1359551" y="-26068"/>
                  <a:pt x="1523891" y="25997"/>
                </a:cubicBezTo>
                <a:cubicBezTo>
                  <a:pt x="1688231" y="78062"/>
                  <a:pt x="1957041" y="252920"/>
                  <a:pt x="1973083" y="335804"/>
                </a:cubicBezTo>
                <a:cubicBezTo>
                  <a:pt x="1989125" y="418688"/>
                  <a:pt x="1768441" y="583531"/>
                  <a:pt x="1604101" y="635596"/>
                </a:cubicBezTo>
                <a:cubicBezTo>
                  <a:pt x="1439761" y="687661"/>
                  <a:pt x="1195588" y="645519"/>
                  <a:pt x="987041" y="648193"/>
                </a:cubicBezTo>
                <a:cubicBezTo>
                  <a:pt x="778494" y="650867"/>
                  <a:pt x="517157" y="703703"/>
                  <a:pt x="352817" y="651638"/>
                </a:cubicBezTo>
                <a:cubicBezTo>
                  <a:pt x="188477" y="599573"/>
                  <a:pt x="14296" y="431352"/>
                  <a:pt x="999" y="335804"/>
                </a:cubicBezTo>
                <a:close/>
              </a:path>
            </a:pathLst>
          </a:custGeom>
          <a:solidFill>
            <a:srgbClr val="FBC9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Approximation</a:t>
            </a:r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pl-PL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FB045FD-51EC-490F-83E8-3634F6C6777B}"/>
              </a:ext>
            </a:extLst>
          </p:cNvPr>
          <p:cNvSpPr/>
          <p:nvPr/>
        </p:nvSpPr>
        <p:spPr>
          <a:xfrm rot="10429151">
            <a:off x="909453" y="2640452"/>
            <a:ext cx="3153046" cy="1728652"/>
          </a:xfrm>
          <a:custGeom>
            <a:avLst/>
            <a:gdLst>
              <a:gd name="connsiteX0" fmla="*/ 0 w 1092200"/>
              <a:gd name="connsiteY0" fmla="*/ 48106 h 1457806"/>
              <a:gd name="connsiteX1" fmla="*/ 800100 w 1092200"/>
              <a:gd name="connsiteY1" fmla="*/ 111606 h 1457806"/>
              <a:gd name="connsiteX2" fmla="*/ 876300 w 1092200"/>
              <a:gd name="connsiteY2" fmla="*/ 1026006 h 1457806"/>
              <a:gd name="connsiteX3" fmla="*/ 1092200 w 1092200"/>
              <a:gd name="connsiteY3" fmla="*/ 1457806 h 1457806"/>
              <a:gd name="connsiteX4" fmla="*/ 1092200 w 1092200"/>
              <a:gd name="connsiteY4" fmla="*/ 1457806 h 1457806"/>
              <a:gd name="connsiteX0" fmla="*/ 0 w 863600"/>
              <a:gd name="connsiteY0" fmla="*/ 1428836 h 1428836"/>
              <a:gd name="connsiteX1" fmla="*/ 571500 w 863600"/>
              <a:gd name="connsiteY1" fmla="*/ 6436 h 1428836"/>
              <a:gd name="connsiteX2" fmla="*/ 647700 w 863600"/>
              <a:gd name="connsiteY2" fmla="*/ 920836 h 1428836"/>
              <a:gd name="connsiteX3" fmla="*/ 863600 w 863600"/>
              <a:gd name="connsiteY3" fmla="*/ 1352636 h 1428836"/>
              <a:gd name="connsiteX4" fmla="*/ 863600 w 863600"/>
              <a:gd name="connsiteY4" fmla="*/ 1352636 h 1428836"/>
              <a:gd name="connsiteX0" fmla="*/ 0 w 863600"/>
              <a:gd name="connsiteY0" fmla="*/ 508000 h 508000"/>
              <a:gd name="connsiteX1" fmla="*/ 647700 w 863600"/>
              <a:gd name="connsiteY1" fmla="*/ 0 h 508000"/>
              <a:gd name="connsiteX2" fmla="*/ 863600 w 863600"/>
              <a:gd name="connsiteY2" fmla="*/ 431800 h 508000"/>
              <a:gd name="connsiteX3" fmla="*/ 863600 w 863600"/>
              <a:gd name="connsiteY3" fmla="*/ 431800 h 5080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63600 w 889000"/>
              <a:gd name="connsiteY2" fmla="*/ 431800 h 850900"/>
              <a:gd name="connsiteX3" fmla="*/ 889000 w 889000"/>
              <a:gd name="connsiteY3" fmla="*/ 850900 h 8509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89000 w 889000"/>
              <a:gd name="connsiteY2" fmla="*/ 850900 h 850900"/>
              <a:gd name="connsiteX0" fmla="*/ 0 w 889000"/>
              <a:gd name="connsiteY0" fmla="*/ 44339 h 387239"/>
              <a:gd name="connsiteX1" fmla="*/ 635000 w 889000"/>
              <a:gd name="connsiteY1" fmla="*/ 44339 h 387239"/>
              <a:gd name="connsiteX2" fmla="*/ 889000 w 889000"/>
              <a:gd name="connsiteY2" fmla="*/ 387239 h 387239"/>
              <a:gd name="connsiteX0" fmla="*/ 0 w 889000"/>
              <a:gd name="connsiteY0" fmla="*/ 68708 h 411608"/>
              <a:gd name="connsiteX1" fmla="*/ 635000 w 889000"/>
              <a:gd name="connsiteY1" fmla="*/ 68708 h 411608"/>
              <a:gd name="connsiteX2" fmla="*/ 889000 w 889000"/>
              <a:gd name="connsiteY2" fmla="*/ 411608 h 411608"/>
              <a:gd name="connsiteX0" fmla="*/ 0 w 1483076"/>
              <a:gd name="connsiteY0" fmla="*/ 62955 h 404325"/>
              <a:gd name="connsiteX1" fmla="*/ 1229076 w 1483076"/>
              <a:gd name="connsiteY1" fmla="*/ 61425 h 404325"/>
              <a:gd name="connsiteX2" fmla="*/ 1483076 w 1483076"/>
              <a:gd name="connsiteY2" fmla="*/ 404325 h 404325"/>
              <a:gd name="connsiteX0" fmla="*/ 0 w 1483076"/>
              <a:gd name="connsiteY0" fmla="*/ 22207 h 363577"/>
              <a:gd name="connsiteX1" fmla="*/ 1229076 w 1483076"/>
              <a:gd name="connsiteY1" fmla="*/ 20677 h 363577"/>
              <a:gd name="connsiteX2" fmla="*/ 1483076 w 1483076"/>
              <a:gd name="connsiteY2" fmla="*/ 363577 h 363577"/>
              <a:gd name="connsiteX0" fmla="*/ 0 w 3079932"/>
              <a:gd name="connsiteY0" fmla="*/ 0 h 341370"/>
              <a:gd name="connsiteX1" fmla="*/ 3057430 w 3079932"/>
              <a:gd name="connsiteY1" fmla="*/ 217554 h 341370"/>
              <a:gd name="connsiteX2" fmla="*/ 1483076 w 3079932"/>
              <a:gd name="connsiteY2" fmla="*/ 341370 h 341370"/>
              <a:gd name="connsiteX0" fmla="*/ 0 w 3314611"/>
              <a:gd name="connsiteY0" fmla="*/ 0 h 760839"/>
              <a:gd name="connsiteX1" fmla="*/ 3057430 w 3314611"/>
              <a:gd name="connsiteY1" fmla="*/ 217554 h 760839"/>
              <a:gd name="connsiteX2" fmla="*/ 3176761 w 3314611"/>
              <a:gd name="connsiteY2" fmla="*/ 760839 h 76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611" h="760839">
                <a:moveTo>
                  <a:pt x="0" y="0"/>
                </a:moveTo>
                <a:cubicBezTo>
                  <a:pt x="510088" y="22600"/>
                  <a:pt x="2527970" y="90748"/>
                  <a:pt x="3057430" y="217554"/>
                </a:cubicBezTo>
                <a:cubicBezTo>
                  <a:pt x="3586890" y="344360"/>
                  <a:pt x="3126490" y="583568"/>
                  <a:pt x="3176761" y="760839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C44047-D32A-4879-8E75-65A731958F2C}"/>
              </a:ext>
            </a:extLst>
          </p:cNvPr>
          <p:cNvSpPr/>
          <p:nvPr/>
        </p:nvSpPr>
        <p:spPr>
          <a:xfrm>
            <a:off x="7138737" y="2759242"/>
            <a:ext cx="1187923" cy="1203158"/>
          </a:xfrm>
          <a:custGeom>
            <a:avLst/>
            <a:gdLst>
              <a:gd name="connsiteX0" fmla="*/ 0 w 1187923"/>
              <a:gd name="connsiteY0" fmla="*/ 1203158 h 1203158"/>
              <a:gd name="connsiteX1" fmla="*/ 978568 w 1187923"/>
              <a:gd name="connsiteY1" fmla="*/ 850232 h 1203158"/>
              <a:gd name="connsiteX2" fmla="*/ 1187116 w 1187923"/>
              <a:gd name="connsiteY2" fmla="*/ 0 h 120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7923" h="1203158">
                <a:moveTo>
                  <a:pt x="0" y="1203158"/>
                </a:moveTo>
                <a:cubicBezTo>
                  <a:pt x="390357" y="1126958"/>
                  <a:pt x="780715" y="1050758"/>
                  <a:pt x="978568" y="850232"/>
                </a:cubicBezTo>
                <a:cubicBezTo>
                  <a:pt x="1176421" y="649706"/>
                  <a:pt x="1192463" y="272716"/>
                  <a:pt x="1187116" y="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DC2359-5C08-4ECA-AFEE-8C069AAAC360}"/>
              </a:ext>
            </a:extLst>
          </p:cNvPr>
          <p:cNvCxnSpPr>
            <a:cxnSpLocks/>
            <a:stCxn id="39" idx="5"/>
          </p:cNvCxnSpPr>
          <p:nvPr/>
        </p:nvCxnSpPr>
        <p:spPr>
          <a:xfrm>
            <a:off x="1571358" y="2686472"/>
            <a:ext cx="658495" cy="4256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4DCFFB5-B5FE-46B5-8FA7-87D0FDB96BC6}"/>
              </a:ext>
            </a:extLst>
          </p:cNvPr>
          <p:cNvCxnSpPr>
            <a:cxnSpLocks/>
          </p:cNvCxnSpPr>
          <p:nvPr/>
        </p:nvCxnSpPr>
        <p:spPr>
          <a:xfrm flipV="1">
            <a:off x="1359177" y="946806"/>
            <a:ext cx="870676" cy="10264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D62F370-486A-4E23-A4BF-66F846D69A98}"/>
              </a:ext>
            </a:extLst>
          </p:cNvPr>
          <p:cNvCxnSpPr>
            <a:cxnSpLocks/>
            <a:endCxn id="53" idx="3"/>
          </p:cNvCxnSpPr>
          <p:nvPr/>
        </p:nvCxnSpPr>
        <p:spPr>
          <a:xfrm flipV="1">
            <a:off x="3380185" y="3191339"/>
            <a:ext cx="244575" cy="355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BB767A2-E25D-49EF-907D-D751BE8FA5BB}"/>
              </a:ext>
            </a:extLst>
          </p:cNvPr>
          <p:cNvSpPr txBox="1"/>
          <p:nvPr/>
        </p:nvSpPr>
        <p:spPr>
          <a:xfrm>
            <a:off x="3500329" y="2854297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strategic</a:t>
            </a:r>
            <a:r>
              <a:rPr lang="pl-PL" sz="1400" dirty="0"/>
              <a:t> </a:t>
            </a:r>
            <a:r>
              <a:rPr lang="pl-PL" sz="1400" dirty="0" err="1"/>
              <a:t>voting</a:t>
            </a:r>
            <a:r>
              <a:rPr lang="pl-PL" sz="1400" dirty="0"/>
              <a:t> (</a:t>
            </a:r>
            <a:r>
              <a:rPr lang="pl-PL" sz="1400" dirty="0" err="1"/>
              <a:t>manipulation</a:t>
            </a:r>
            <a:r>
              <a:rPr lang="pl-PL" sz="1400" dirty="0"/>
              <a:t>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1FEEE62-B4AF-4B8D-B61E-A5F2794FF5CF}"/>
              </a:ext>
            </a:extLst>
          </p:cNvPr>
          <p:cNvSpPr txBox="1"/>
          <p:nvPr/>
        </p:nvSpPr>
        <p:spPr>
          <a:xfrm>
            <a:off x="3848043" y="281309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possible</a:t>
            </a:r>
            <a:r>
              <a:rPr lang="pl-PL" sz="1400" dirty="0"/>
              <a:t> and </a:t>
            </a:r>
            <a:r>
              <a:rPr lang="pl-PL" sz="1400" dirty="0" err="1"/>
              <a:t>necessary</a:t>
            </a:r>
            <a:r>
              <a:rPr lang="pl-PL" sz="1400" dirty="0"/>
              <a:t> </a:t>
            </a:r>
            <a:r>
              <a:rPr lang="pl-PL" sz="1400" dirty="0" err="1"/>
              <a:t>winners</a:t>
            </a:r>
            <a:endParaRPr lang="pl-PL" sz="14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1B5DA0F-44BD-499C-A06E-0E25FFD5EA53}"/>
              </a:ext>
            </a:extLst>
          </p:cNvPr>
          <p:cNvSpPr txBox="1"/>
          <p:nvPr/>
        </p:nvSpPr>
        <p:spPr>
          <a:xfrm>
            <a:off x="2377569" y="1367311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margin</a:t>
            </a:r>
            <a:r>
              <a:rPr lang="pl-PL" sz="1400" dirty="0"/>
              <a:t> of </a:t>
            </a:r>
            <a:r>
              <a:rPr lang="pl-PL" sz="1400" dirty="0" err="1"/>
              <a:t>victory</a:t>
            </a:r>
            <a:endParaRPr lang="pl-PL" sz="14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2E1B1E8-F05E-455C-84EE-EA4B0D5605FD}"/>
              </a:ext>
            </a:extLst>
          </p:cNvPr>
          <p:cNvSpPr txBox="1"/>
          <p:nvPr/>
        </p:nvSpPr>
        <p:spPr>
          <a:xfrm>
            <a:off x="3222390" y="240294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control</a:t>
            </a:r>
            <a:endParaRPr lang="pl-PL" sz="14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90E0061-A6F1-4EA0-B675-AA742A28FE8B}"/>
              </a:ext>
            </a:extLst>
          </p:cNvPr>
          <p:cNvSpPr txBox="1"/>
          <p:nvPr/>
        </p:nvSpPr>
        <p:spPr>
          <a:xfrm>
            <a:off x="2774248" y="2048709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bribery</a:t>
            </a:r>
            <a:endParaRPr lang="pl-PL" sz="14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34E813-DEF2-4B12-A656-108637BD51E4}"/>
              </a:ext>
            </a:extLst>
          </p:cNvPr>
          <p:cNvSpPr txBox="1"/>
          <p:nvPr/>
        </p:nvSpPr>
        <p:spPr>
          <a:xfrm>
            <a:off x="1766735" y="1886524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campaign</a:t>
            </a:r>
            <a:r>
              <a:rPr lang="pl-PL" sz="1400" dirty="0"/>
              <a:t> management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BC5A29B-CB65-4978-B30B-0E4A1CD7862A}"/>
              </a:ext>
            </a:extLst>
          </p:cNvPr>
          <p:cNvSpPr txBox="1"/>
          <p:nvPr/>
        </p:nvSpPr>
        <p:spPr>
          <a:xfrm>
            <a:off x="3624760" y="945222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winner</a:t>
            </a:r>
            <a:r>
              <a:rPr lang="pl-PL" sz="1400" dirty="0"/>
              <a:t> </a:t>
            </a:r>
            <a:r>
              <a:rPr lang="pl-PL" sz="1400" dirty="0" err="1"/>
              <a:t>prediction</a:t>
            </a:r>
            <a:endParaRPr lang="pl-PL" sz="1400" dirty="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3432101-4A1D-46E2-9412-B31808BF45EA}"/>
              </a:ext>
            </a:extLst>
          </p:cNvPr>
          <p:cNvCxnSpPr>
            <a:cxnSpLocks/>
          </p:cNvCxnSpPr>
          <p:nvPr/>
        </p:nvCxnSpPr>
        <p:spPr>
          <a:xfrm flipV="1">
            <a:off x="3284887" y="2631351"/>
            <a:ext cx="456763" cy="3046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E64D156-1636-49D4-807E-123EF58D4AFF}"/>
              </a:ext>
            </a:extLst>
          </p:cNvPr>
          <p:cNvCxnSpPr>
            <a:cxnSpLocks/>
          </p:cNvCxnSpPr>
          <p:nvPr/>
        </p:nvCxnSpPr>
        <p:spPr>
          <a:xfrm flipV="1">
            <a:off x="2935845" y="2343875"/>
            <a:ext cx="373887" cy="5398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822CA2E-67B4-471F-8051-047BAA9A9DE4}"/>
              </a:ext>
            </a:extLst>
          </p:cNvPr>
          <p:cNvCxnSpPr>
            <a:cxnSpLocks/>
          </p:cNvCxnSpPr>
          <p:nvPr/>
        </p:nvCxnSpPr>
        <p:spPr>
          <a:xfrm flipH="1" flipV="1">
            <a:off x="2582232" y="2373681"/>
            <a:ext cx="85759" cy="5256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30F6DE2-F682-4457-B8DA-D092A2FE8E9D}"/>
              </a:ext>
            </a:extLst>
          </p:cNvPr>
          <p:cNvCxnSpPr>
            <a:cxnSpLocks/>
          </p:cNvCxnSpPr>
          <p:nvPr/>
        </p:nvCxnSpPr>
        <p:spPr>
          <a:xfrm>
            <a:off x="2875532" y="906388"/>
            <a:ext cx="134954" cy="5114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5A318FA-EA63-45F1-8BF1-09BBE6B40A87}"/>
              </a:ext>
            </a:extLst>
          </p:cNvPr>
          <p:cNvCxnSpPr>
            <a:cxnSpLocks/>
          </p:cNvCxnSpPr>
          <p:nvPr/>
        </p:nvCxnSpPr>
        <p:spPr>
          <a:xfrm>
            <a:off x="3616877" y="792071"/>
            <a:ext cx="231166" cy="2314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4FC8911-73E9-4CCF-9B2F-57B721673EF9}"/>
              </a:ext>
            </a:extLst>
          </p:cNvPr>
          <p:cNvCxnSpPr>
            <a:cxnSpLocks/>
            <a:stCxn id="49" idx="3"/>
          </p:cNvCxnSpPr>
          <p:nvPr/>
        </p:nvCxnSpPr>
        <p:spPr>
          <a:xfrm>
            <a:off x="3655619" y="542919"/>
            <a:ext cx="373496" cy="57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B2ABABF-C028-4C98-8794-3F27E25E8516}"/>
              </a:ext>
            </a:extLst>
          </p:cNvPr>
          <p:cNvCxnSpPr/>
          <p:nvPr/>
        </p:nvCxnSpPr>
        <p:spPr>
          <a:xfrm>
            <a:off x="3163166" y="1680312"/>
            <a:ext cx="190597" cy="4087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A91B3C-0574-4512-B48F-F6EE52A26DD3}"/>
              </a:ext>
            </a:extLst>
          </p:cNvPr>
          <p:cNvCxnSpPr>
            <a:cxnSpLocks/>
            <a:endCxn id="63" idx="0"/>
          </p:cNvCxnSpPr>
          <p:nvPr/>
        </p:nvCxnSpPr>
        <p:spPr>
          <a:xfrm flipH="1">
            <a:off x="4029115" y="1314053"/>
            <a:ext cx="262684" cy="10888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DDC7BD4D-564A-4003-9483-DACC7860CA90}"/>
              </a:ext>
            </a:extLst>
          </p:cNvPr>
          <p:cNvSpPr/>
          <p:nvPr/>
        </p:nvSpPr>
        <p:spPr>
          <a:xfrm>
            <a:off x="4488873" y="789709"/>
            <a:ext cx="802856" cy="2078182"/>
          </a:xfrm>
          <a:custGeom>
            <a:avLst/>
            <a:gdLst>
              <a:gd name="connsiteX0" fmla="*/ 290945 w 946630"/>
              <a:gd name="connsiteY0" fmla="*/ 0 h 2078182"/>
              <a:gd name="connsiteX1" fmla="*/ 942109 w 946630"/>
              <a:gd name="connsiteY1" fmla="*/ 457200 h 2078182"/>
              <a:gd name="connsiteX2" fmla="*/ 0 w 946630"/>
              <a:gd name="connsiteY2" fmla="*/ 2078182 h 207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6630" h="2078182">
                <a:moveTo>
                  <a:pt x="290945" y="0"/>
                </a:moveTo>
                <a:cubicBezTo>
                  <a:pt x="640772" y="55418"/>
                  <a:pt x="990600" y="110836"/>
                  <a:pt x="942109" y="457200"/>
                </a:cubicBezTo>
                <a:cubicBezTo>
                  <a:pt x="893618" y="803564"/>
                  <a:pt x="339436" y="1637146"/>
                  <a:pt x="0" y="2078182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B5A6BA2-082B-4BA9-9578-11ACD2561308}"/>
              </a:ext>
            </a:extLst>
          </p:cNvPr>
          <p:cNvCxnSpPr>
            <a:cxnSpLocks/>
          </p:cNvCxnSpPr>
          <p:nvPr/>
        </p:nvCxnSpPr>
        <p:spPr>
          <a:xfrm>
            <a:off x="2979736" y="2106527"/>
            <a:ext cx="280672" cy="1155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D746FF5-D372-4845-A018-323374F5C37A}"/>
              </a:ext>
            </a:extLst>
          </p:cNvPr>
          <p:cNvSpPr/>
          <p:nvPr/>
        </p:nvSpPr>
        <p:spPr>
          <a:xfrm>
            <a:off x="4103115" y="3545282"/>
            <a:ext cx="3137632" cy="13635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Computational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Choice</a:t>
            </a:r>
          </a:p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pl-P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voting</a:t>
            </a:r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B5ECE6-0027-4FD7-90D9-FE6591F86211}"/>
              </a:ext>
            </a:extLst>
          </p:cNvPr>
          <p:cNvCxnSpPr>
            <a:cxnSpLocks/>
            <a:stCxn id="4" idx="4"/>
            <a:endCxn id="19" idx="0"/>
          </p:cNvCxnSpPr>
          <p:nvPr/>
        </p:nvCxnSpPr>
        <p:spPr>
          <a:xfrm>
            <a:off x="5671931" y="4908810"/>
            <a:ext cx="9726" cy="4308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BF3CD2E8-1D77-4FDB-A210-7D20DB02348E}"/>
              </a:ext>
            </a:extLst>
          </p:cNvPr>
          <p:cNvSpPr/>
          <p:nvPr/>
        </p:nvSpPr>
        <p:spPr>
          <a:xfrm>
            <a:off x="4596798" y="5339676"/>
            <a:ext cx="2169718" cy="11237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election</a:t>
            </a:r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formalism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(single </a:t>
            </a:r>
            <a:r>
              <a:rPr lang="pl-PL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winner</a:t>
            </a:r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50EE384-3927-414C-A099-07EAE4A9177D}"/>
              </a:ext>
            </a:extLst>
          </p:cNvPr>
          <p:cNvCxnSpPr>
            <a:cxnSpLocks/>
            <a:stCxn id="19" idx="6"/>
            <a:endCxn id="25" idx="1"/>
          </p:cNvCxnSpPr>
          <p:nvPr/>
        </p:nvCxnSpPr>
        <p:spPr>
          <a:xfrm>
            <a:off x="6766516" y="5901552"/>
            <a:ext cx="340819" cy="664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B6F958F-C594-4A6B-A4AC-FA31B7048D7B}"/>
              </a:ext>
            </a:extLst>
          </p:cNvPr>
          <p:cNvSpPr txBox="1"/>
          <p:nvPr/>
        </p:nvSpPr>
        <p:spPr>
          <a:xfrm>
            <a:off x="7107335" y="5767955"/>
            <a:ext cx="2036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approval-based</a:t>
            </a:r>
            <a:endParaRPr lang="pl-PL" sz="20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D4AA87D-253F-4633-9189-50F895A7254E}"/>
              </a:ext>
            </a:extLst>
          </p:cNvPr>
          <p:cNvCxnSpPr>
            <a:cxnSpLocks/>
            <a:stCxn id="19" idx="2"/>
            <a:endCxn id="28" idx="3"/>
          </p:cNvCxnSpPr>
          <p:nvPr/>
        </p:nvCxnSpPr>
        <p:spPr>
          <a:xfrm flipH="1" flipV="1">
            <a:off x="4227444" y="5882308"/>
            <a:ext cx="369354" cy="192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A4D0D5A-B7AD-4FEB-B221-DDFD17007E2D}"/>
              </a:ext>
            </a:extLst>
          </p:cNvPr>
          <p:cNvSpPr txBox="1"/>
          <p:nvPr/>
        </p:nvSpPr>
        <p:spPr>
          <a:xfrm>
            <a:off x="3309732" y="5682253"/>
            <a:ext cx="91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ordinal</a:t>
            </a:r>
            <a:endParaRPr lang="pl-PL" sz="20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F9F6F7C-CCAC-4324-B885-1BDB0048EF6B}"/>
              </a:ext>
            </a:extLst>
          </p:cNvPr>
          <p:cNvCxnSpPr>
            <a:cxnSpLocks/>
          </p:cNvCxnSpPr>
          <p:nvPr/>
        </p:nvCxnSpPr>
        <p:spPr>
          <a:xfrm flipH="1">
            <a:off x="2832652" y="6082363"/>
            <a:ext cx="477081" cy="3184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0DF58DA-B134-44B1-BD56-7C63B2EBF2CA}"/>
              </a:ext>
            </a:extLst>
          </p:cNvPr>
          <p:cNvCxnSpPr>
            <a:cxnSpLocks/>
          </p:cNvCxnSpPr>
          <p:nvPr/>
        </p:nvCxnSpPr>
        <p:spPr>
          <a:xfrm flipH="1" flipV="1">
            <a:off x="2404442" y="5732501"/>
            <a:ext cx="880445" cy="137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1755AE3-67B8-4C20-9C7B-8EAE89958C49}"/>
              </a:ext>
            </a:extLst>
          </p:cNvPr>
          <p:cNvCxnSpPr>
            <a:cxnSpLocks/>
          </p:cNvCxnSpPr>
          <p:nvPr/>
        </p:nvCxnSpPr>
        <p:spPr>
          <a:xfrm flipH="1" flipV="1">
            <a:off x="2832652" y="5207165"/>
            <a:ext cx="477080" cy="514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63633AE-6874-46BC-9D2C-31626957BC89}"/>
              </a:ext>
            </a:extLst>
          </p:cNvPr>
          <p:cNvSpPr txBox="1"/>
          <p:nvPr/>
        </p:nvSpPr>
        <p:spPr>
          <a:xfrm>
            <a:off x="1303684" y="4886791"/>
            <a:ext cx="161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scoring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endParaRPr lang="pl-PL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D1ED7B-DC12-40D1-A96F-76A9C27B7F34}"/>
              </a:ext>
            </a:extLst>
          </p:cNvPr>
          <p:cNvSpPr txBox="1"/>
          <p:nvPr/>
        </p:nvSpPr>
        <p:spPr>
          <a:xfrm>
            <a:off x="968815" y="6071266"/>
            <a:ext cx="1971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Condorcet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br>
              <a:rPr lang="pl-PL" sz="2000" dirty="0"/>
            </a:br>
            <a:r>
              <a:rPr lang="pl-PL" sz="2000" dirty="0"/>
              <a:t>(</a:t>
            </a:r>
            <a:r>
              <a:rPr lang="pl-PL" sz="2000" dirty="0" err="1"/>
              <a:t>graphs</a:t>
            </a:r>
            <a:r>
              <a:rPr lang="pl-PL" sz="2000" dirty="0"/>
              <a:t>!)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B5CA26-5AA6-4D02-856F-F8F95124E1AB}"/>
              </a:ext>
            </a:extLst>
          </p:cNvPr>
          <p:cNvSpPr txBox="1"/>
          <p:nvPr/>
        </p:nvSpPr>
        <p:spPr>
          <a:xfrm>
            <a:off x="901980" y="5355918"/>
            <a:ext cx="161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other</a:t>
            </a:r>
            <a:r>
              <a:rPr lang="pl-PL" sz="2000" dirty="0"/>
              <a:t> </a:t>
            </a:r>
            <a:r>
              <a:rPr lang="pl-PL" sz="2000" dirty="0" err="1"/>
              <a:t>ideas</a:t>
            </a:r>
            <a:br>
              <a:rPr lang="pl-PL" sz="2000" dirty="0"/>
            </a:br>
            <a:r>
              <a:rPr lang="pl-PL" sz="1600" dirty="0"/>
              <a:t>(</a:t>
            </a:r>
            <a:r>
              <a:rPr lang="pl-PL" sz="1600" dirty="0" err="1"/>
              <a:t>iterative</a:t>
            </a:r>
            <a:r>
              <a:rPr lang="pl-PL" sz="1600" dirty="0"/>
              <a:t> etc.)</a:t>
            </a:r>
            <a:endParaRPr lang="pl-PL" sz="2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C24FAF-72FD-4F4E-A1B0-3B5A5FFAE2E3}"/>
              </a:ext>
            </a:extLst>
          </p:cNvPr>
          <p:cNvSpPr txBox="1"/>
          <p:nvPr/>
        </p:nvSpPr>
        <p:spPr>
          <a:xfrm>
            <a:off x="-342168" y="58877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Copeland</a:t>
            </a:r>
            <a:endParaRPr lang="pl-PL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6D2C40-969F-4A9E-AA1B-F0D62A3F34C2}"/>
              </a:ext>
            </a:extLst>
          </p:cNvPr>
          <p:cNvSpPr txBox="1"/>
          <p:nvPr/>
        </p:nvSpPr>
        <p:spPr>
          <a:xfrm>
            <a:off x="-391762" y="643422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Dodgson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2069F9-E8F3-476C-A2F7-7C61063FFB93}"/>
              </a:ext>
            </a:extLst>
          </p:cNvPr>
          <p:cNvSpPr txBox="1"/>
          <p:nvPr/>
        </p:nvSpPr>
        <p:spPr>
          <a:xfrm>
            <a:off x="-404190" y="465665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Borda</a:t>
            </a:r>
            <a:endParaRPr lang="pl-PL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51B649-595E-4ED8-9B49-60379F09B20F}"/>
              </a:ext>
            </a:extLst>
          </p:cNvPr>
          <p:cNvSpPr txBox="1"/>
          <p:nvPr/>
        </p:nvSpPr>
        <p:spPr>
          <a:xfrm>
            <a:off x="-66260" y="4400323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Plurality</a:t>
            </a:r>
            <a:endParaRPr lang="pl-PL" sz="1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0F4E41-773C-4E17-A551-42A4A4D2D856}"/>
              </a:ext>
            </a:extLst>
          </p:cNvPr>
          <p:cNvSpPr txBox="1"/>
          <p:nvPr/>
        </p:nvSpPr>
        <p:spPr>
          <a:xfrm>
            <a:off x="-309766" y="4932957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t-</a:t>
            </a:r>
            <a:r>
              <a:rPr lang="pl-PL" sz="1400" dirty="0" err="1"/>
              <a:t>Approval</a:t>
            </a:r>
            <a:endParaRPr lang="pl-PL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C96B07-6BD1-48A1-B9D0-F76B5B864351}"/>
              </a:ext>
            </a:extLst>
          </p:cNvPr>
          <p:cNvSpPr txBox="1"/>
          <p:nvPr/>
        </p:nvSpPr>
        <p:spPr>
          <a:xfrm>
            <a:off x="-254273" y="5593775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STV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56BC1F-574A-43D1-80E8-482C5A998E4F}"/>
              </a:ext>
            </a:extLst>
          </p:cNvPr>
          <p:cNvSpPr txBox="1"/>
          <p:nvPr/>
        </p:nvSpPr>
        <p:spPr>
          <a:xfrm>
            <a:off x="-363601" y="526336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Bucklin</a:t>
            </a:r>
            <a:endParaRPr lang="pl-PL" sz="140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408FB35-D0E6-4246-A160-8B6488C9EA4E}"/>
              </a:ext>
            </a:extLst>
          </p:cNvPr>
          <p:cNvCxnSpPr>
            <a:cxnSpLocks/>
          </p:cNvCxnSpPr>
          <p:nvPr/>
        </p:nvCxnSpPr>
        <p:spPr>
          <a:xfrm flipH="1" flipV="1">
            <a:off x="1017932" y="4708100"/>
            <a:ext cx="402118" cy="3045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8F6C98D-EDCF-45F7-B4A0-5B699D940633}"/>
              </a:ext>
            </a:extLst>
          </p:cNvPr>
          <p:cNvCxnSpPr>
            <a:cxnSpLocks/>
          </p:cNvCxnSpPr>
          <p:nvPr/>
        </p:nvCxnSpPr>
        <p:spPr>
          <a:xfrm flipH="1" flipV="1">
            <a:off x="711478" y="4835557"/>
            <a:ext cx="708572" cy="2530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27C16BB-9F87-4273-BACF-61E8AD54277B}"/>
              </a:ext>
            </a:extLst>
          </p:cNvPr>
          <p:cNvCxnSpPr>
            <a:cxnSpLocks/>
          </p:cNvCxnSpPr>
          <p:nvPr/>
        </p:nvCxnSpPr>
        <p:spPr>
          <a:xfrm flipH="1" flipV="1">
            <a:off x="922483" y="5127879"/>
            <a:ext cx="475625" cy="15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BC4AB92-FEC1-4A60-9BF4-E3EC883F1774}"/>
              </a:ext>
            </a:extLst>
          </p:cNvPr>
          <p:cNvCxnSpPr>
            <a:cxnSpLocks/>
          </p:cNvCxnSpPr>
          <p:nvPr/>
        </p:nvCxnSpPr>
        <p:spPr>
          <a:xfrm flipH="1" flipV="1">
            <a:off x="742118" y="5475719"/>
            <a:ext cx="323646" cy="138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4D2E984-7BB0-4DB0-B16F-32D2FFDC5F82}"/>
              </a:ext>
            </a:extLst>
          </p:cNvPr>
          <p:cNvCxnSpPr>
            <a:cxnSpLocks/>
          </p:cNvCxnSpPr>
          <p:nvPr/>
        </p:nvCxnSpPr>
        <p:spPr>
          <a:xfrm flipH="1">
            <a:off x="696956" y="5686327"/>
            <a:ext cx="368808" cy="713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D367FD29-E0A2-40E5-AD6B-DCAEB496BA54}"/>
              </a:ext>
            </a:extLst>
          </p:cNvPr>
          <p:cNvSpPr txBox="1"/>
          <p:nvPr/>
        </p:nvSpPr>
        <p:spPr>
          <a:xfrm>
            <a:off x="-453155" y="61831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Maximin</a:t>
            </a:r>
            <a:endParaRPr lang="pl-PL" sz="1400" dirty="0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F21B380-6A14-407C-A4AB-6ACE4F4A89E0}"/>
              </a:ext>
            </a:extLst>
          </p:cNvPr>
          <p:cNvCxnSpPr>
            <a:cxnSpLocks/>
          </p:cNvCxnSpPr>
          <p:nvPr/>
        </p:nvCxnSpPr>
        <p:spPr>
          <a:xfrm flipH="1" flipV="1">
            <a:off x="829761" y="6058110"/>
            <a:ext cx="252365" cy="1662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A71AA13-B2A5-4253-9934-DAD9AC1F3C6E}"/>
              </a:ext>
            </a:extLst>
          </p:cNvPr>
          <p:cNvCxnSpPr>
            <a:cxnSpLocks/>
          </p:cNvCxnSpPr>
          <p:nvPr/>
        </p:nvCxnSpPr>
        <p:spPr>
          <a:xfrm flipH="1">
            <a:off x="704920" y="6293391"/>
            <a:ext cx="359889" cy="252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D253E4F-1C8C-4CB7-A4AC-30261173FFE6}"/>
              </a:ext>
            </a:extLst>
          </p:cNvPr>
          <p:cNvCxnSpPr>
            <a:cxnSpLocks/>
          </p:cNvCxnSpPr>
          <p:nvPr/>
        </p:nvCxnSpPr>
        <p:spPr>
          <a:xfrm flipH="1">
            <a:off x="751726" y="6369672"/>
            <a:ext cx="313083" cy="223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FA24AA6C-A2F1-4229-BF38-4423E50DDF38}"/>
              </a:ext>
            </a:extLst>
          </p:cNvPr>
          <p:cNvSpPr/>
          <p:nvPr/>
        </p:nvSpPr>
        <p:spPr>
          <a:xfrm>
            <a:off x="235267" y="1973272"/>
            <a:ext cx="1565328" cy="8355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problem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families</a:t>
            </a:r>
            <a:endParaRPr lang="pl-PL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F68356-25EA-48C5-BF4B-F8AD3C352565}"/>
              </a:ext>
            </a:extLst>
          </p:cNvPr>
          <p:cNvSpPr txBox="1"/>
          <p:nvPr/>
        </p:nvSpPr>
        <p:spPr>
          <a:xfrm>
            <a:off x="1954596" y="188976"/>
            <a:ext cx="170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winner</a:t>
            </a:r>
            <a:r>
              <a:rPr lang="pl-PL" sz="2000" dirty="0"/>
              <a:t> </a:t>
            </a:r>
            <a:r>
              <a:rPr lang="pl-PL" sz="2000" dirty="0" err="1"/>
              <a:t>determination</a:t>
            </a:r>
            <a:endParaRPr lang="pl-PL" sz="2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C2307F1-0A8E-4EAC-9F2A-BBC57DA953A5}"/>
              </a:ext>
            </a:extLst>
          </p:cNvPr>
          <p:cNvSpPr txBox="1"/>
          <p:nvPr/>
        </p:nvSpPr>
        <p:spPr>
          <a:xfrm>
            <a:off x="1923737" y="2837396"/>
            <a:ext cx="170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changing</a:t>
            </a:r>
            <a:r>
              <a:rPr lang="pl-PL" sz="2000" dirty="0"/>
              <a:t> </a:t>
            </a:r>
            <a:br>
              <a:rPr lang="pl-PL" sz="2000" dirty="0"/>
            </a:br>
            <a:r>
              <a:rPr lang="pl-PL" sz="2000" dirty="0"/>
              <a:t>the </a:t>
            </a:r>
            <a:r>
              <a:rPr lang="pl-PL" sz="2000" dirty="0" err="1"/>
              <a:t>result</a:t>
            </a:r>
            <a:endParaRPr lang="pl-PL" sz="200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06A9257-888C-4AE5-9B6C-21EB80E1BBF7}"/>
              </a:ext>
            </a:extLst>
          </p:cNvPr>
          <p:cNvSpPr/>
          <p:nvPr/>
        </p:nvSpPr>
        <p:spPr>
          <a:xfrm>
            <a:off x="7459578" y="2123645"/>
            <a:ext cx="1621093" cy="674484"/>
          </a:xfrm>
          <a:custGeom>
            <a:avLst/>
            <a:gdLst>
              <a:gd name="connsiteX0" fmla="*/ 0 w 1972084"/>
              <a:gd name="connsiteY0" fmla="*/ 312389 h 624778"/>
              <a:gd name="connsiteX1" fmla="*/ 986042 w 1972084"/>
              <a:gd name="connsiteY1" fmla="*/ 0 h 624778"/>
              <a:gd name="connsiteX2" fmla="*/ 1972084 w 1972084"/>
              <a:gd name="connsiteY2" fmla="*/ 312389 h 624778"/>
              <a:gd name="connsiteX3" fmla="*/ 986042 w 1972084"/>
              <a:gd name="connsiteY3" fmla="*/ 624778 h 624778"/>
              <a:gd name="connsiteX4" fmla="*/ 0 w 1972084"/>
              <a:gd name="connsiteY4" fmla="*/ 312389 h 624778"/>
              <a:gd name="connsiteX0" fmla="*/ 33206 w 2005290"/>
              <a:gd name="connsiteY0" fmla="*/ 329383 h 641772"/>
              <a:gd name="connsiteX1" fmla="*/ 305239 w 2005290"/>
              <a:gd name="connsiteY1" fmla="*/ 71928 h 641772"/>
              <a:gd name="connsiteX2" fmla="*/ 1019248 w 2005290"/>
              <a:gd name="connsiteY2" fmla="*/ 16994 h 641772"/>
              <a:gd name="connsiteX3" fmla="*/ 2005290 w 2005290"/>
              <a:gd name="connsiteY3" fmla="*/ 329383 h 641772"/>
              <a:gd name="connsiteX4" fmla="*/ 1019248 w 2005290"/>
              <a:gd name="connsiteY4" fmla="*/ 641772 h 641772"/>
              <a:gd name="connsiteX5" fmla="*/ 33206 w 2005290"/>
              <a:gd name="connsiteY5" fmla="*/ 329383 h 641772"/>
              <a:gd name="connsiteX0" fmla="*/ 999 w 1973083"/>
              <a:gd name="connsiteY0" fmla="*/ 329383 h 682794"/>
              <a:gd name="connsiteX1" fmla="*/ 273032 w 1973083"/>
              <a:gd name="connsiteY1" fmla="*/ 71928 h 682794"/>
              <a:gd name="connsiteX2" fmla="*/ 987041 w 1973083"/>
              <a:gd name="connsiteY2" fmla="*/ 16994 h 682794"/>
              <a:gd name="connsiteX3" fmla="*/ 1973083 w 1973083"/>
              <a:gd name="connsiteY3" fmla="*/ 329383 h 682794"/>
              <a:gd name="connsiteX4" fmla="*/ 987041 w 1973083"/>
              <a:gd name="connsiteY4" fmla="*/ 641772 h 682794"/>
              <a:gd name="connsiteX5" fmla="*/ 352817 w 1973083"/>
              <a:gd name="connsiteY5" fmla="*/ 645217 h 682794"/>
              <a:gd name="connsiteX6" fmla="*/ 999 w 1973083"/>
              <a:gd name="connsiteY6" fmla="*/ 329383 h 682794"/>
              <a:gd name="connsiteX0" fmla="*/ 999 w 1990447"/>
              <a:gd name="connsiteY0" fmla="*/ 329383 h 668063"/>
              <a:gd name="connsiteX1" fmla="*/ 273032 w 1990447"/>
              <a:gd name="connsiteY1" fmla="*/ 71928 h 668063"/>
              <a:gd name="connsiteX2" fmla="*/ 987041 w 1990447"/>
              <a:gd name="connsiteY2" fmla="*/ 16994 h 668063"/>
              <a:gd name="connsiteX3" fmla="*/ 1973083 w 1990447"/>
              <a:gd name="connsiteY3" fmla="*/ 329383 h 668063"/>
              <a:gd name="connsiteX4" fmla="*/ 1604101 w 1990447"/>
              <a:gd name="connsiteY4" fmla="*/ 629175 h 668063"/>
              <a:gd name="connsiteX5" fmla="*/ 987041 w 1990447"/>
              <a:gd name="connsiteY5" fmla="*/ 641772 h 668063"/>
              <a:gd name="connsiteX6" fmla="*/ 352817 w 1990447"/>
              <a:gd name="connsiteY6" fmla="*/ 645217 h 668063"/>
              <a:gd name="connsiteX7" fmla="*/ 999 w 1990447"/>
              <a:gd name="connsiteY7" fmla="*/ 329383 h 668063"/>
              <a:gd name="connsiteX0" fmla="*/ 999 w 1973910"/>
              <a:gd name="connsiteY0" fmla="*/ 335804 h 674484"/>
              <a:gd name="connsiteX1" fmla="*/ 273032 w 1973910"/>
              <a:gd name="connsiteY1" fmla="*/ 78349 h 674484"/>
              <a:gd name="connsiteX2" fmla="*/ 987041 w 1973910"/>
              <a:gd name="connsiteY2" fmla="*/ 23415 h 674484"/>
              <a:gd name="connsiteX3" fmla="*/ 1523891 w 1973910"/>
              <a:gd name="connsiteY3" fmla="*/ 25997 h 674484"/>
              <a:gd name="connsiteX4" fmla="*/ 1973083 w 1973910"/>
              <a:gd name="connsiteY4" fmla="*/ 335804 h 674484"/>
              <a:gd name="connsiteX5" fmla="*/ 1604101 w 1973910"/>
              <a:gd name="connsiteY5" fmla="*/ 635596 h 674484"/>
              <a:gd name="connsiteX6" fmla="*/ 987041 w 1973910"/>
              <a:gd name="connsiteY6" fmla="*/ 648193 h 674484"/>
              <a:gd name="connsiteX7" fmla="*/ 352817 w 1973910"/>
              <a:gd name="connsiteY7" fmla="*/ 651638 h 674484"/>
              <a:gd name="connsiteX8" fmla="*/ 999 w 1973910"/>
              <a:gd name="connsiteY8" fmla="*/ 335804 h 67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3910" h="674484">
                <a:moveTo>
                  <a:pt x="999" y="335804"/>
                </a:moveTo>
                <a:cubicBezTo>
                  <a:pt x="-12298" y="240256"/>
                  <a:pt x="108692" y="130414"/>
                  <a:pt x="273032" y="78349"/>
                </a:cubicBezTo>
                <a:cubicBezTo>
                  <a:pt x="437372" y="26284"/>
                  <a:pt x="778565" y="32140"/>
                  <a:pt x="987041" y="23415"/>
                </a:cubicBezTo>
                <a:cubicBezTo>
                  <a:pt x="1195517" y="14690"/>
                  <a:pt x="1359551" y="-26068"/>
                  <a:pt x="1523891" y="25997"/>
                </a:cubicBezTo>
                <a:cubicBezTo>
                  <a:pt x="1688231" y="78062"/>
                  <a:pt x="1957041" y="252920"/>
                  <a:pt x="1973083" y="335804"/>
                </a:cubicBezTo>
                <a:cubicBezTo>
                  <a:pt x="1989125" y="418688"/>
                  <a:pt x="1768441" y="583531"/>
                  <a:pt x="1604101" y="635596"/>
                </a:cubicBezTo>
                <a:cubicBezTo>
                  <a:pt x="1439761" y="687661"/>
                  <a:pt x="1195588" y="645519"/>
                  <a:pt x="987041" y="648193"/>
                </a:cubicBezTo>
                <a:cubicBezTo>
                  <a:pt x="778494" y="650867"/>
                  <a:pt x="517157" y="703703"/>
                  <a:pt x="352817" y="651638"/>
                </a:cubicBezTo>
                <a:cubicBezTo>
                  <a:pt x="188477" y="599573"/>
                  <a:pt x="14296" y="431352"/>
                  <a:pt x="999" y="33580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parameters</a:t>
            </a:r>
            <a:endParaRPr lang="pl-PL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FB045FD-51EC-490F-83E8-3634F6C6777B}"/>
              </a:ext>
            </a:extLst>
          </p:cNvPr>
          <p:cNvSpPr/>
          <p:nvPr/>
        </p:nvSpPr>
        <p:spPr>
          <a:xfrm rot="10429151">
            <a:off x="909453" y="2640452"/>
            <a:ext cx="3153046" cy="1728652"/>
          </a:xfrm>
          <a:custGeom>
            <a:avLst/>
            <a:gdLst>
              <a:gd name="connsiteX0" fmla="*/ 0 w 1092200"/>
              <a:gd name="connsiteY0" fmla="*/ 48106 h 1457806"/>
              <a:gd name="connsiteX1" fmla="*/ 800100 w 1092200"/>
              <a:gd name="connsiteY1" fmla="*/ 111606 h 1457806"/>
              <a:gd name="connsiteX2" fmla="*/ 876300 w 1092200"/>
              <a:gd name="connsiteY2" fmla="*/ 1026006 h 1457806"/>
              <a:gd name="connsiteX3" fmla="*/ 1092200 w 1092200"/>
              <a:gd name="connsiteY3" fmla="*/ 1457806 h 1457806"/>
              <a:gd name="connsiteX4" fmla="*/ 1092200 w 1092200"/>
              <a:gd name="connsiteY4" fmla="*/ 1457806 h 1457806"/>
              <a:gd name="connsiteX0" fmla="*/ 0 w 863600"/>
              <a:gd name="connsiteY0" fmla="*/ 1428836 h 1428836"/>
              <a:gd name="connsiteX1" fmla="*/ 571500 w 863600"/>
              <a:gd name="connsiteY1" fmla="*/ 6436 h 1428836"/>
              <a:gd name="connsiteX2" fmla="*/ 647700 w 863600"/>
              <a:gd name="connsiteY2" fmla="*/ 920836 h 1428836"/>
              <a:gd name="connsiteX3" fmla="*/ 863600 w 863600"/>
              <a:gd name="connsiteY3" fmla="*/ 1352636 h 1428836"/>
              <a:gd name="connsiteX4" fmla="*/ 863600 w 863600"/>
              <a:gd name="connsiteY4" fmla="*/ 1352636 h 1428836"/>
              <a:gd name="connsiteX0" fmla="*/ 0 w 863600"/>
              <a:gd name="connsiteY0" fmla="*/ 508000 h 508000"/>
              <a:gd name="connsiteX1" fmla="*/ 647700 w 863600"/>
              <a:gd name="connsiteY1" fmla="*/ 0 h 508000"/>
              <a:gd name="connsiteX2" fmla="*/ 863600 w 863600"/>
              <a:gd name="connsiteY2" fmla="*/ 431800 h 508000"/>
              <a:gd name="connsiteX3" fmla="*/ 863600 w 863600"/>
              <a:gd name="connsiteY3" fmla="*/ 431800 h 5080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63600 w 889000"/>
              <a:gd name="connsiteY2" fmla="*/ 431800 h 850900"/>
              <a:gd name="connsiteX3" fmla="*/ 889000 w 889000"/>
              <a:gd name="connsiteY3" fmla="*/ 850900 h 8509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89000 w 889000"/>
              <a:gd name="connsiteY2" fmla="*/ 850900 h 850900"/>
              <a:gd name="connsiteX0" fmla="*/ 0 w 889000"/>
              <a:gd name="connsiteY0" fmla="*/ 44339 h 387239"/>
              <a:gd name="connsiteX1" fmla="*/ 635000 w 889000"/>
              <a:gd name="connsiteY1" fmla="*/ 44339 h 387239"/>
              <a:gd name="connsiteX2" fmla="*/ 889000 w 889000"/>
              <a:gd name="connsiteY2" fmla="*/ 387239 h 387239"/>
              <a:gd name="connsiteX0" fmla="*/ 0 w 889000"/>
              <a:gd name="connsiteY0" fmla="*/ 68708 h 411608"/>
              <a:gd name="connsiteX1" fmla="*/ 635000 w 889000"/>
              <a:gd name="connsiteY1" fmla="*/ 68708 h 411608"/>
              <a:gd name="connsiteX2" fmla="*/ 889000 w 889000"/>
              <a:gd name="connsiteY2" fmla="*/ 411608 h 411608"/>
              <a:gd name="connsiteX0" fmla="*/ 0 w 1483076"/>
              <a:gd name="connsiteY0" fmla="*/ 62955 h 404325"/>
              <a:gd name="connsiteX1" fmla="*/ 1229076 w 1483076"/>
              <a:gd name="connsiteY1" fmla="*/ 61425 h 404325"/>
              <a:gd name="connsiteX2" fmla="*/ 1483076 w 1483076"/>
              <a:gd name="connsiteY2" fmla="*/ 404325 h 404325"/>
              <a:gd name="connsiteX0" fmla="*/ 0 w 1483076"/>
              <a:gd name="connsiteY0" fmla="*/ 22207 h 363577"/>
              <a:gd name="connsiteX1" fmla="*/ 1229076 w 1483076"/>
              <a:gd name="connsiteY1" fmla="*/ 20677 h 363577"/>
              <a:gd name="connsiteX2" fmla="*/ 1483076 w 1483076"/>
              <a:gd name="connsiteY2" fmla="*/ 363577 h 363577"/>
              <a:gd name="connsiteX0" fmla="*/ 0 w 3079932"/>
              <a:gd name="connsiteY0" fmla="*/ 0 h 341370"/>
              <a:gd name="connsiteX1" fmla="*/ 3057430 w 3079932"/>
              <a:gd name="connsiteY1" fmla="*/ 217554 h 341370"/>
              <a:gd name="connsiteX2" fmla="*/ 1483076 w 3079932"/>
              <a:gd name="connsiteY2" fmla="*/ 341370 h 341370"/>
              <a:gd name="connsiteX0" fmla="*/ 0 w 3314611"/>
              <a:gd name="connsiteY0" fmla="*/ 0 h 760839"/>
              <a:gd name="connsiteX1" fmla="*/ 3057430 w 3314611"/>
              <a:gd name="connsiteY1" fmla="*/ 217554 h 760839"/>
              <a:gd name="connsiteX2" fmla="*/ 3176761 w 3314611"/>
              <a:gd name="connsiteY2" fmla="*/ 760839 h 76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611" h="760839">
                <a:moveTo>
                  <a:pt x="0" y="0"/>
                </a:moveTo>
                <a:cubicBezTo>
                  <a:pt x="510088" y="22600"/>
                  <a:pt x="2527970" y="90748"/>
                  <a:pt x="3057430" y="217554"/>
                </a:cubicBezTo>
                <a:cubicBezTo>
                  <a:pt x="3586890" y="344360"/>
                  <a:pt x="3126490" y="583568"/>
                  <a:pt x="3176761" y="760839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C44047-D32A-4879-8E75-65A731958F2C}"/>
              </a:ext>
            </a:extLst>
          </p:cNvPr>
          <p:cNvSpPr/>
          <p:nvPr/>
        </p:nvSpPr>
        <p:spPr>
          <a:xfrm>
            <a:off x="7138737" y="2759242"/>
            <a:ext cx="1187923" cy="1203158"/>
          </a:xfrm>
          <a:custGeom>
            <a:avLst/>
            <a:gdLst>
              <a:gd name="connsiteX0" fmla="*/ 0 w 1187923"/>
              <a:gd name="connsiteY0" fmla="*/ 1203158 h 1203158"/>
              <a:gd name="connsiteX1" fmla="*/ 978568 w 1187923"/>
              <a:gd name="connsiteY1" fmla="*/ 850232 h 1203158"/>
              <a:gd name="connsiteX2" fmla="*/ 1187116 w 1187923"/>
              <a:gd name="connsiteY2" fmla="*/ 0 h 120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7923" h="1203158">
                <a:moveTo>
                  <a:pt x="0" y="1203158"/>
                </a:moveTo>
                <a:cubicBezTo>
                  <a:pt x="390357" y="1126958"/>
                  <a:pt x="780715" y="1050758"/>
                  <a:pt x="978568" y="850232"/>
                </a:cubicBezTo>
                <a:cubicBezTo>
                  <a:pt x="1176421" y="649706"/>
                  <a:pt x="1192463" y="272716"/>
                  <a:pt x="1187116" y="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DC2359-5C08-4ECA-AFEE-8C069AAAC360}"/>
              </a:ext>
            </a:extLst>
          </p:cNvPr>
          <p:cNvCxnSpPr>
            <a:cxnSpLocks/>
            <a:stCxn id="39" idx="5"/>
          </p:cNvCxnSpPr>
          <p:nvPr/>
        </p:nvCxnSpPr>
        <p:spPr>
          <a:xfrm>
            <a:off x="1571358" y="2686472"/>
            <a:ext cx="658495" cy="4256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4DCFFB5-B5FE-46B5-8FA7-87D0FDB96BC6}"/>
              </a:ext>
            </a:extLst>
          </p:cNvPr>
          <p:cNvCxnSpPr>
            <a:cxnSpLocks/>
          </p:cNvCxnSpPr>
          <p:nvPr/>
        </p:nvCxnSpPr>
        <p:spPr>
          <a:xfrm flipV="1">
            <a:off x="1359177" y="946806"/>
            <a:ext cx="870676" cy="10264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D62F370-486A-4E23-A4BF-66F846D69A98}"/>
              </a:ext>
            </a:extLst>
          </p:cNvPr>
          <p:cNvCxnSpPr>
            <a:cxnSpLocks/>
            <a:endCxn id="53" idx="3"/>
          </p:cNvCxnSpPr>
          <p:nvPr/>
        </p:nvCxnSpPr>
        <p:spPr>
          <a:xfrm flipV="1">
            <a:off x="3380185" y="3191339"/>
            <a:ext cx="244575" cy="355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BB767A2-E25D-49EF-907D-D751BE8FA5BB}"/>
              </a:ext>
            </a:extLst>
          </p:cNvPr>
          <p:cNvSpPr txBox="1"/>
          <p:nvPr/>
        </p:nvSpPr>
        <p:spPr>
          <a:xfrm>
            <a:off x="3500329" y="2854297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strategic</a:t>
            </a:r>
            <a:r>
              <a:rPr lang="pl-PL" sz="1400" dirty="0"/>
              <a:t> </a:t>
            </a:r>
            <a:r>
              <a:rPr lang="pl-PL" sz="1400" dirty="0" err="1"/>
              <a:t>voting</a:t>
            </a:r>
            <a:r>
              <a:rPr lang="pl-PL" sz="1400" dirty="0"/>
              <a:t> (</a:t>
            </a:r>
            <a:r>
              <a:rPr lang="pl-PL" sz="1400" dirty="0" err="1"/>
              <a:t>manipulation</a:t>
            </a:r>
            <a:r>
              <a:rPr lang="pl-PL" sz="1400" dirty="0"/>
              <a:t>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1FEEE62-B4AF-4B8D-B61E-A5F2794FF5CF}"/>
              </a:ext>
            </a:extLst>
          </p:cNvPr>
          <p:cNvSpPr txBox="1"/>
          <p:nvPr/>
        </p:nvSpPr>
        <p:spPr>
          <a:xfrm>
            <a:off x="3848043" y="281309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possible</a:t>
            </a:r>
            <a:r>
              <a:rPr lang="pl-PL" sz="1400" dirty="0"/>
              <a:t> and </a:t>
            </a:r>
            <a:r>
              <a:rPr lang="pl-PL" sz="1400" dirty="0" err="1"/>
              <a:t>necessary</a:t>
            </a:r>
            <a:r>
              <a:rPr lang="pl-PL" sz="1400" dirty="0"/>
              <a:t> </a:t>
            </a:r>
            <a:r>
              <a:rPr lang="pl-PL" sz="1400" dirty="0" err="1"/>
              <a:t>winners</a:t>
            </a:r>
            <a:endParaRPr lang="pl-PL" sz="14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1B5DA0F-44BD-499C-A06E-0E25FFD5EA53}"/>
              </a:ext>
            </a:extLst>
          </p:cNvPr>
          <p:cNvSpPr txBox="1"/>
          <p:nvPr/>
        </p:nvSpPr>
        <p:spPr>
          <a:xfrm>
            <a:off x="2377569" y="1367311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margin</a:t>
            </a:r>
            <a:r>
              <a:rPr lang="pl-PL" sz="1400" dirty="0"/>
              <a:t> of </a:t>
            </a:r>
            <a:r>
              <a:rPr lang="pl-PL" sz="1400" dirty="0" err="1"/>
              <a:t>victory</a:t>
            </a:r>
            <a:endParaRPr lang="pl-PL" sz="14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2E1B1E8-F05E-455C-84EE-EA4B0D5605FD}"/>
              </a:ext>
            </a:extLst>
          </p:cNvPr>
          <p:cNvSpPr txBox="1"/>
          <p:nvPr/>
        </p:nvSpPr>
        <p:spPr>
          <a:xfrm>
            <a:off x="3222390" y="240294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control</a:t>
            </a:r>
            <a:endParaRPr lang="pl-PL" sz="14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90E0061-A6F1-4EA0-B675-AA742A28FE8B}"/>
              </a:ext>
            </a:extLst>
          </p:cNvPr>
          <p:cNvSpPr txBox="1"/>
          <p:nvPr/>
        </p:nvSpPr>
        <p:spPr>
          <a:xfrm>
            <a:off x="2774248" y="2048709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bribery</a:t>
            </a:r>
            <a:endParaRPr lang="pl-PL" sz="14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34E813-DEF2-4B12-A656-108637BD51E4}"/>
              </a:ext>
            </a:extLst>
          </p:cNvPr>
          <p:cNvSpPr txBox="1"/>
          <p:nvPr/>
        </p:nvSpPr>
        <p:spPr>
          <a:xfrm>
            <a:off x="1766735" y="1886524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campaign</a:t>
            </a:r>
            <a:r>
              <a:rPr lang="pl-PL" sz="1400" dirty="0"/>
              <a:t> management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BC5A29B-CB65-4978-B30B-0E4A1CD7862A}"/>
              </a:ext>
            </a:extLst>
          </p:cNvPr>
          <p:cNvSpPr txBox="1"/>
          <p:nvPr/>
        </p:nvSpPr>
        <p:spPr>
          <a:xfrm>
            <a:off x="3624760" y="945222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winner</a:t>
            </a:r>
            <a:r>
              <a:rPr lang="pl-PL" sz="1400" dirty="0"/>
              <a:t> </a:t>
            </a:r>
            <a:r>
              <a:rPr lang="pl-PL" sz="1400" dirty="0" err="1"/>
              <a:t>prediction</a:t>
            </a:r>
            <a:endParaRPr lang="pl-PL" sz="1400" dirty="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3432101-4A1D-46E2-9412-B31808BF45EA}"/>
              </a:ext>
            </a:extLst>
          </p:cNvPr>
          <p:cNvCxnSpPr>
            <a:cxnSpLocks/>
          </p:cNvCxnSpPr>
          <p:nvPr/>
        </p:nvCxnSpPr>
        <p:spPr>
          <a:xfrm flipV="1">
            <a:off x="3284887" y="2631351"/>
            <a:ext cx="456763" cy="3046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E64D156-1636-49D4-807E-123EF58D4AFF}"/>
              </a:ext>
            </a:extLst>
          </p:cNvPr>
          <p:cNvCxnSpPr>
            <a:cxnSpLocks/>
          </p:cNvCxnSpPr>
          <p:nvPr/>
        </p:nvCxnSpPr>
        <p:spPr>
          <a:xfrm flipV="1">
            <a:off x="2935845" y="2343875"/>
            <a:ext cx="373887" cy="5398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822CA2E-67B4-471F-8051-047BAA9A9DE4}"/>
              </a:ext>
            </a:extLst>
          </p:cNvPr>
          <p:cNvCxnSpPr>
            <a:cxnSpLocks/>
          </p:cNvCxnSpPr>
          <p:nvPr/>
        </p:nvCxnSpPr>
        <p:spPr>
          <a:xfrm flipH="1" flipV="1">
            <a:off x="2582232" y="2373681"/>
            <a:ext cx="85759" cy="5256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30F6DE2-F682-4457-B8DA-D092A2FE8E9D}"/>
              </a:ext>
            </a:extLst>
          </p:cNvPr>
          <p:cNvCxnSpPr>
            <a:cxnSpLocks/>
          </p:cNvCxnSpPr>
          <p:nvPr/>
        </p:nvCxnSpPr>
        <p:spPr>
          <a:xfrm>
            <a:off x="2875532" y="906388"/>
            <a:ext cx="134954" cy="5114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5A318FA-EA63-45F1-8BF1-09BBE6B40A87}"/>
              </a:ext>
            </a:extLst>
          </p:cNvPr>
          <p:cNvCxnSpPr>
            <a:cxnSpLocks/>
          </p:cNvCxnSpPr>
          <p:nvPr/>
        </p:nvCxnSpPr>
        <p:spPr>
          <a:xfrm>
            <a:off x="3616877" y="792071"/>
            <a:ext cx="231166" cy="2314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4FC8911-73E9-4CCF-9B2F-57B721673EF9}"/>
              </a:ext>
            </a:extLst>
          </p:cNvPr>
          <p:cNvCxnSpPr>
            <a:cxnSpLocks/>
            <a:stCxn id="49" idx="3"/>
          </p:cNvCxnSpPr>
          <p:nvPr/>
        </p:nvCxnSpPr>
        <p:spPr>
          <a:xfrm>
            <a:off x="3655619" y="542919"/>
            <a:ext cx="373496" cy="57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B2ABABF-C028-4C98-8794-3F27E25E8516}"/>
              </a:ext>
            </a:extLst>
          </p:cNvPr>
          <p:cNvCxnSpPr/>
          <p:nvPr/>
        </p:nvCxnSpPr>
        <p:spPr>
          <a:xfrm>
            <a:off x="3163166" y="1680312"/>
            <a:ext cx="190597" cy="4087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A91B3C-0574-4512-B48F-F6EE52A26DD3}"/>
              </a:ext>
            </a:extLst>
          </p:cNvPr>
          <p:cNvCxnSpPr>
            <a:cxnSpLocks/>
            <a:endCxn id="63" idx="0"/>
          </p:cNvCxnSpPr>
          <p:nvPr/>
        </p:nvCxnSpPr>
        <p:spPr>
          <a:xfrm flipH="1">
            <a:off x="4029115" y="1314053"/>
            <a:ext cx="262684" cy="10888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DDC7BD4D-564A-4003-9483-DACC7860CA90}"/>
              </a:ext>
            </a:extLst>
          </p:cNvPr>
          <p:cNvSpPr/>
          <p:nvPr/>
        </p:nvSpPr>
        <p:spPr>
          <a:xfrm>
            <a:off x="4488873" y="789709"/>
            <a:ext cx="802856" cy="2078182"/>
          </a:xfrm>
          <a:custGeom>
            <a:avLst/>
            <a:gdLst>
              <a:gd name="connsiteX0" fmla="*/ 290945 w 946630"/>
              <a:gd name="connsiteY0" fmla="*/ 0 h 2078182"/>
              <a:gd name="connsiteX1" fmla="*/ 942109 w 946630"/>
              <a:gd name="connsiteY1" fmla="*/ 457200 h 2078182"/>
              <a:gd name="connsiteX2" fmla="*/ 0 w 946630"/>
              <a:gd name="connsiteY2" fmla="*/ 2078182 h 207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6630" h="2078182">
                <a:moveTo>
                  <a:pt x="290945" y="0"/>
                </a:moveTo>
                <a:cubicBezTo>
                  <a:pt x="640772" y="55418"/>
                  <a:pt x="990600" y="110836"/>
                  <a:pt x="942109" y="457200"/>
                </a:cubicBezTo>
                <a:cubicBezTo>
                  <a:pt x="893618" y="803564"/>
                  <a:pt x="339436" y="1637146"/>
                  <a:pt x="0" y="2078182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B5A6BA2-082B-4BA9-9578-11ACD2561308}"/>
              </a:ext>
            </a:extLst>
          </p:cNvPr>
          <p:cNvCxnSpPr>
            <a:cxnSpLocks/>
          </p:cNvCxnSpPr>
          <p:nvPr/>
        </p:nvCxnSpPr>
        <p:spPr>
          <a:xfrm>
            <a:off x="2979736" y="2106527"/>
            <a:ext cx="280672" cy="1155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1F02EA9B-699C-4D34-B94E-DA9520D6C536}"/>
              </a:ext>
            </a:extLst>
          </p:cNvPr>
          <p:cNvSpPr txBox="1"/>
          <p:nvPr/>
        </p:nvSpPr>
        <p:spPr>
          <a:xfrm>
            <a:off x="7275155" y="426443"/>
            <a:ext cx="1701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election</a:t>
            </a:r>
            <a:r>
              <a:rPr lang="pl-PL" sz="2000" dirty="0"/>
              <a:t> </a:t>
            </a:r>
            <a:r>
              <a:rPr lang="pl-PL" sz="2000" dirty="0" err="1"/>
              <a:t>size</a:t>
            </a:r>
            <a:endParaRPr lang="pl-PL" sz="20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A723F08-3C1E-4846-8187-C1B9FAD8D84A}"/>
              </a:ext>
            </a:extLst>
          </p:cNvPr>
          <p:cNvSpPr txBox="1"/>
          <p:nvPr/>
        </p:nvSpPr>
        <p:spPr>
          <a:xfrm>
            <a:off x="5916003" y="1357118"/>
            <a:ext cx="1701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/>
              <a:t>budget</a:t>
            </a:r>
            <a:r>
              <a:rPr lang="pl-PL" sz="1600" dirty="0"/>
              <a:t> / </a:t>
            </a:r>
            <a:r>
              <a:rPr lang="pl-PL" sz="1600" dirty="0" err="1"/>
              <a:t>cost</a:t>
            </a:r>
            <a:endParaRPr lang="pl-PL" sz="16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98F0807-033B-44B0-A33B-17EDE637278E}"/>
              </a:ext>
            </a:extLst>
          </p:cNvPr>
          <p:cNvSpPr txBox="1"/>
          <p:nvPr/>
        </p:nvSpPr>
        <p:spPr>
          <a:xfrm>
            <a:off x="5916003" y="1938145"/>
            <a:ext cx="94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/>
              <a:t>special</a:t>
            </a:r>
            <a:r>
              <a:rPr lang="pl-PL" sz="1400" dirty="0"/>
              <a:t> </a:t>
            </a:r>
            <a:r>
              <a:rPr lang="pl-PL" sz="1400" dirty="0" err="1"/>
              <a:t>features</a:t>
            </a:r>
            <a:endParaRPr lang="pl-PL" sz="14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D122248-534B-4C99-B1C0-AF47EDCCB9BA}"/>
              </a:ext>
            </a:extLst>
          </p:cNvPr>
          <p:cNvSpPr txBox="1"/>
          <p:nvPr/>
        </p:nvSpPr>
        <p:spPr>
          <a:xfrm>
            <a:off x="5916004" y="862335"/>
            <a:ext cx="1701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#</a:t>
            </a:r>
            <a:r>
              <a:rPr lang="pl-PL" sz="1600" dirty="0" err="1"/>
              <a:t>candidates</a:t>
            </a:r>
            <a:endParaRPr lang="pl-PL" sz="14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87C54D5-D4B3-41CD-B6E9-DB3E118BEC8A}"/>
              </a:ext>
            </a:extLst>
          </p:cNvPr>
          <p:cNvSpPr txBox="1"/>
          <p:nvPr/>
        </p:nvSpPr>
        <p:spPr>
          <a:xfrm>
            <a:off x="5916003" y="262352"/>
            <a:ext cx="1701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#</a:t>
            </a:r>
            <a:r>
              <a:rPr lang="pl-PL" sz="1600" dirty="0" err="1"/>
              <a:t>voters</a:t>
            </a:r>
            <a:endParaRPr lang="pl-PL" sz="1400" dirty="0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4860D11-EC04-45B7-8B61-8C2C72F7A0B0}"/>
              </a:ext>
            </a:extLst>
          </p:cNvPr>
          <p:cNvCxnSpPr>
            <a:cxnSpLocks/>
          </p:cNvCxnSpPr>
          <p:nvPr/>
        </p:nvCxnSpPr>
        <p:spPr>
          <a:xfrm flipV="1">
            <a:off x="8270124" y="906388"/>
            <a:ext cx="0" cy="11834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2D6A5AE-AAC5-460D-BC93-567CC394289A}"/>
              </a:ext>
            </a:extLst>
          </p:cNvPr>
          <p:cNvCxnSpPr>
            <a:cxnSpLocks/>
          </p:cNvCxnSpPr>
          <p:nvPr/>
        </p:nvCxnSpPr>
        <p:spPr>
          <a:xfrm flipH="1" flipV="1">
            <a:off x="6653842" y="433789"/>
            <a:ext cx="791077" cy="1917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A162335-4A3A-49C4-8B03-6F2CABFB7BC6}"/>
              </a:ext>
            </a:extLst>
          </p:cNvPr>
          <p:cNvCxnSpPr>
            <a:cxnSpLocks/>
          </p:cNvCxnSpPr>
          <p:nvPr/>
        </p:nvCxnSpPr>
        <p:spPr>
          <a:xfrm flipH="1">
            <a:off x="7001325" y="697638"/>
            <a:ext cx="443595" cy="2930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7A887B3-D84B-4C89-B6A3-862553EDA9E4}"/>
              </a:ext>
            </a:extLst>
          </p:cNvPr>
          <p:cNvCxnSpPr>
            <a:cxnSpLocks/>
          </p:cNvCxnSpPr>
          <p:nvPr/>
        </p:nvCxnSpPr>
        <p:spPr>
          <a:xfrm flipH="1" flipV="1">
            <a:off x="7107335" y="1661361"/>
            <a:ext cx="585225" cy="4867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8392747-26E9-4CFF-947D-0C9E09BD4C3A}"/>
              </a:ext>
            </a:extLst>
          </p:cNvPr>
          <p:cNvCxnSpPr>
            <a:cxnSpLocks/>
          </p:cNvCxnSpPr>
          <p:nvPr/>
        </p:nvCxnSpPr>
        <p:spPr>
          <a:xfrm flipH="1" flipV="1">
            <a:off x="6571300" y="2193631"/>
            <a:ext cx="860050" cy="2319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F423F5A-D122-4CE8-961C-E04F0D86E9CC}"/>
              </a:ext>
            </a:extLst>
          </p:cNvPr>
          <p:cNvSpPr/>
          <p:nvPr/>
        </p:nvSpPr>
        <p:spPr>
          <a:xfrm>
            <a:off x="1763240" y="98307"/>
            <a:ext cx="5415874" cy="1139115"/>
          </a:xfrm>
          <a:custGeom>
            <a:avLst/>
            <a:gdLst>
              <a:gd name="connsiteX0" fmla="*/ 4160482 w 5415874"/>
              <a:gd name="connsiteY0" fmla="*/ 1107641 h 1139115"/>
              <a:gd name="connsiteX1" fmla="*/ 5353177 w 5415874"/>
              <a:gd name="connsiteY1" fmla="*/ 1094389 h 1139115"/>
              <a:gd name="connsiteX2" fmla="*/ 5127890 w 5415874"/>
              <a:gd name="connsiteY2" fmla="*/ 723328 h 1139115"/>
              <a:gd name="connsiteX3" fmla="*/ 4094221 w 5415874"/>
              <a:gd name="connsiteY3" fmla="*/ 577554 h 1139115"/>
              <a:gd name="connsiteX4" fmla="*/ 3511125 w 5415874"/>
              <a:gd name="connsiteY4" fmla="*/ 73971 h 1139115"/>
              <a:gd name="connsiteX5" fmla="*/ 383612 w 5415874"/>
              <a:gd name="connsiteY5" fmla="*/ 87223 h 1139115"/>
              <a:gd name="connsiteX6" fmla="*/ 224586 w 5415874"/>
              <a:gd name="connsiteY6" fmla="*/ 869102 h 1139115"/>
              <a:gd name="connsiteX7" fmla="*/ 1960621 w 5415874"/>
              <a:gd name="connsiteY7" fmla="*/ 763084 h 1139115"/>
              <a:gd name="connsiteX8" fmla="*/ 1907612 w 5415874"/>
              <a:gd name="connsiteY8" fmla="*/ 312510 h 1139115"/>
              <a:gd name="connsiteX9" fmla="*/ 2517212 w 5415874"/>
              <a:gd name="connsiteY9" fmla="*/ 140232 h 1139115"/>
              <a:gd name="connsiteX10" fmla="*/ 3776169 w 5415874"/>
              <a:gd name="connsiteY10" fmla="*/ 272754 h 1139115"/>
              <a:gd name="connsiteX11" fmla="*/ 3789421 w 5415874"/>
              <a:gd name="connsiteY11" fmla="*/ 869102 h 1139115"/>
              <a:gd name="connsiteX12" fmla="*/ 4160482 w 5415874"/>
              <a:gd name="connsiteY12" fmla="*/ 1107641 h 113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15874" h="1139115">
                <a:moveTo>
                  <a:pt x="4160482" y="1107641"/>
                </a:moveTo>
                <a:cubicBezTo>
                  <a:pt x="4421108" y="1145189"/>
                  <a:pt x="5191942" y="1158441"/>
                  <a:pt x="5353177" y="1094389"/>
                </a:cubicBezTo>
                <a:cubicBezTo>
                  <a:pt x="5514412" y="1030337"/>
                  <a:pt x="5337716" y="809467"/>
                  <a:pt x="5127890" y="723328"/>
                </a:cubicBezTo>
                <a:cubicBezTo>
                  <a:pt x="4918064" y="637189"/>
                  <a:pt x="4363682" y="685780"/>
                  <a:pt x="4094221" y="577554"/>
                </a:cubicBezTo>
                <a:cubicBezTo>
                  <a:pt x="3824760" y="469328"/>
                  <a:pt x="4129560" y="155693"/>
                  <a:pt x="3511125" y="73971"/>
                </a:cubicBezTo>
                <a:cubicBezTo>
                  <a:pt x="2892690" y="-7751"/>
                  <a:pt x="931368" y="-45299"/>
                  <a:pt x="383612" y="87223"/>
                </a:cubicBezTo>
                <a:cubicBezTo>
                  <a:pt x="-164144" y="219745"/>
                  <a:pt x="-38249" y="756459"/>
                  <a:pt x="224586" y="869102"/>
                </a:cubicBezTo>
                <a:cubicBezTo>
                  <a:pt x="487421" y="981745"/>
                  <a:pt x="1680117" y="855849"/>
                  <a:pt x="1960621" y="763084"/>
                </a:cubicBezTo>
                <a:cubicBezTo>
                  <a:pt x="2241125" y="670319"/>
                  <a:pt x="1814847" y="416319"/>
                  <a:pt x="1907612" y="312510"/>
                </a:cubicBezTo>
                <a:cubicBezTo>
                  <a:pt x="2000377" y="208701"/>
                  <a:pt x="2205786" y="146858"/>
                  <a:pt x="2517212" y="140232"/>
                </a:cubicBezTo>
                <a:cubicBezTo>
                  <a:pt x="2828638" y="133606"/>
                  <a:pt x="3564134" y="151276"/>
                  <a:pt x="3776169" y="272754"/>
                </a:cubicBezTo>
                <a:cubicBezTo>
                  <a:pt x="3988204" y="394232"/>
                  <a:pt x="3727578" y="727746"/>
                  <a:pt x="3789421" y="869102"/>
                </a:cubicBezTo>
                <a:cubicBezTo>
                  <a:pt x="3851264" y="1010458"/>
                  <a:pt x="3899856" y="1070093"/>
                  <a:pt x="4160482" y="1107641"/>
                </a:cubicBezTo>
                <a:close/>
              </a:path>
            </a:pathLst>
          </a:custGeom>
          <a:solidFill>
            <a:srgbClr val="F357FF">
              <a:alpha val="16000"/>
            </a:srgbClr>
          </a:solidFill>
          <a:ln w="19050">
            <a:solidFill>
              <a:srgbClr val="FB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149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1" grpId="0" animBg="1"/>
      <p:bldP spid="67" grpId="0"/>
      <p:bldP spid="80" grpId="0"/>
      <p:bldP spid="81" grpId="0"/>
      <p:bldP spid="84" grpId="0"/>
      <p:bldP spid="85" grpId="0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068BC-7372-4404-9D89-1C06026C2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981" y="0"/>
            <a:ext cx="4837043" cy="72008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Dodgson </a:t>
            </a:r>
            <a:r>
              <a:rPr lang="pl-PL" dirty="0" err="1"/>
              <a:t>Score:FPT</a:t>
            </a:r>
            <a:r>
              <a:rPr lang="pl-PL" dirty="0"/>
              <a:t>(m)</a:t>
            </a:r>
          </a:p>
        </p:txBody>
      </p:sp>
      <p:sp>
        <p:nvSpPr>
          <p:cNvPr id="23" name="pole tekstowe 6">
            <a:extLst>
              <a:ext uri="{FF2B5EF4-FFF2-40B4-BE49-F238E27FC236}">
                <a16:creationId xmlns:a16="http://schemas.microsoft.com/office/drawing/2014/main" id="{E77727DA-BC3A-4D33-8208-7A4AC95355B1}"/>
              </a:ext>
            </a:extLst>
          </p:cNvPr>
          <p:cNvSpPr txBox="1"/>
          <p:nvPr/>
        </p:nvSpPr>
        <p:spPr>
          <a:xfrm>
            <a:off x="6169863" y="192422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24" name="pole tekstowe 7">
            <a:extLst>
              <a:ext uri="{FF2B5EF4-FFF2-40B4-BE49-F238E27FC236}">
                <a16:creationId xmlns:a16="http://schemas.microsoft.com/office/drawing/2014/main" id="{3B5E5347-A8B1-4E16-A9FA-B16FBB87F000}"/>
              </a:ext>
            </a:extLst>
          </p:cNvPr>
          <p:cNvSpPr txBox="1"/>
          <p:nvPr/>
        </p:nvSpPr>
        <p:spPr>
          <a:xfrm>
            <a:off x="6170052" y="250853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25" name="pole tekstowe 8">
            <a:extLst>
              <a:ext uri="{FF2B5EF4-FFF2-40B4-BE49-F238E27FC236}">
                <a16:creationId xmlns:a16="http://schemas.microsoft.com/office/drawing/2014/main" id="{5E4164AC-5179-4CA1-A2DA-8AF180F2E215}"/>
              </a:ext>
            </a:extLst>
          </p:cNvPr>
          <p:cNvSpPr txBox="1"/>
          <p:nvPr/>
        </p:nvSpPr>
        <p:spPr>
          <a:xfrm>
            <a:off x="6169863" y="76991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26" name="pole tekstowe 9">
            <a:extLst>
              <a:ext uri="{FF2B5EF4-FFF2-40B4-BE49-F238E27FC236}">
                <a16:creationId xmlns:a16="http://schemas.microsoft.com/office/drawing/2014/main" id="{346EC164-9359-44FF-B6C0-F19189EAF0D6}"/>
              </a:ext>
            </a:extLst>
          </p:cNvPr>
          <p:cNvSpPr txBox="1"/>
          <p:nvPr/>
        </p:nvSpPr>
        <p:spPr>
          <a:xfrm>
            <a:off x="6169863" y="138604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27" name="pole tekstowe 10">
            <a:extLst>
              <a:ext uri="{FF2B5EF4-FFF2-40B4-BE49-F238E27FC236}">
                <a16:creationId xmlns:a16="http://schemas.microsoft.com/office/drawing/2014/main" id="{21E8DC59-6D44-41FE-AF85-AC0411D48E09}"/>
              </a:ext>
            </a:extLst>
          </p:cNvPr>
          <p:cNvSpPr txBox="1"/>
          <p:nvPr/>
        </p:nvSpPr>
        <p:spPr>
          <a:xfrm>
            <a:off x="6169863" y="304646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28" name="pole tekstowe 11">
            <a:extLst>
              <a:ext uri="{FF2B5EF4-FFF2-40B4-BE49-F238E27FC236}">
                <a16:creationId xmlns:a16="http://schemas.microsoft.com/office/drawing/2014/main" id="{D108993F-D150-48ED-9BE2-D7D42D55CC94}"/>
              </a:ext>
            </a:extLst>
          </p:cNvPr>
          <p:cNvSpPr txBox="1"/>
          <p:nvPr/>
        </p:nvSpPr>
        <p:spPr>
          <a:xfrm>
            <a:off x="6170052" y="188745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38EFEF6F-A08B-4C07-9F9F-8568391D9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039" y="161553"/>
            <a:ext cx="2516961" cy="33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3" descr="hvd1-c">
            <a:extLst>
              <a:ext uri="{FF2B5EF4-FFF2-40B4-BE49-F238E27FC236}">
                <a16:creationId xmlns:a16="http://schemas.microsoft.com/office/drawing/2014/main" id="{54478CF8-EFC4-4C95-BA83-F4AE5396D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230" y="3631191"/>
            <a:ext cx="342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7" descr="money3-c">
            <a:extLst>
              <a:ext uri="{FF2B5EF4-FFF2-40B4-BE49-F238E27FC236}">
                <a16:creationId xmlns:a16="http://schemas.microsoft.com/office/drawing/2014/main" id="{303537CA-9BEE-46F1-84B1-2247D685C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459" y="4676844"/>
            <a:ext cx="3921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1" descr="hvd4-c">
            <a:extLst>
              <a:ext uri="{FF2B5EF4-FFF2-40B4-BE49-F238E27FC236}">
                <a16:creationId xmlns:a16="http://schemas.microsoft.com/office/drawing/2014/main" id="{9D3A85C2-0B3F-4B2D-AA18-E998CCA13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859" y="5939872"/>
            <a:ext cx="45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5" descr="hvd3-c">
            <a:extLst>
              <a:ext uri="{FF2B5EF4-FFF2-40B4-BE49-F238E27FC236}">
                <a16:creationId xmlns:a16="http://schemas.microsoft.com/office/drawing/2014/main" id="{6B61E900-91EF-4440-B2A4-E98507385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709" y="4501657"/>
            <a:ext cx="3016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9" descr="money1-c">
            <a:extLst>
              <a:ext uri="{FF2B5EF4-FFF2-40B4-BE49-F238E27FC236}">
                <a16:creationId xmlns:a16="http://schemas.microsoft.com/office/drawing/2014/main" id="{A2AEAC06-0846-49E3-A864-C1F0CD66D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563" y="5977419"/>
            <a:ext cx="3317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Łącznik prosty ze strzałką 20">
            <a:extLst>
              <a:ext uri="{FF2B5EF4-FFF2-40B4-BE49-F238E27FC236}">
                <a16:creationId xmlns:a16="http://schemas.microsoft.com/office/drawing/2014/main" id="{B691DDF1-7006-489E-8948-32C91A14D7E9}"/>
              </a:ext>
            </a:extLst>
          </p:cNvPr>
          <p:cNvCxnSpPr/>
          <p:nvPr/>
        </p:nvCxnSpPr>
        <p:spPr>
          <a:xfrm flipV="1">
            <a:off x="5698941" y="4182557"/>
            <a:ext cx="886678" cy="571602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21">
            <a:extLst>
              <a:ext uri="{FF2B5EF4-FFF2-40B4-BE49-F238E27FC236}">
                <a16:creationId xmlns:a16="http://schemas.microsoft.com/office/drawing/2014/main" id="{1289E2EC-1C77-4664-BCEC-810F10A220BE}"/>
              </a:ext>
            </a:extLst>
          </p:cNvPr>
          <p:cNvCxnSpPr>
            <a:cxnSpLocks/>
          </p:cNvCxnSpPr>
          <p:nvPr/>
        </p:nvCxnSpPr>
        <p:spPr>
          <a:xfrm flipV="1">
            <a:off x="5728883" y="5003076"/>
            <a:ext cx="2582838" cy="40071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23">
            <a:extLst>
              <a:ext uri="{FF2B5EF4-FFF2-40B4-BE49-F238E27FC236}">
                <a16:creationId xmlns:a16="http://schemas.microsoft.com/office/drawing/2014/main" id="{B07F0773-D33C-4A59-B258-EDA63C7C1651}"/>
              </a:ext>
            </a:extLst>
          </p:cNvPr>
          <p:cNvCxnSpPr/>
          <p:nvPr/>
        </p:nvCxnSpPr>
        <p:spPr>
          <a:xfrm>
            <a:off x="5537572" y="5624148"/>
            <a:ext cx="382622" cy="537937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27">
            <a:extLst>
              <a:ext uri="{FF2B5EF4-FFF2-40B4-BE49-F238E27FC236}">
                <a16:creationId xmlns:a16="http://schemas.microsoft.com/office/drawing/2014/main" id="{ED1C1CF1-B2C2-41A1-9B0B-13511BABB5E5}"/>
              </a:ext>
            </a:extLst>
          </p:cNvPr>
          <p:cNvCxnSpPr/>
          <p:nvPr/>
        </p:nvCxnSpPr>
        <p:spPr>
          <a:xfrm>
            <a:off x="5728883" y="5329307"/>
            <a:ext cx="1720832" cy="832778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5">
            <a:extLst>
              <a:ext uri="{FF2B5EF4-FFF2-40B4-BE49-F238E27FC236}">
                <a16:creationId xmlns:a16="http://schemas.microsoft.com/office/drawing/2014/main" id="{D9D00E32-B8C7-42B5-94DC-FF5380D857B5}"/>
              </a:ext>
            </a:extLst>
          </p:cNvPr>
          <p:cNvCxnSpPr/>
          <p:nvPr/>
        </p:nvCxnSpPr>
        <p:spPr>
          <a:xfrm>
            <a:off x="7161683" y="4182557"/>
            <a:ext cx="1150038" cy="645331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>
            <a:extLst>
              <a:ext uri="{FF2B5EF4-FFF2-40B4-BE49-F238E27FC236}">
                <a16:creationId xmlns:a16="http://schemas.microsoft.com/office/drawing/2014/main" id="{58543622-168C-40D0-A114-B8271B1BF538}"/>
              </a:ext>
            </a:extLst>
          </p:cNvPr>
          <p:cNvCxnSpPr/>
          <p:nvPr/>
        </p:nvCxnSpPr>
        <p:spPr>
          <a:xfrm>
            <a:off x="7008840" y="4431493"/>
            <a:ext cx="727862" cy="1461623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1">
            <a:extLst>
              <a:ext uri="{FF2B5EF4-FFF2-40B4-BE49-F238E27FC236}">
                <a16:creationId xmlns:a16="http://schemas.microsoft.com/office/drawing/2014/main" id="{B56A7AE1-C543-48BB-BFA5-6F6CC1C449D9}"/>
              </a:ext>
            </a:extLst>
          </p:cNvPr>
          <p:cNvCxnSpPr/>
          <p:nvPr/>
        </p:nvCxnSpPr>
        <p:spPr>
          <a:xfrm flipH="1">
            <a:off x="6413351" y="4461008"/>
            <a:ext cx="394236" cy="1461623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3">
            <a:extLst>
              <a:ext uri="{FF2B5EF4-FFF2-40B4-BE49-F238E27FC236}">
                <a16:creationId xmlns:a16="http://schemas.microsoft.com/office/drawing/2014/main" id="{D6E45800-799D-4E10-9ECB-B332D9773ECF}"/>
              </a:ext>
            </a:extLst>
          </p:cNvPr>
          <p:cNvCxnSpPr/>
          <p:nvPr/>
        </p:nvCxnSpPr>
        <p:spPr>
          <a:xfrm flipH="1">
            <a:off x="8041059" y="5255832"/>
            <a:ext cx="517679" cy="1026940"/>
          </a:xfrm>
          <a:prstGeom prst="straightConnector1">
            <a:avLst/>
          </a:prstGeom>
          <a:ln w="127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ze strzałką 45">
            <a:extLst>
              <a:ext uri="{FF2B5EF4-FFF2-40B4-BE49-F238E27FC236}">
                <a16:creationId xmlns:a16="http://schemas.microsoft.com/office/drawing/2014/main" id="{5F7C327F-FECD-4E4F-8ADD-07625312D9F6}"/>
              </a:ext>
            </a:extLst>
          </p:cNvPr>
          <p:cNvCxnSpPr/>
          <p:nvPr/>
        </p:nvCxnSpPr>
        <p:spPr>
          <a:xfrm flipH="1">
            <a:off x="6413351" y="5110678"/>
            <a:ext cx="1916788" cy="1051407"/>
          </a:xfrm>
          <a:prstGeom prst="straightConnector1">
            <a:avLst/>
          </a:prstGeom>
          <a:ln w="127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7">
            <a:extLst>
              <a:ext uri="{FF2B5EF4-FFF2-40B4-BE49-F238E27FC236}">
                <a16:creationId xmlns:a16="http://schemas.microsoft.com/office/drawing/2014/main" id="{B2D34612-3EFD-4C48-91AB-260CE8BAB84F}"/>
              </a:ext>
            </a:extLst>
          </p:cNvPr>
          <p:cNvCxnSpPr/>
          <p:nvPr/>
        </p:nvCxnSpPr>
        <p:spPr>
          <a:xfrm flipH="1">
            <a:off x="6499786" y="6415814"/>
            <a:ext cx="1018108" cy="31713"/>
          </a:xfrm>
          <a:prstGeom prst="straightConnector1">
            <a:avLst/>
          </a:prstGeom>
          <a:ln w="127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rostokąt zaokrąglony 3">
            <a:extLst>
              <a:ext uri="{FF2B5EF4-FFF2-40B4-BE49-F238E27FC236}">
                <a16:creationId xmlns:a16="http://schemas.microsoft.com/office/drawing/2014/main" id="{F03740F0-023C-4239-B13C-9B90B28A800D}"/>
              </a:ext>
            </a:extLst>
          </p:cNvPr>
          <p:cNvSpPr/>
          <p:nvPr/>
        </p:nvSpPr>
        <p:spPr>
          <a:xfrm>
            <a:off x="766812" y="765299"/>
            <a:ext cx="5153382" cy="1122160"/>
          </a:xfrm>
          <a:prstGeom prst="roundRect">
            <a:avLst>
              <a:gd name="adj" fmla="val 0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>
                <a:solidFill>
                  <a:schemeClr val="tx1"/>
                </a:solidFill>
              </a:rPr>
              <a:t>Dodgson </a:t>
            </a:r>
            <a:r>
              <a:rPr lang="pl-PL" sz="2000" b="1" dirty="0" err="1">
                <a:solidFill>
                  <a:schemeClr val="tx1"/>
                </a:solidFill>
              </a:rPr>
              <a:t>Score</a:t>
            </a:r>
            <a:r>
              <a:rPr lang="pl-PL" sz="2000" b="1" dirty="0">
                <a:solidFill>
                  <a:schemeClr val="tx1"/>
                </a:solidFill>
              </a:rPr>
              <a:t> of </a:t>
            </a:r>
            <a:r>
              <a:rPr lang="pl-PL" sz="2000" b="1" dirty="0" err="1">
                <a:solidFill>
                  <a:schemeClr val="tx1"/>
                </a:solidFill>
              </a:rPr>
              <a:t>candidate</a:t>
            </a:r>
            <a:r>
              <a:rPr lang="pl-PL" sz="2000" b="1" dirty="0">
                <a:solidFill>
                  <a:schemeClr val="tx1"/>
                </a:solidFill>
              </a:rPr>
              <a:t> c: </a:t>
            </a:r>
            <a:r>
              <a:rPr lang="pl-PL" sz="2000" dirty="0" err="1">
                <a:solidFill>
                  <a:schemeClr val="tx1"/>
                </a:solidFill>
              </a:rPr>
              <a:t>Smallest</a:t>
            </a:r>
            <a:r>
              <a:rPr lang="pl-PL" sz="2000" dirty="0">
                <a:solidFill>
                  <a:schemeClr val="tx1"/>
                </a:solidFill>
              </a:rPr>
              <a:t> numer of </a:t>
            </a:r>
            <a:r>
              <a:rPr lang="pl-PL" sz="2000" dirty="0" err="1">
                <a:solidFill>
                  <a:schemeClr val="tx1"/>
                </a:solidFill>
              </a:rPr>
              <a:t>swaps</a:t>
            </a:r>
            <a:r>
              <a:rPr lang="pl-PL" sz="2000" dirty="0">
                <a:solidFill>
                  <a:schemeClr val="tx1"/>
                </a:solidFill>
              </a:rPr>
              <a:t> of </a:t>
            </a:r>
            <a:r>
              <a:rPr lang="pl-PL" sz="2000" dirty="0" err="1">
                <a:solidFill>
                  <a:schemeClr val="tx1"/>
                </a:solidFill>
              </a:rPr>
              <a:t>adjacent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candidates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that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ensures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that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cancidate</a:t>
            </a:r>
            <a:r>
              <a:rPr lang="pl-PL" sz="2000" dirty="0">
                <a:solidFill>
                  <a:schemeClr val="tx1"/>
                </a:solidFill>
              </a:rPr>
              <a:t> c </a:t>
            </a:r>
            <a:r>
              <a:rPr lang="pl-PL" sz="2000" dirty="0" err="1">
                <a:solidFill>
                  <a:schemeClr val="tx1"/>
                </a:solidFill>
              </a:rPr>
              <a:t>is</a:t>
            </a:r>
            <a:r>
              <a:rPr lang="pl-PL" sz="2000" dirty="0">
                <a:solidFill>
                  <a:schemeClr val="tx1"/>
                </a:solidFill>
              </a:rPr>
              <a:t> a </a:t>
            </a:r>
            <a:r>
              <a:rPr lang="pl-PL" sz="2000" dirty="0" err="1">
                <a:solidFill>
                  <a:schemeClr val="tx1"/>
                </a:solidFill>
              </a:rPr>
              <a:t>Condorcet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winner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9F1094-B4B1-4E5A-9DBB-C14D414E9C18}"/>
              </a:ext>
            </a:extLst>
          </p:cNvPr>
          <p:cNvSpPr txBox="1"/>
          <p:nvPr/>
        </p:nvSpPr>
        <p:spPr>
          <a:xfrm>
            <a:off x="745556" y="2083116"/>
            <a:ext cx="5174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/>
              <a:t>Parameter</a:t>
            </a:r>
            <a:r>
              <a:rPr lang="pl-PL" sz="2400" dirty="0"/>
              <a:t> : </a:t>
            </a:r>
            <a:r>
              <a:rPr lang="pl-PL" sz="2400" dirty="0" err="1"/>
              <a:t>Number</a:t>
            </a:r>
            <a:r>
              <a:rPr lang="pl-PL" sz="2400" dirty="0"/>
              <a:t> of </a:t>
            </a:r>
            <a:r>
              <a:rPr lang="pl-PL" sz="2400" dirty="0" err="1"/>
              <a:t>Candidates</a:t>
            </a:r>
            <a:r>
              <a:rPr lang="pl-PL" sz="2400" dirty="0"/>
              <a:t> (m)</a:t>
            </a:r>
          </a:p>
          <a:p>
            <a:r>
              <a:rPr lang="pl-PL" sz="2400" dirty="0" err="1"/>
              <a:t>Answer</a:t>
            </a:r>
            <a:r>
              <a:rPr lang="pl-PL" sz="2400" dirty="0"/>
              <a:t>      : </a:t>
            </a:r>
            <a:r>
              <a:rPr lang="pl-PL" sz="2400" b="1" dirty="0"/>
              <a:t>ILP</a:t>
            </a:r>
          </a:p>
        </p:txBody>
      </p:sp>
    </p:spTree>
    <p:extLst>
      <p:ext uri="{BB962C8B-B14F-4D97-AF65-F5344CB8AC3E}">
        <p14:creationId xmlns:p14="http://schemas.microsoft.com/office/powerpoint/2010/main" val="106464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4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068BC-7372-4404-9D89-1C06026C2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981" y="0"/>
            <a:ext cx="4837043" cy="72008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Dodgson </a:t>
            </a:r>
            <a:r>
              <a:rPr lang="pl-PL" dirty="0" err="1"/>
              <a:t>Score:FPT</a:t>
            </a:r>
            <a:r>
              <a:rPr lang="pl-PL" dirty="0"/>
              <a:t>(m)</a:t>
            </a:r>
          </a:p>
        </p:txBody>
      </p:sp>
      <p:sp>
        <p:nvSpPr>
          <p:cNvPr id="23" name="pole tekstowe 6">
            <a:extLst>
              <a:ext uri="{FF2B5EF4-FFF2-40B4-BE49-F238E27FC236}">
                <a16:creationId xmlns:a16="http://schemas.microsoft.com/office/drawing/2014/main" id="{E77727DA-BC3A-4D33-8208-7A4AC95355B1}"/>
              </a:ext>
            </a:extLst>
          </p:cNvPr>
          <p:cNvSpPr txBox="1"/>
          <p:nvPr/>
        </p:nvSpPr>
        <p:spPr>
          <a:xfrm>
            <a:off x="6169863" y="192422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24" name="pole tekstowe 7">
            <a:extLst>
              <a:ext uri="{FF2B5EF4-FFF2-40B4-BE49-F238E27FC236}">
                <a16:creationId xmlns:a16="http://schemas.microsoft.com/office/drawing/2014/main" id="{3B5E5347-A8B1-4E16-A9FA-B16FBB87F000}"/>
              </a:ext>
            </a:extLst>
          </p:cNvPr>
          <p:cNvSpPr txBox="1"/>
          <p:nvPr/>
        </p:nvSpPr>
        <p:spPr>
          <a:xfrm>
            <a:off x="6170052" y="250853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25" name="pole tekstowe 8">
            <a:extLst>
              <a:ext uri="{FF2B5EF4-FFF2-40B4-BE49-F238E27FC236}">
                <a16:creationId xmlns:a16="http://schemas.microsoft.com/office/drawing/2014/main" id="{5E4164AC-5179-4CA1-A2DA-8AF180F2E215}"/>
              </a:ext>
            </a:extLst>
          </p:cNvPr>
          <p:cNvSpPr txBox="1"/>
          <p:nvPr/>
        </p:nvSpPr>
        <p:spPr>
          <a:xfrm>
            <a:off x="6169863" y="76991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26" name="pole tekstowe 9">
            <a:extLst>
              <a:ext uri="{FF2B5EF4-FFF2-40B4-BE49-F238E27FC236}">
                <a16:creationId xmlns:a16="http://schemas.microsoft.com/office/drawing/2014/main" id="{346EC164-9359-44FF-B6C0-F19189EAF0D6}"/>
              </a:ext>
            </a:extLst>
          </p:cNvPr>
          <p:cNvSpPr txBox="1"/>
          <p:nvPr/>
        </p:nvSpPr>
        <p:spPr>
          <a:xfrm>
            <a:off x="6169863" y="138604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27" name="pole tekstowe 10">
            <a:extLst>
              <a:ext uri="{FF2B5EF4-FFF2-40B4-BE49-F238E27FC236}">
                <a16:creationId xmlns:a16="http://schemas.microsoft.com/office/drawing/2014/main" id="{21E8DC59-6D44-41FE-AF85-AC0411D48E09}"/>
              </a:ext>
            </a:extLst>
          </p:cNvPr>
          <p:cNvSpPr txBox="1"/>
          <p:nvPr/>
        </p:nvSpPr>
        <p:spPr>
          <a:xfrm>
            <a:off x="6169863" y="304646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28" name="pole tekstowe 11">
            <a:extLst>
              <a:ext uri="{FF2B5EF4-FFF2-40B4-BE49-F238E27FC236}">
                <a16:creationId xmlns:a16="http://schemas.microsoft.com/office/drawing/2014/main" id="{D108993F-D150-48ED-9BE2-D7D42D55CC94}"/>
              </a:ext>
            </a:extLst>
          </p:cNvPr>
          <p:cNvSpPr txBox="1"/>
          <p:nvPr/>
        </p:nvSpPr>
        <p:spPr>
          <a:xfrm>
            <a:off x="6170052" y="188745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38EFEF6F-A08B-4C07-9F9F-8568391D9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039" y="161553"/>
            <a:ext cx="2516961" cy="33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3" descr="hvd1-c">
            <a:extLst>
              <a:ext uri="{FF2B5EF4-FFF2-40B4-BE49-F238E27FC236}">
                <a16:creationId xmlns:a16="http://schemas.microsoft.com/office/drawing/2014/main" id="{54478CF8-EFC4-4C95-BA83-F4AE5396D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230" y="3631191"/>
            <a:ext cx="342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7" descr="money3-c">
            <a:extLst>
              <a:ext uri="{FF2B5EF4-FFF2-40B4-BE49-F238E27FC236}">
                <a16:creationId xmlns:a16="http://schemas.microsoft.com/office/drawing/2014/main" id="{303537CA-9BEE-46F1-84B1-2247D685C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459" y="4676844"/>
            <a:ext cx="3921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1" descr="hvd4-c">
            <a:extLst>
              <a:ext uri="{FF2B5EF4-FFF2-40B4-BE49-F238E27FC236}">
                <a16:creationId xmlns:a16="http://schemas.microsoft.com/office/drawing/2014/main" id="{9D3A85C2-0B3F-4B2D-AA18-E998CCA13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859" y="5939872"/>
            <a:ext cx="45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5" descr="hvd3-c">
            <a:extLst>
              <a:ext uri="{FF2B5EF4-FFF2-40B4-BE49-F238E27FC236}">
                <a16:creationId xmlns:a16="http://schemas.microsoft.com/office/drawing/2014/main" id="{6B61E900-91EF-4440-B2A4-E98507385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709" y="4501657"/>
            <a:ext cx="3016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9" descr="money1-c">
            <a:extLst>
              <a:ext uri="{FF2B5EF4-FFF2-40B4-BE49-F238E27FC236}">
                <a16:creationId xmlns:a16="http://schemas.microsoft.com/office/drawing/2014/main" id="{A2AEAC06-0846-49E3-A864-C1F0CD66D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563" y="5977419"/>
            <a:ext cx="3317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Łącznik prosty ze strzałką 20">
            <a:extLst>
              <a:ext uri="{FF2B5EF4-FFF2-40B4-BE49-F238E27FC236}">
                <a16:creationId xmlns:a16="http://schemas.microsoft.com/office/drawing/2014/main" id="{B691DDF1-7006-489E-8948-32C91A14D7E9}"/>
              </a:ext>
            </a:extLst>
          </p:cNvPr>
          <p:cNvCxnSpPr/>
          <p:nvPr/>
        </p:nvCxnSpPr>
        <p:spPr>
          <a:xfrm flipV="1">
            <a:off x="5698941" y="4182557"/>
            <a:ext cx="886678" cy="571602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21">
            <a:extLst>
              <a:ext uri="{FF2B5EF4-FFF2-40B4-BE49-F238E27FC236}">
                <a16:creationId xmlns:a16="http://schemas.microsoft.com/office/drawing/2014/main" id="{1289E2EC-1C77-4664-BCEC-810F10A220BE}"/>
              </a:ext>
            </a:extLst>
          </p:cNvPr>
          <p:cNvCxnSpPr>
            <a:cxnSpLocks/>
          </p:cNvCxnSpPr>
          <p:nvPr/>
        </p:nvCxnSpPr>
        <p:spPr>
          <a:xfrm flipV="1">
            <a:off x="5728883" y="5003076"/>
            <a:ext cx="2582838" cy="40071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23">
            <a:extLst>
              <a:ext uri="{FF2B5EF4-FFF2-40B4-BE49-F238E27FC236}">
                <a16:creationId xmlns:a16="http://schemas.microsoft.com/office/drawing/2014/main" id="{B07F0773-D33C-4A59-B258-EDA63C7C1651}"/>
              </a:ext>
            </a:extLst>
          </p:cNvPr>
          <p:cNvCxnSpPr/>
          <p:nvPr/>
        </p:nvCxnSpPr>
        <p:spPr>
          <a:xfrm>
            <a:off x="5537572" y="5624148"/>
            <a:ext cx="382622" cy="537937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27">
            <a:extLst>
              <a:ext uri="{FF2B5EF4-FFF2-40B4-BE49-F238E27FC236}">
                <a16:creationId xmlns:a16="http://schemas.microsoft.com/office/drawing/2014/main" id="{ED1C1CF1-B2C2-41A1-9B0B-13511BABB5E5}"/>
              </a:ext>
            </a:extLst>
          </p:cNvPr>
          <p:cNvCxnSpPr/>
          <p:nvPr/>
        </p:nvCxnSpPr>
        <p:spPr>
          <a:xfrm>
            <a:off x="5728883" y="5329307"/>
            <a:ext cx="1720832" cy="832778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5">
            <a:extLst>
              <a:ext uri="{FF2B5EF4-FFF2-40B4-BE49-F238E27FC236}">
                <a16:creationId xmlns:a16="http://schemas.microsoft.com/office/drawing/2014/main" id="{D9D00E32-B8C7-42B5-94DC-FF5380D857B5}"/>
              </a:ext>
            </a:extLst>
          </p:cNvPr>
          <p:cNvCxnSpPr/>
          <p:nvPr/>
        </p:nvCxnSpPr>
        <p:spPr>
          <a:xfrm>
            <a:off x="7161683" y="4182557"/>
            <a:ext cx="1150038" cy="645331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>
            <a:extLst>
              <a:ext uri="{FF2B5EF4-FFF2-40B4-BE49-F238E27FC236}">
                <a16:creationId xmlns:a16="http://schemas.microsoft.com/office/drawing/2014/main" id="{58543622-168C-40D0-A114-B8271B1BF538}"/>
              </a:ext>
            </a:extLst>
          </p:cNvPr>
          <p:cNvCxnSpPr/>
          <p:nvPr/>
        </p:nvCxnSpPr>
        <p:spPr>
          <a:xfrm>
            <a:off x="7008840" y="4431493"/>
            <a:ext cx="727862" cy="1461623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1">
            <a:extLst>
              <a:ext uri="{FF2B5EF4-FFF2-40B4-BE49-F238E27FC236}">
                <a16:creationId xmlns:a16="http://schemas.microsoft.com/office/drawing/2014/main" id="{B56A7AE1-C543-48BB-BFA5-6F6CC1C449D9}"/>
              </a:ext>
            </a:extLst>
          </p:cNvPr>
          <p:cNvCxnSpPr/>
          <p:nvPr/>
        </p:nvCxnSpPr>
        <p:spPr>
          <a:xfrm flipH="1">
            <a:off x="6413351" y="4461008"/>
            <a:ext cx="394236" cy="1461623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3">
            <a:extLst>
              <a:ext uri="{FF2B5EF4-FFF2-40B4-BE49-F238E27FC236}">
                <a16:creationId xmlns:a16="http://schemas.microsoft.com/office/drawing/2014/main" id="{D6E45800-799D-4E10-9ECB-B332D9773ECF}"/>
              </a:ext>
            </a:extLst>
          </p:cNvPr>
          <p:cNvCxnSpPr/>
          <p:nvPr/>
        </p:nvCxnSpPr>
        <p:spPr>
          <a:xfrm flipH="1">
            <a:off x="8041059" y="5255832"/>
            <a:ext cx="517679" cy="1026940"/>
          </a:xfrm>
          <a:prstGeom prst="straightConnector1">
            <a:avLst/>
          </a:prstGeom>
          <a:ln w="127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ze strzałką 45">
            <a:extLst>
              <a:ext uri="{FF2B5EF4-FFF2-40B4-BE49-F238E27FC236}">
                <a16:creationId xmlns:a16="http://schemas.microsoft.com/office/drawing/2014/main" id="{5F7C327F-FECD-4E4F-8ADD-07625312D9F6}"/>
              </a:ext>
            </a:extLst>
          </p:cNvPr>
          <p:cNvCxnSpPr/>
          <p:nvPr/>
        </p:nvCxnSpPr>
        <p:spPr>
          <a:xfrm flipH="1">
            <a:off x="6413351" y="5110678"/>
            <a:ext cx="1916788" cy="1051407"/>
          </a:xfrm>
          <a:prstGeom prst="straightConnector1">
            <a:avLst/>
          </a:prstGeom>
          <a:ln w="127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7">
            <a:extLst>
              <a:ext uri="{FF2B5EF4-FFF2-40B4-BE49-F238E27FC236}">
                <a16:creationId xmlns:a16="http://schemas.microsoft.com/office/drawing/2014/main" id="{B2D34612-3EFD-4C48-91AB-260CE8BAB84F}"/>
              </a:ext>
            </a:extLst>
          </p:cNvPr>
          <p:cNvCxnSpPr/>
          <p:nvPr/>
        </p:nvCxnSpPr>
        <p:spPr>
          <a:xfrm flipH="1">
            <a:off x="6499786" y="6415814"/>
            <a:ext cx="1018108" cy="31713"/>
          </a:xfrm>
          <a:prstGeom prst="straightConnector1">
            <a:avLst/>
          </a:prstGeom>
          <a:ln w="127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rostokąt zaokrąglony 3">
            <a:extLst>
              <a:ext uri="{FF2B5EF4-FFF2-40B4-BE49-F238E27FC236}">
                <a16:creationId xmlns:a16="http://schemas.microsoft.com/office/drawing/2014/main" id="{F03740F0-023C-4239-B13C-9B90B28A800D}"/>
              </a:ext>
            </a:extLst>
          </p:cNvPr>
          <p:cNvSpPr/>
          <p:nvPr/>
        </p:nvSpPr>
        <p:spPr>
          <a:xfrm>
            <a:off x="766812" y="765299"/>
            <a:ext cx="5153382" cy="1122160"/>
          </a:xfrm>
          <a:prstGeom prst="roundRect">
            <a:avLst>
              <a:gd name="adj" fmla="val 0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>
                <a:solidFill>
                  <a:schemeClr val="tx1"/>
                </a:solidFill>
              </a:rPr>
              <a:t>Dodgson </a:t>
            </a:r>
            <a:r>
              <a:rPr lang="pl-PL" sz="2000" b="1" dirty="0" err="1">
                <a:solidFill>
                  <a:schemeClr val="tx1"/>
                </a:solidFill>
              </a:rPr>
              <a:t>Score</a:t>
            </a:r>
            <a:r>
              <a:rPr lang="pl-PL" sz="2000" b="1" dirty="0">
                <a:solidFill>
                  <a:schemeClr val="tx1"/>
                </a:solidFill>
              </a:rPr>
              <a:t> of </a:t>
            </a:r>
            <a:r>
              <a:rPr lang="pl-PL" sz="2000" b="1" dirty="0" err="1">
                <a:solidFill>
                  <a:schemeClr val="tx1"/>
                </a:solidFill>
              </a:rPr>
              <a:t>candidate</a:t>
            </a:r>
            <a:r>
              <a:rPr lang="pl-PL" sz="2000" b="1" dirty="0">
                <a:solidFill>
                  <a:schemeClr val="tx1"/>
                </a:solidFill>
              </a:rPr>
              <a:t> c: </a:t>
            </a:r>
            <a:r>
              <a:rPr lang="pl-PL" sz="2000" dirty="0" err="1">
                <a:solidFill>
                  <a:schemeClr val="tx1"/>
                </a:solidFill>
              </a:rPr>
              <a:t>Smallest</a:t>
            </a:r>
            <a:r>
              <a:rPr lang="pl-PL" sz="2000" dirty="0">
                <a:solidFill>
                  <a:schemeClr val="tx1"/>
                </a:solidFill>
              </a:rPr>
              <a:t> numer of </a:t>
            </a:r>
            <a:r>
              <a:rPr lang="pl-PL" sz="2000" dirty="0" err="1">
                <a:solidFill>
                  <a:schemeClr val="tx1"/>
                </a:solidFill>
              </a:rPr>
              <a:t>swaps</a:t>
            </a:r>
            <a:r>
              <a:rPr lang="pl-PL" sz="2000" dirty="0">
                <a:solidFill>
                  <a:schemeClr val="tx1"/>
                </a:solidFill>
              </a:rPr>
              <a:t> of </a:t>
            </a:r>
            <a:r>
              <a:rPr lang="pl-PL" sz="2000" dirty="0" err="1">
                <a:solidFill>
                  <a:schemeClr val="tx1"/>
                </a:solidFill>
              </a:rPr>
              <a:t>adjacent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candidates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that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ensures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that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cancidate</a:t>
            </a:r>
            <a:r>
              <a:rPr lang="pl-PL" sz="2000" dirty="0">
                <a:solidFill>
                  <a:schemeClr val="tx1"/>
                </a:solidFill>
              </a:rPr>
              <a:t> c </a:t>
            </a:r>
            <a:r>
              <a:rPr lang="pl-PL" sz="2000" dirty="0" err="1">
                <a:solidFill>
                  <a:schemeClr val="tx1"/>
                </a:solidFill>
              </a:rPr>
              <a:t>is</a:t>
            </a:r>
            <a:r>
              <a:rPr lang="pl-PL" sz="2000" dirty="0">
                <a:solidFill>
                  <a:schemeClr val="tx1"/>
                </a:solidFill>
              </a:rPr>
              <a:t> a </a:t>
            </a:r>
            <a:r>
              <a:rPr lang="pl-PL" sz="2000" dirty="0" err="1">
                <a:solidFill>
                  <a:schemeClr val="tx1"/>
                </a:solidFill>
              </a:rPr>
              <a:t>Condorcet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winner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9F1094-B4B1-4E5A-9DBB-C14D414E9C18}"/>
              </a:ext>
            </a:extLst>
          </p:cNvPr>
          <p:cNvSpPr txBox="1"/>
          <p:nvPr/>
        </p:nvSpPr>
        <p:spPr>
          <a:xfrm>
            <a:off x="745556" y="2083116"/>
            <a:ext cx="5174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/>
              <a:t>Parameter</a:t>
            </a:r>
            <a:r>
              <a:rPr lang="pl-PL" sz="2400" dirty="0"/>
              <a:t> : </a:t>
            </a:r>
            <a:r>
              <a:rPr lang="pl-PL" sz="2400" dirty="0" err="1"/>
              <a:t>Number</a:t>
            </a:r>
            <a:r>
              <a:rPr lang="pl-PL" sz="2400" dirty="0"/>
              <a:t> of </a:t>
            </a:r>
            <a:r>
              <a:rPr lang="pl-PL" sz="2400" dirty="0" err="1"/>
              <a:t>Candidates</a:t>
            </a:r>
            <a:r>
              <a:rPr lang="pl-PL" sz="2400" dirty="0"/>
              <a:t> (m)</a:t>
            </a:r>
          </a:p>
          <a:p>
            <a:r>
              <a:rPr lang="pl-PL" sz="2400" dirty="0" err="1"/>
              <a:t>Answer</a:t>
            </a:r>
            <a:r>
              <a:rPr lang="pl-PL" sz="2400" dirty="0"/>
              <a:t>      : </a:t>
            </a:r>
            <a:r>
              <a:rPr lang="pl-PL" sz="2400" b="1" dirty="0"/>
              <a:t>ILP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276B66E-E1A6-4F3B-BA8D-8FC4F2C1B2AF}"/>
                  </a:ext>
                </a:extLst>
              </p:cNvPr>
              <p:cNvSpPr txBox="1"/>
              <p:nvPr/>
            </p:nvSpPr>
            <p:spPr>
              <a:xfrm>
                <a:off x="351683" y="2987431"/>
                <a:ext cx="5843779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, … , </m:t>
                    </m:r>
                    <m:r>
                      <a:rPr lang="pl-PL" i="1" dirty="0" err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!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– </a:t>
                </a:r>
                <a:r>
                  <a:rPr lang="pl-PL" dirty="0" err="1"/>
                  <a:t>all</a:t>
                </a:r>
                <a:r>
                  <a:rPr lang="pl-PL" dirty="0"/>
                  <a:t> </a:t>
                </a:r>
                <a:r>
                  <a:rPr lang="pl-PL" dirty="0" err="1"/>
                  <a:t>possible</a:t>
                </a:r>
                <a:r>
                  <a:rPr lang="pl-PL" dirty="0"/>
                  <a:t> </a:t>
                </a:r>
                <a:r>
                  <a:rPr lang="pl-PL" dirty="0" err="1"/>
                  <a:t>preference</a:t>
                </a:r>
                <a:r>
                  <a:rPr lang="pl-PL" dirty="0"/>
                  <a:t> </a:t>
                </a:r>
                <a:r>
                  <a:rPr lang="pl-PL" dirty="0" err="1"/>
                  <a:t>orders</a:t>
                </a:r>
                <a:endParaRPr lang="pl-PL" dirty="0"/>
              </a:p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 – </a:t>
                </a:r>
                <a:r>
                  <a:rPr lang="pl-PL" dirty="0" err="1"/>
                  <a:t>how</a:t>
                </a:r>
                <a:r>
                  <a:rPr lang="pl-PL" dirty="0"/>
                  <a:t> </a:t>
                </a:r>
                <a:r>
                  <a:rPr lang="pl-PL" dirty="0" err="1"/>
                  <a:t>many</a:t>
                </a:r>
                <a:r>
                  <a:rPr lang="pl-PL" dirty="0"/>
                  <a:t> </a:t>
                </a:r>
                <a:r>
                  <a:rPr lang="pl-PL" dirty="0" err="1"/>
                  <a:t>voters</a:t>
                </a:r>
                <a:r>
                  <a:rPr lang="pl-PL" dirty="0"/>
                  <a:t> with </a:t>
                </a:r>
                <a:r>
                  <a:rPr lang="pl-PL" dirty="0" err="1"/>
                  <a:t>preference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</a:t>
                </a:r>
                <a:r>
                  <a:rPr lang="pl-PL" dirty="0" err="1"/>
                  <a:t>are</a:t>
                </a:r>
                <a:r>
                  <a:rPr lang="pl-PL" dirty="0"/>
                  <a:t> </a:t>
                </a:r>
                <a:r>
                  <a:rPr lang="pl-PL" dirty="0" err="1"/>
                  <a:t>there</a:t>
                </a:r>
                <a:r>
                  <a:rPr lang="pl-PL" dirty="0"/>
                  <a:t>? </a:t>
                </a:r>
              </a:p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l-PL" i="1" baseline="-25000" dirty="0" err="1" smtClean="0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pl-PL" b="0" i="1" baseline="-2500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– </a:t>
                </a:r>
                <a:r>
                  <a:rPr lang="pl-PL" dirty="0" err="1"/>
                  <a:t>how</a:t>
                </a:r>
                <a:r>
                  <a:rPr lang="pl-PL" dirty="0"/>
                  <a:t> </a:t>
                </a:r>
                <a:r>
                  <a:rPr lang="pl-PL" dirty="0" err="1"/>
                  <a:t>many</a:t>
                </a:r>
                <a:r>
                  <a:rPr lang="pl-PL" dirty="0"/>
                  <a:t> </a:t>
                </a:r>
                <a:r>
                  <a:rPr lang="pl-PL" dirty="0" err="1"/>
                  <a:t>votes</a:t>
                </a:r>
                <a:r>
                  <a:rPr lang="pl-PL" dirty="0"/>
                  <a:t> do we </a:t>
                </a:r>
                <a:r>
                  <a:rPr lang="pl-PL" dirty="0" err="1"/>
                  <a:t>move</a:t>
                </a:r>
                <a:r>
                  <a:rPr lang="pl-PL" dirty="0"/>
                  <a:t> from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to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err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l-PL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 &gt; 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pl-PL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– </a:t>
                </a:r>
                <a:r>
                  <a:rPr lang="pl-PL" dirty="0" err="1"/>
                  <a:t>constant</a:t>
                </a:r>
                <a:r>
                  <a:rPr lang="pl-PL" dirty="0"/>
                  <a:t> set to 1 </a:t>
                </a:r>
                <a:r>
                  <a:rPr lang="pl-PL" dirty="0" err="1"/>
                  <a:t>if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</a:t>
                </a:r>
                <a:r>
                  <a:rPr lang="pl-PL" dirty="0" err="1"/>
                  <a:t>prefers</a:t>
                </a:r>
                <a:r>
                  <a:rPr lang="pl-PL" dirty="0"/>
                  <a:t> d to c (0 </a:t>
                </a:r>
                <a:r>
                  <a:rPr lang="pl-PL" dirty="0" err="1"/>
                  <a:t>otherwise</a:t>
                </a:r>
                <a:r>
                  <a:rPr lang="pl-PL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𝑤𝑎𝑝𝑠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𝑝𝑗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dirty="0"/>
                  <a:t> – </a:t>
                </a:r>
                <a:r>
                  <a:rPr lang="pl-PL" dirty="0" err="1"/>
                  <a:t>number</a:t>
                </a:r>
                <a:r>
                  <a:rPr lang="pl-PL" dirty="0"/>
                  <a:t> of </a:t>
                </a:r>
                <a:r>
                  <a:rPr lang="pl-PL" dirty="0" err="1"/>
                  <a:t>swaps</a:t>
                </a:r>
                <a:r>
                  <a:rPr lang="pl-PL" dirty="0"/>
                  <a:t> to </a:t>
                </a:r>
                <a:r>
                  <a:rPr lang="pl-PL" dirty="0" err="1"/>
                  <a:t>transform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</a:t>
                </a:r>
                <a:r>
                  <a:rPr lang="pl-PL" dirty="0" err="1"/>
                  <a:t>into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err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pl-PL" baseline="-250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276B66E-E1A6-4F3B-BA8D-8FC4F2C1B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83" y="2987431"/>
                <a:ext cx="5843779" cy="1477328"/>
              </a:xfrm>
              <a:prstGeom prst="rect">
                <a:avLst/>
              </a:prstGeom>
              <a:blipFill>
                <a:blip r:embed="rId8"/>
                <a:stretch>
                  <a:fillRect l="-418" t="-2066" r="-209" b="-578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465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068BC-7372-4404-9D89-1C06026C2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981" y="0"/>
            <a:ext cx="4837043" cy="33130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dirty="0"/>
              <a:t>Dodgson </a:t>
            </a:r>
            <a:r>
              <a:rPr lang="pl-PL" sz="2400" dirty="0" err="1"/>
              <a:t>Score:FPT</a:t>
            </a:r>
            <a:r>
              <a:rPr lang="pl-PL" sz="2400" dirty="0"/>
              <a:t>(m)</a:t>
            </a:r>
          </a:p>
        </p:txBody>
      </p:sp>
      <p:sp>
        <p:nvSpPr>
          <p:cNvPr id="23" name="pole tekstowe 6">
            <a:extLst>
              <a:ext uri="{FF2B5EF4-FFF2-40B4-BE49-F238E27FC236}">
                <a16:creationId xmlns:a16="http://schemas.microsoft.com/office/drawing/2014/main" id="{E77727DA-BC3A-4D33-8208-7A4AC95355B1}"/>
              </a:ext>
            </a:extLst>
          </p:cNvPr>
          <p:cNvSpPr txBox="1"/>
          <p:nvPr/>
        </p:nvSpPr>
        <p:spPr>
          <a:xfrm>
            <a:off x="6169863" y="192422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24" name="pole tekstowe 7">
            <a:extLst>
              <a:ext uri="{FF2B5EF4-FFF2-40B4-BE49-F238E27FC236}">
                <a16:creationId xmlns:a16="http://schemas.microsoft.com/office/drawing/2014/main" id="{3B5E5347-A8B1-4E16-A9FA-B16FBB87F000}"/>
              </a:ext>
            </a:extLst>
          </p:cNvPr>
          <p:cNvSpPr txBox="1"/>
          <p:nvPr/>
        </p:nvSpPr>
        <p:spPr>
          <a:xfrm>
            <a:off x="6170052" y="250853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25" name="pole tekstowe 8">
            <a:extLst>
              <a:ext uri="{FF2B5EF4-FFF2-40B4-BE49-F238E27FC236}">
                <a16:creationId xmlns:a16="http://schemas.microsoft.com/office/drawing/2014/main" id="{5E4164AC-5179-4CA1-A2DA-8AF180F2E215}"/>
              </a:ext>
            </a:extLst>
          </p:cNvPr>
          <p:cNvSpPr txBox="1"/>
          <p:nvPr/>
        </p:nvSpPr>
        <p:spPr>
          <a:xfrm>
            <a:off x="6169863" y="76991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26" name="pole tekstowe 9">
            <a:extLst>
              <a:ext uri="{FF2B5EF4-FFF2-40B4-BE49-F238E27FC236}">
                <a16:creationId xmlns:a16="http://schemas.microsoft.com/office/drawing/2014/main" id="{346EC164-9359-44FF-B6C0-F19189EAF0D6}"/>
              </a:ext>
            </a:extLst>
          </p:cNvPr>
          <p:cNvSpPr txBox="1"/>
          <p:nvPr/>
        </p:nvSpPr>
        <p:spPr>
          <a:xfrm>
            <a:off x="6169863" y="138604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27" name="pole tekstowe 10">
            <a:extLst>
              <a:ext uri="{FF2B5EF4-FFF2-40B4-BE49-F238E27FC236}">
                <a16:creationId xmlns:a16="http://schemas.microsoft.com/office/drawing/2014/main" id="{21E8DC59-6D44-41FE-AF85-AC0411D48E09}"/>
              </a:ext>
            </a:extLst>
          </p:cNvPr>
          <p:cNvSpPr txBox="1"/>
          <p:nvPr/>
        </p:nvSpPr>
        <p:spPr>
          <a:xfrm>
            <a:off x="6169863" y="304646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28" name="pole tekstowe 11">
            <a:extLst>
              <a:ext uri="{FF2B5EF4-FFF2-40B4-BE49-F238E27FC236}">
                <a16:creationId xmlns:a16="http://schemas.microsoft.com/office/drawing/2014/main" id="{D108993F-D150-48ED-9BE2-D7D42D55CC94}"/>
              </a:ext>
            </a:extLst>
          </p:cNvPr>
          <p:cNvSpPr txBox="1"/>
          <p:nvPr/>
        </p:nvSpPr>
        <p:spPr>
          <a:xfrm>
            <a:off x="6170052" y="188745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38EFEF6F-A08B-4C07-9F9F-8568391D9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039" y="161553"/>
            <a:ext cx="2516961" cy="33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Prostokąt zaokrąglony 3">
            <a:extLst>
              <a:ext uri="{FF2B5EF4-FFF2-40B4-BE49-F238E27FC236}">
                <a16:creationId xmlns:a16="http://schemas.microsoft.com/office/drawing/2014/main" id="{F03740F0-023C-4239-B13C-9B90B28A800D}"/>
              </a:ext>
            </a:extLst>
          </p:cNvPr>
          <p:cNvSpPr/>
          <p:nvPr/>
        </p:nvSpPr>
        <p:spPr>
          <a:xfrm>
            <a:off x="766811" y="404622"/>
            <a:ext cx="5153382" cy="734628"/>
          </a:xfrm>
          <a:prstGeom prst="roundRect">
            <a:avLst>
              <a:gd name="adj" fmla="val 0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b="1" dirty="0">
                <a:solidFill>
                  <a:schemeClr val="tx1"/>
                </a:solidFill>
              </a:rPr>
              <a:t>Dodgson </a:t>
            </a:r>
            <a:r>
              <a:rPr lang="pl-PL" sz="1600" b="1" dirty="0" err="1">
                <a:solidFill>
                  <a:schemeClr val="tx1"/>
                </a:solidFill>
              </a:rPr>
              <a:t>Score</a:t>
            </a:r>
            <a:r>
              <a:rPr lang="pl-PL" sz="1600" b="1" dirty="0">
                <a:solidFill>
                  <a:schemeClr val="tx1"/>
                </a:solidFill>
              </a:rPr>
              <a:t> of </a:t>
            </a:r>
            <a:r>
              <a:rPr lang="pl-PL" sz="1600" b="1" dirty="0" err="1">
                <a:solidFill>
                  <a:schemeClr val="tx1"/>
                </a:solidFill>
              </a:rPr>
              <a:t>candidate</a:t>
            </a:r>
            <a:r>
              <a:rPr lang="pl-PL" sz="1600" b="1" dirty="0">
                <a:solidFill>
                  <a:schemeClr val="tx1"/>
                </a:solidFill>
              </a:rPr>
              <a:t> c: </a:t>
            </a:r>
            <a:r>
              <a:rPr lang="pl-PL" sz="1600" dirty="0" err="1">
                <a:solidFill>
                  <a:schemeClr val="tx1"/>
                </a:solidFill>
              </a:rPr>
              <a:t>Smallest</a:t>
            </a:r>
            <a:r>
              <a:rPr lang="pl-PL" sz="1600" dirty="0">
                <a:solidFill>
                  <a:schemeClr val="tx1"/>
                </a:solidFill>
              </a:rPr>
              <a:t> numer of </a:t>
            </a:r>
            <a:r>
              <a:rPr lang="pl-PL" sz="1600" dirty="0" err="1">
                <a:solidFill>
                  <a:schemeClr val="tx1"/>
                </a:solidFill>
              </a:rPr>
              <a:t>swaps</a:t>
            </a:r>
            <a:r>
              <a:rPr lang="pl-PL" sz="1600" dirty="0">
                <a:solidFill>
                  <a:schemeClr val="tx1"/>
                </a:solidFill>
              </a:rPr>
              <a:t> of </a:t>
            </a:r>
            <a:r>
              <a:rPr lang="pl-PL" sz="1600" dirty="0" err="1">
                <a:solidFill>
                  <a:schemeClr val="tx1"/>
                </a:solidFill>
              </a:rPr>
              <a:t>adjacent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candidates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that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ensures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that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cancidate</a:t>
            </a:r>
            <a:r>
              <a:rPr lang="pl-PL" sz="1600" dirty="0">
                <a:solidFill>
                  <a:schemeClr val="tx1"/>
                </a:solidFill>
              </a:rPr>
              <a:t> c </a:t>
            </a:r>
            <a:r>
              <a:rPr lang="pl-PL" sz="1600" dirty="0" err="1">
                <a:solidFill>
                  <a:schemeClr val="tx1"/>
                </a:solidFill>
              </a:rPr>
              <a:t>is</a:t>
            </a:r>
            <a:r>
              <a:rPr lang="pl-PL" sz="1600" dirty="0">
                <a:solidFill>
                  <a:schemeClr val="tx1"/>
                </a:solidFill>
              </a:rPr>
              <a:t> a </a:t>
            </a:r>
            <a:r>
              <a:rPr lang="pl-PL" sz="1600" dirty="0" err="1">
                <a:solidFill>
                  <a:schemeClr val="tx1"/>
                </a:solidFill>
              </a:rPr>
              <a:t>Condorcet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winner</a:t>
            </a: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9F1094-B4B1-4E5A-9DBB-C14D414E9C18}"/>
              </a:ext>
            </a:extLst>
          </p:cNvPr>
          <p:cNvSpPr txBox="1"/>
          <p:nvPr/>
        </p:nvSpPr>
        <p:spPr>
          <a:xfrm>
            <a:off x="728604" y="1425794"/>
            <a:ext cx="5174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/>
              <a:t>Parameter</a:t>
            </a:r>
            <a:r>
              <a:rPr lang="pl-PL" sz="2400" dirty="0"/>
              <a:t> : </a:t>
            </a:r>
            <a:r>
              <a:rPr lang="pl-PL" sz="2400" dirty="0" err="1"/>
              <a:t>Number</a:t>
            </a:r>
            <a:r>
              <a:rPr lang="pl-PL" sz="2400" dirty="0"/>
              <a:t> of </a:t>
            </a:r>
            <a:r>
              <a:rPr lang="pl-PL" sz="2400" dirty="0" err="1"/>
              <a:t>Candidates</a:t>
            </a:r>
            <a:r>
              <a:rPr lang="pl-PL" sz="2400" dirty="0"/>
              <a:t> (m)</a:t>
            </a:r>
          </a:p>
          <a:p>
            <a:r>
              <a:rPr lang="pl-PL" sz="2400" dirty="0" err="1"/>
              <a:t>Answer</a:t>
            </a:r>
            <a:r>
              <a:rPr lang="pl-PL" sz="2400" dirty="0"/>
              <a:t>      : </a:t>
            </a:r>
            <a:r>
              <a:rPr lang="pl-PL" sz="2400" b="1" dirty="0"/>
              <a:t>ILP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276B66E-E1A6-4F3B-BA8D-8FC4F2C1B2AF}"/>
                  </a:ext>
                </a:extLst>
              </p:cNvPr>
              <p:cNvSpPr txBox="1"/>
              <p:nvPr/>
            </p:nvSpPr>
            <p:spPr>
              <a:xfrm>
                <a:off x="334731" y="2330109"/>
                <a:ext cx="5843779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, … , </m:t>
                    </m:r>
                    <m:r>
                      <a:rPr lang="pl-PL" i="1" dirty="0" err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!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– </a:t>
                </a:r>
                <a:r>
                  <a:rPr lang="pl-PL" dirty="0" err="1"/>
                  <a:t>all</a:t>
                </a:r>
                <a:r>
                  <a:rPr lang="pl-PL" dirty="0"/>
                  <a:t> </a:t>
                </a:r>
                <a:r>
                  <a:rPr lang="pl-PL" dirty="0" err="1"/>
                  <a:t>possible</a:t>
                </a:r>
                <a:r>
                  <a:rPr lang="pl-PL" dirty="0"/>
                  <a:t> </a:t>
                </a:r>
                <a:r>
                  <a:rPr lang="pl-PL" dirty="0" err="1"/>
                  <a:t>preference</a:t>
                </a:r>
                <a:r>
                  <a:rPr lang="pl-PL" dirty="0"/>
                  <a:t> </a:t>
                </a:r>
                <a:r>
                  <a:rPr lang="pl-PL" dirty="0" err="1"/>
                  <a:t>orders</a:t>
                </a:r>
                <a:endParaRPr lang="pl-PL" dirty="0"/>
              </a:p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 – </a:t>
                </a:r>
                <a:r>
                  <a:rPr lang="pl-PL" dirty="0" err="1"/>
                  <a:t>how</a:t>
                </a:r>
                <a:r>
                  <a:rPr lang="pl-PL" dirty="0"/>
                  <a:t> </a:t>
                </a:r>
                <a:r>
                  <a:rPr lang="pl-PL" dirty="0" err="1"/>
                  <a:t>many</a:t>
                </a:r>
                <a:r>
                  <a:rPr lang="pl-PL" dirty="0"/>
                  <a:t> </a:t>
                </a:r>
                <a:r>
                  <a:rPr lang="pl-PL" dirty="0" err="1"/>
                  <a:t>voters</a:t>
                </a:r>
                <a:r>
                  <a:rPr lang="pl-PL" dirty="0"/>
                  <a:t> with </a:t>
                </a:r>
                <a:r>
                  <a:rPr lang="pl-PL" dirty="0" err="1"/>
                  <a:t>preference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</a:t>
                </a:r>
                <a:r>
                  <a:rPr lang="pl-PL" dirty="0" err="1"/>
                  <a:t>are</a:t>
                </a:r>
                <a:r>
                  <a:rPr lang="pl-PL" dirty="0"/>
                  <a:t> </a:t>
                </a:r>
                <a:r>
                  <a:rPr lang="pl-PL" dirty="0" err="1"/>
                  <a:t>there</a:t>
                </a:r>
                <a:r>
                  <a:rPr lang="pl-PL" dirty="0"/>
                  <a:t>? </a:t>
                </a:r>
              </a:p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l-PL" i="1" baseline="-25000" dirty="0" err="1" smtClean="0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pl-PL" b="0" i="1" baseline="-2500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– </a:t>
                </a:r>
                <a:r>
                  <a:rPr lang="pl-PL" dirty="0" err="1"/>
                  <a:t>how</a:t>
                </a:r>
                <a:r>
                  <a:rPr lang="pl-PL" dirty="0"/>
                  <a:t> </a:t>
                </a:r>
                <a:r>
                  <a:rPr lang="pl-PL" dirty="0" err="1"/>
                  <a:t>many</a:t>
                </a:r>
                <a:r>
                  <a:rPr lang="pl-PL" dirty="0"/>
                  <a:t> </a:t>
                </a:r>
                <a:r>
                  <a:rPr lang="pl-PL" dirty="0" err="1"/>
                  <a:t>votes</a:t>
                </a:r>
                <a:r>
                  <a:rPr lang="pl-PL" dirty="0"/>
                  <a:t> do we </a:t>
                </a:r>
                <a:r>
                  <a:rPr lang="pl-PL" dirty="0" err="1"/>
                  <a:t>move</a:t>
                </a:r>
                <a:r>
                  <a:rPr lang="pl-PL" dirty="0"/>
                  <a:t> from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to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err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l-PL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 &gt; 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pl-PL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– </a:t>
                </a:r>
                <a:r>
                  <a:rPr lang="pl-PL" dirty="0" err="1"/>
                  <a:t>constant</a:t>
                </a:r>
                <a:r>
                  <a:rPr lang="pl-PL" dirty="0"/>
                  <a:t> set to 1 </a:t>
                </a:r>
                <a:r>
                  <a:rPr lang="pl-PL" dirty="0" err="1"/>
                  <a:t>if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</a:t>
                </a:r>
                <a:r>
                  <a:rPr lang="pl-PL" dirty="0" err="1"/>
                  <a:t>prefers</a:t>
                </a:r>
                <a:r>
                  <a:rPr lang="pl-PL" dirty="0"/>
                  <a:t> d to c (0 </a:t>
                </a:r>
                <a:r>
                  <a:rPr lang="pl-PL" dirty="0" err="1"/>
                  <a:t>otherwise</a:t>
                </a:r>
                <a:r>
                  <a:rPr lang="pl-PL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𝑤𝑎𝑝𝑠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𝑝𝑗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dirty="0"/>
                  <a:t> – </a:t>
                </a:r>
                <a:r>
                  <a:rPr lang="pl-PL" dirty="0" err="1"/>
                  <a:t>number</a:t>
                </a:r>
                <a:r>
                  <a:rPr lang="pl-PL" dirty="0"/>
                  <a:t> of </a:t>
                </a:r>
                <a:r>
                  <a:rPr lang="pl-PL" dirty="0" err="1"/>
                  <a:t>swaps</a:t>
                </a:r>
                <a:r>
                  <a:rPr lang="pl-PL" dirty="0"/>
                  <a:t> to </a:t>
                </a:r>
                <a:r>
                  <a:rPr lang="pl-PL" dirty="0" err="1"/>
                  <a:t>transform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</a:t>
                </a:r>
                <a:r>
                  <a:rPr lang="pl-PL" dirty="0" err="1"/>
                  <a:t>into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err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pl-PL" baseline="-250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276B66E-E1A6-4F3B-BA8D-8FC4F2C1B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31" y="2330109"/>
                <a:ext cx="5843779" cy="1477328"/>
              </a:xfrm>
              <a:prstGeom prst="rect">
                <a:avLst/>
              </a:prstGeom>
              <a:blipFill>
                <a:blip r:embed="rId3"/>
                <a:stretch>
                  <a:fillRect l="-417" t="-2058" r="-104" b="-535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8312809-0F32-4B17-9372-FC9FAD813D69}"/>
                  </a:ext>
                </a:extLst>
              </p:cNvPr>
              <p:cNvSpPr txBox="1"/>
              <p:nvPr/>
            </p:nvSpPr>
            <p:spPr>
              <a:xfrm>
                <a:off x="404038" y="3857046"/>
                <a:ext cx="8739961" cy="2475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b="1" dirty="0"/>
                  <a:t>Form ILP: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l-PL" sz="2000" b="1" i="1" dirty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pl-PL" sz="2000" b="1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pl-PL" sz="2000" b="1" i="1" dirty="0" smtClean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endParaRPr lang="pl-PL" sz="2000" b="1" dirty="0"/>
              </a:p>
              <a:p>
                <a:endParaRPr lang="pl-PL" dirty="0"/>
              </a:p>
              <a:p>
                <a:r>
                  <a:rPr lang="pl-PL" dirty="0"/>
                  <a:t>For </a:t>
                </a:r>
                <a:r>
                  <a:rPr lang="pl-PL" dirty="0" err="1"/>
                  <a:t>each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l-PL" dirty="0"/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l-PL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l-PL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l-PL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pl-PL" dirty="0"/>
                  <a:t>  	     </a:t>
                </a:r>
                <a:r>
                  <a:rPr lang="pl-PL" dirty="0">
                    <a:sym typeface="Wingdings" panose="05000000000000000000" pitchFamily="2" charset="2"/>
                  </a:rPr>
                  <a:t> </a:t>
                </a:r>
                <a:r>
                  <a:rPr lang="pl-PL" dirty="0" err="1">
                    <a:sym typeface="Wingdings" panose="05000000000000000000" pitchFamily="2" charset="2"/>
                  </a:rPr>
                  <a:t>cannot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cheat</a:t>
                </a:r>
                <a:r>
                  <a:rPr lang="pl-PL" dirty="0">
                    <a:sym typeface="Wingdings" panose="05000000000000000000" pitchFamily="2" charset="2"/>
                  </a:rPr>
                  <a:t> </a:t>
                </a:r>
                <a:endParaRPr lang="pl-PL" dirty="0"/>
              </a:p>
              <a:p>
                <a:r>
                  <a:rPr lang="pl-PL" dirty="0"/>
                  <a:t>For </a:t>
                </a:r>
                <a:r>
                  <a:rPr lang="pl-PL" dirty="0" err="1"/>
                  <a:t>each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: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l-PL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pl-PL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l-PL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   </a:t>
                </a:r>
                <a:r>
                  <a:rPr lang="pl-PL" dirty="0" err="1">
                    <a:sym typeface="Wingdings" panose="05000000000000000000" pitchFamily="2" charset="2"/>
                  </a:rPr>
                  <a:t>make</a:t>
                </a:r>
                <a:r>
                  <a:rPr lang="pl-PL" dirty="0">
                    <a:sym typeface="Wingdings" panose="05000000000000000000" pitchFamily="2" charset="2"/>
                  </a:rPr>
                  <a:t> a </a:t>
                </a:r>
                <a:r>
                  <a:rPr lang="pl-PL" dirty="0" err="1">
                    <a:sym typeface="Wingdings" panose="05000000000000000000" pitchFamily="2" charset="2"/>
                  </a:rPr>
                  <a:t>legal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transformation</a:t>
                </a:r>
                <a:endParaRPr lang="pl-PL" dirty="0">
                  <a:sym typeface="Wingdings" panose="05000000000000000000" pitchFamily="2" charset="2"/>
                </a:endParaRPr>
              </a:p>
              <a:p>
                <a:endParaRPr lang="pl-PL" dirty="0">
                  <a:sym typeface="Wingdings" panose="05000000000000000000" pitchFamily="2" charset="2"/>
                </a:endParaRPr>
              </a:p>
              <a:p>
                <a:r>
                  <a:rPr lang="pl-PL" dirty="0">
                    <a:sym typeface="Wingdings" panose="05000000000000000000" pitchFamily="2" charset="2"/>
                  </a:rPr>
                  <a:t>For </a:t>
                </a:r>
                <a:r>
                  <a:rPr lang="pl-PL" dirty="0" err="1">
                    <a:sym typeface="Wingdings" panose="05000000000000000000" pitchFamily="2" charset="2"/>
                  </a:rPr>
                  <a:t>each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cand</a:t>
                </a:r>
                <a:r>
                  <a:rPr lang="pl-PL" dirty="0">
                    <a:sym typeface="Wingdings" panose="05000000000000000000" pitchFamily="2" charset="2"/>
                  </a:rPr>
                  <a:t>. </a:t>
                </a:r>
                <a14:m>
                  <m:oMath xmlns:m="http://schemas.openxmlformats.org/officeDocument/2006/math">
                    <m:r>
                      <a:rPr lang="pl-PL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: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pl-PL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l-PL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ctrlPr>
                              <a:rPr lang="pl-PL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pl-PL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nary>
                            <m:d>
                              <m:dPr>
                                <m:begChr m:val="["/>
                                <m:endChr m:val="]"/>
                                <m:ctrlPr>
                                  <a:rPr lang="pl-PL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𝑑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&gt;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pl-PL" b="0" i="1" baseline="-2500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𝑗</m:t>
                            </m:r>
                          </m:e>
                        </m:d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≤</m:t>
                        </m:r>
                      </m:e>
                    </m:nary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pl-PL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l-PL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nary>
                            <m:d>
                              <m:dPr>
                                <m:begChr m:val="["/>
                                <m:endChr m:val="]"/>
                                <m:ctrlPr>
                                  <a:rPr lang="pl-PL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𝑐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&gt;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𝑑</m:t>
                                </m:r>
                              </m:e>
                            </m:d>
                            <m:r>
                              <a:rPr lang="pl-PL" b="0" i="1" baseline="-2500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𝑗</m:t>
                            </m:r>
                          </m:e>
                        </m:d>
                      </m:e>
                    </m:nary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  c </a:t>
                </a:r>
                <a:r>
                  <a:rPr lang="pl-PL" dirty="0" err="1">
                    <a:sym typeface="Wingdings" panose="05000000000000000000" pitchFamily="2" charset="2"/>
                  </a:rPr>
                  <a:t>wins</a:t>
                </a:r>
                <a:r>
                  <a:rPr lang="pl-PL" dirty="0">
                    <a:sym typeface="Wingdings" panose="05000000000000000000" pitchFamily="2" charset="2"/>
                  </a:rPr>
                  <a:t> with </a:t>
                </a:r>
                <a:r>
                  <a:rPr lang="pl-PL" dirty="0" err="1">
                    <a:sym typeface="Wingdings" panose="05000000000000000000" pitchFamily="2" charset="2"/>
                  </a:rPr>
                  <a:t>everyone</a:t>
                </a:r>
                <a:endParaRPr lang="pl-PL" sz="2000" dirty="0">
                  <a:sym typeface="Wingdings" panose="05000000000000000000" pitchFamily="2" charset="2"/>
                </a:endParaRPr>
              </a:p>
              <a:p>
                <a:endParaRPr lang="pl-PL" dirty="0">
                  <a:sym typeface="Wingdings" panose="05000000000000000000" pitchFamily="2" charset="2"/>
                </a:endParaRPr>
              </a:p>
              <a:p>
                <a:r>
                  <a:rPr lang="pl-PL" dirty="0">
                    <a:sym typeface="Wingdings" panose="05000000000000000000" pitchFamily="2" charset="2"/>
                  </a:rPr>
                  <a:t>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pl-PL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l-PL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pl-PL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pl-PL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𝑠𝑤𝑎𝑝𝑠</m:t>
                            </m:r>
                            <m:d>
                              <m:dPr>
                                <m:ctrlPr>
                                  <a:rPr lang="pl-PL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𝑝</m:t>
                                </m:r>
                                <m:r>
                                  <a:rPr lang="pl-PL" b="0" i="1" baseline="-25000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𝑖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,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𝑝𝑗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≤</m:t>
                            </m:r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𝐷</m:t>
                            </m:r>
                          </m:e>
                        </m:nary>
                      </m:e>
                    </m:nary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   </a:t>
                </a:r>
                <a:r>
                  <a:rPr lang="pl-PL" dirty="0" err="1">
                    <a:sym typeface="Wingdings" panose="05000000000000000000" pitchFamily="2" charset="2"/>
                  </a:rPr>
                  <a:t>ensure</a:t>
                </a:r>
                <a:r>
                  <a:rPr lang="pl-PL" dirty="0">
                    <a:sym typeface="Wingdings" panose="05000000000000000000" pitchFamily="2" charset="2"/>
                  </a:rPr>
                  <a:t> Dodgson </a:t>
                </a:r>
                <a:r>
                  <a:rPr lang="pl-PL" dirty="0" err="1">
                    <a:sym typeface="Wingdings" panose="05000000000000000000" pitchFamily="2" charset="2"/>
                  </a:rPr>
                  <a:t>score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𝐷</m:t>
                    </m:r>
                  </m:oMath>
                </a14:m>
                <a:endParaRPr lang="pl-PL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8312809-0F32-4B17-9372-FC9FAD813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38" y="3857046"/>
                <a:ext cx="8739961" cy="2475999"/>
              </a:xfrm>
              <a:prstGeom prst="rect">
                <a:avLst/>
              </a:prstGeom>
              <a:blipFill>
                <a:blip r:embed="rId4"/>
                <a:stretch>
                  <a:fillRect l="-697" t="-1478" b="-2586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128CEDA-CDD8-466A-A7BE-927B0F7648AE}"/>
              </a:ext>
            </a:extLst>
          </p:cNvPr>
          <p:cNvSpPr txBox="1"/>
          <p:nvPr/>
        </p:nvSpPr>
        <p:spPr>
          <a:xfrm rot="1357236">
            <a:off x="6672876" y="4224483"/>
            <a:ext cx="2039883" cy="646331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pl-PL" b="1" dirty="0" err="1">
                <a:solidFill>
                  <a:srgbClr val="FF0000"/>
                </a:solidFill>
              </a:rPr>
              <a:t>Solve</a:t>
            </a:r>
            <a:r>
              <a:rPr lang="pl-PL" b="1" dirty="0">
                <a:solidFill>
                  <a:srgbClr val="FF0000"/>
                </a:solidFill>
              </a:rPr>
              <a:t> the ILP in FPT </a:t>
            </a:r>
            <a:r>
              <a:rPr lang="pl-PL" b="1" dirty="0" err="1">
                <a:solidFill>
                  <a:srgbClr val="FF0000"/>
                </a:solidFill>
              </a:rPr>
              <a:t>time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b="1" dirty="0" err="1">
                <a:solidFill>
                  <a:srgbClr val="FF0000"/>
                </a:solidFill>
              </a:rPr>
              <a:t>using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b="1" dirty="0" err="1">
                <a:solidFill>
                  <a:srgbClr val="FF0000"/>
                </a:solidFill>
              </a:rPr>
              <a:t>Lenstra</a:t>
            </a:r>
            <a:r>
              <a:rPr lang="pl-PL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6108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D746FF5-D372-4845-A018-323374F5C37A}"/>
              </a:ext>
            </a:extLst>
          </p:cNvPr>
          <p:cNvSpPr/>
          <p:nvPr/>
        </p:nvSpPr>
        <p:spPr>
          <a:xfrm>
            <a:off x="4103115" y="3545282"/>
            <a:ext cx="3137632" cy="13635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Computational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Choice</a:t>
            </a:r>
          </a:p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pl-P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voting</a:t>
            </a:r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B5ECE6-0027-4FD7-90D9-FE6591F86211}"/>
              </a:ext>
            </a:extLst>
          </p:cNvPr>
          <p:cNvCxnSpPr>
            <a:cxnSpLocks/>
            <a:stCxn id="4" idx="4"/>
            <a:endCxn id="19" idx="0"/>
          </p:cNvCxnSpPr>
          <p:nvPr/>
        </p:nvCxnSpPr>
        <p:spPr>
          <a:xfrm>
            <a:off x="5671931" y="4908810"/>
            <a:ext cx="9726" cy="4308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BF3CD2E8-1D77-4FDB-A210-7D20DB02348E}"/>
              </a:ext>
            </a:extLst>
          </p:cNvPr>
          <p:cNvSpPr/>
          <p:nvPr/>
        </p:nvSpPr>
        <p:spPr>
          <a:xfrm>
            <a:off x="4596798" y="5339676"/>
            <a:ext cx="2169718" cy="11237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election</a:t>
            </a:r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formalism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(single </a:t>
            </a:r>
            <a:r>
              <a:rPr lang="pl-PL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winner</a:t>
            </a:r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50EE384-3927-414C-A099-07EAE4A9177D}"/>
              </a:ext>
            </a:extLst>
          </p:cNvPr>
          <p:cNvCxnSpPr>
            <a:cxnSpLocks/>
            <a:stCxn id="19" idx="6"/>
            <a:endCxn id="25" idx="1"/>
          </p:cNvCxnSpPr>
          <p:nvPr/>
        </p:nvCxnSpPr>
        <p:spPr>
          <a:xfrm>
            <a:off x="6766516" y="5901552"/>
            <a:ext cx="340819" cy="664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B6F958F-C594-4A6B-A4AC-FA31B7048D7B}"/>
              </a:ext>
            </a:extLst>
          </p:cNvPr>
          <p:cNvSpPr txBox="1"/>
          <p:nvPr/>
        </p:nvSpPr>
        <p:spPr>
          <a:xfrm>
            <a:off x="7107335" y="5767955"/>
            <a:ext cx="2036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approval-based</a:t>
            </a:r>
            <a:endParaRPr lang="pl-PL" sz="20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D4AA87D-253F-4633-9189-50F895A7254E}"/>
              </a:ext>
            </a:extLst>
          </p:cNvPr>
          <p:cNvCxnSpPr>
            <a:cxnSpLocks/>
            <a:stCxn id="19" idx="2"/>
            <a:endCxn id="28" idx="3"/>
          </p:cNvCxnSpPr>
          <p:nvPr/>
        </p:nvCxnSpPr>
        <p:spPr>
          <a:xfrm flipH="1" flipV="1">
            <a:off x="4227444" y="5882308"/>
            <a:ext cx="369354" cy="192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A4D0D5A-B7AD-4FEB-B221-DDFD17007E2D}"/>
              </a:ext>
            </a:extLst>
          </p:cNvPr>
          <p:cNvSpPr txBox="1"/>
          <p:nvPr/>
        </p:nvSpPr>
        <p:spPr>
          <a:xfrm>
            <a:off x="3309732" y="5682253"/>
            <a:ext cx="91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ordinal</a:t>
            </a:r>
            <a:endParaRPr lang="pl-PL" sz="20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F9F6F7C-CCAC-4324-B885-1BDB0048EF6B}"/>
              </a:ext>
            </a:extLst>
          </p:cNvPr>
          <p:cNvCxnSpPr>
            <a:cxnSpLocks/>
          </p:cNvCxnSpPr>
          <p:nvPr/>
        </p:nvCxnSpPr>
        <p:spPr>
          <a:xfrm flipH="1">
            <a:off x="2832652" y="6082363"/>
            <a:ext cx="477081" cy="3184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0DF58DA-B134-44B1-BD56-7C63B2EBF2CA}"/>
              </a:ext>
            </a:extLst>
          </p:cNvPr>
          <p:cNvCxnSpPr>
            <a:cxnSpLocks/>
          </p:cNvCxnSpPr>
          <p:nvPr/>
        </p:nvCxnSpPr>
        <p:spPr>
          <a:xfrm flipH="1" flipV="1">
            <a:off x="2404442" y="5732501"/>
            <a:ext cx="880445" cy="137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1755AE3-67B8-4C20-9C7B-8EAE89958C49}"/>
              </a:ext>
            </a:extLst>
          </p:cNvPr>
          <p:cNvCxnSpPr>
            <a:cxnSpLocks/>
          </p:cNvCxnSpPr>
          <p:nvPr/>
        </p:nvCxnSpPr>
        <p:spPr>
          <a:xfrm flipH="1" flipV="1">
            <a:off x="2832652" y="5207165"/>
            <a:ext cx="477080" cy="514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63633AE-6874-46BC-9D2C-31626957BC89}"/>
              </a:ext>
            </a:extLst>
          </p:cNvPr>
          <p:cNvSpPr txBox="1"/>
          <p:nvPr/>
        </p:nvSpPr>
        <p:spPr>
          <a:xfrm>
            <a:off x="1303684" y="4886791"/>
            <a:ext cx="161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scoring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endParaRPr lang="pl-PL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D1ED7B-DC12-40D1-A96F-76A9C27B7F34}"/>
              </a:ext>
            </a:extLst>
          </p:cNvPr>
          <p:cNvSpPr txBox="1"/>
          <p:nvPr/>
        </p:nvSpPr>
        <p:spPr>
          <a:xfrm>
            <a:off x="968815" y="6071266"/>
            <a:ext cx="1971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Condorcet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br>
              <a:rPr lang="pl-PL" sz="2000" dirty="0"/>
            </a:br>
            <a:r>
              <a:rPr lang="pl-PL" sz="2000" dirty="0"/>
              <a:t>(</a:t>
            </a:r>
            <a:r>
              <a:rPr lang="pl-PL" sz="2000" dirty="0" err="1"/>
              <a:t>graphs</a:t>
            </a:r>
            <a:r>
              <a:rPr lang="pl-PL" sz="2000" dirty="0"/>
              <a:t>!)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B5CA26-5AA6-4D02-856F-F8F95124E1AB}"/>
              </a:ext>
            </a:extLst>
          </p:cNvPr>
          <p:cNvSpPr txBox="1"/>
          <p:nvPr/>
        </p:nvSpPr>
        <p:spPr>
          <a:xfrm>
            <a:off x="901980" y="5355918"/>
            <a:ext cx="161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other</a:t>
            </a:r>
            <a:r>
              <a:rPr lang="pl-PL" sz="2000" dirty="0"/>
              <a:t> </a:t>
            </a:r>
            <a:r>
              <a:rPr lang="pl-PL" sz="2000" dirty="0" err="1"/>
              <a:t>ideas</a:t>
            </a:r>
            <a:br>
              <a:rPr lang="pl-PL" sz="2000" dirty="0"/>
            </a:br>
            <a:r>
              <a:rPr lang="pl-PL" sz="1600" dirty="0"/>
              <a:t>(</a:t>
            </a:r>
            <a:r>
              <a:rPr lang="pl-PL" sz="1600" dirty="0" err="1"/>
              <a:t>iterative</a:t>
            </a:r>
            <a:r>
              <a:rPr lang="pl-PL" sz="1600" dirty="0"/>
              <a:t> etc.)</a:t>
            </a:r>
            <a:endParaRPr lang="pl-PL" sz="2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C24FAF-72FD-4F4E-A1B0-3B5A5FFAE2E3}"/>
              </a:ext>
            </a:extLst>
          </p:cNvPr>
          <p:cNvSpPr txBox="1"/>
          <p:nvPr/>
        </p:nvSpPr>
        <p:spPr>
          <a:xfrm>
            <a:off x="-342168" y="58877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Copeland</a:t>
            </a:r>
            <a:endParaRPr lang="pl-PL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6D2C40-969F-4A9E-AA1B-F0D62A3F34C2}"/>
              </a:ext>
            </a:extLst>
          </p:cNvPr>
          <p:cNvSpPr txBox="1"/>
          <p:nvPr/>
        </p:nvSpPr>
        <p:spPr>
          <a:xfrm>
            <a:off x="-391762" y="643422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Dodgson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2069F9-E8F3-476C-A2F7-7C61063FFB93}"/>
              </a:ext>
            </a:extLst>
          </p:cNvPr>
          <p:cNvSpPr txBox="1"/>
          <p:nvPr/>
        </p:nvSpPr>
        <p:spPr>
          <a:xfrm>
            <a:off x="-404190" y="465665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Borda</a:t>
            </a:r>
            <a:endParaRPr lang="pl-PL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51B649-595E-4ED8-9B49-60379F09B20F}"/>
              </a:ext>
            </a:extLst>
          </p:cNvPr>
          <p:cNvSpPr txBox="1"/>
          <p:nvPr/>
        </p:nvSpPr>
        <p:spPr>
          <a:xfrm>
            <a:off x="-66260" y="4400323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Plurality</a:t>
            </a:r>
            <a:endParaRPr lang="pl-PL" sz="1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0F4E41-773C-4E17-A551-42A4A4D2D856}"/>
              </a:ext>
            </a:extLst>
          </p:cNvPr>
          <p:cNvSpPr txBox="1"/>
          <p:nvPr/>
        </p:nvSpPr>
        <p:spPr>
          <a:xfrm>
            <a:off x="-309766" y="4932957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t-</a:t>
            </a:r>
            <a:r>
              <a:rPr lang="pl-PL" sz="1400" dirty="0" err="1"/>
              <a:t>Approval</a:t>
            </a:r>
            <a:endParaRPr lang="pl-PL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C96B07-6BD1-48A1-B9D0-F76B5B864351}"/>
              </a:ext>
            </a:extLst>
          </p:cNvPr>
          <p:cNvSpPr txBox="1"/>
          <p:nvPr/>
        </p:nvSpPr>
        <p:spPr>
          <a:xfrm>
            <a:off x="-254273" y="5593775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STV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56BC1F-574A-43D1-80E8-482C5A998E4F}"/>
              </a:ext>
            </a:extLst>
          </p:cNvPr>
          <p:cNvSpPr txBox="1"/>
          <p:nvPr/>
        </p:nvSpPr>
        <p:spPr>
          <a:xfrm>
            <a:off x="-363601" y="526336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Bucklin</a:t>
            </a:r>
            <a:endParaRPr lang="pl-PL" sz="140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408FB35-D0E6-4246-A160-8B6488C9EA4E}"/>
              </a:ext>
            </a:extLst>
          </p:cNvPr>
          <p:cNvCxnSpPr>
            <a:cxnSpLocks/>
          </p:cNvCxnSpPr>
          <p:nvPr/>
        </p:nvCxnSpPr>
        <p:spPr>
          <a:xfrm flipH="1" flipV="1">
            <a:off x="1017932" y="4708100"/>
            <a:ext cx="402118" cy="3045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8F6C98D-EDCF-45F7-B4A0-5B699D940633}"/>
              </a:ext>
            </a:extLst>
          </p:cNvPr>
          <p:cNvCxnSpPr>
            <a:cxnSpLocks/>
          </p:cNvCxnSpPr>
          <p:nvPr/>
        </p:nvCxnSpPr>
        <p:spPr>
          <a:xfrm flipH="1" flipV="1">
            <a:off x="711478" y="4835557"/>
            <a:ext cx="708572" cy="2530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27C16BB-9F87-4273-BACF-61E8AD54277B}"/>
              </a:ext>
            </a:extLst>
          </p:cNvPr>
          <p:cNvCxnSpPr>
            <a:cxnSpLocks/>
          </p:cNvCxnSpPr>
          <p:nvPr/>
        </p:nvCxnSpPr>
        <p:spPr>
          <a:xfrm flipH="1" flipV="1">
            <a:off x="922483" y="5127879"/>
            <a:ext cx="475625" cy="15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BC4AB92-FEC1-4A60-9BF4-E3EC883F1774}"/>
              </a:ext>
            </a:extLst>
          </p:cNvPr>
          <p:cNvCxnSpPr>
            <a:cxnSpLocks/>
          </p:cNvCxnSpPr>
          <p:nvPr/>
        </p:nvCxnSpPr>
        <p:spPr>
          <a:xfrm flipH="1" flipV="1">
            <a:off x="742118" y="5475719"/>
            <a:ext cx="323646" cy="138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4D2E984-7BB0-4DB0-B16F-32D2FFDC5F82}"/>
              </a:ext>
            </a:extLst>
          </p:cNvPr>
          <p:cNvCxnSpPr>
            <a:cxnSpLocks/>
          </p:cNvCxnSpPr>
          <p:nvPr/>
        </p:nvCxnSpPr>
        <p:spPr>
          <a:xfrm flipH="1">
            <a:off x="696956" y="5686327"/>
            <a:ext cx="368808" cy="713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D367FD29-E0A2-40E5-AD6B-DCAEB496BA54}"/>
              </a:ext>
            </a:extLst>
          </p:cNvPr>
          <p:cNvSpPr txBox="1"/>
          <p:nvPr/>
        </p:nvSpPr>
        <p:spPr>
          <a:xfrm>
            <a:off x="-453155" y="61831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Maximin</a:t>
            </a:r>
            <a:endParaRPr lang="pl-PL" sz="1400" dirty="0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F21B380-6A14-407C-A4AB-6ACE4F4A89E0}"/>
              </a:ext>
            </a:extLst>
          </p:cNvPr>
          <p:cNvCxnSpPr>
            <a:cxnSpLocks/>
          </p:cNvCxnSpPr>
          <p:nvPr/>
        </p:nvCxnSpPr>
        <p:spPr>
          <a:xfrm flipH="1" flipV="1">
            <a:off x="829761" y="6058110"/>
            <a:ext cx="252365" cy="1662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A71AA13-B2A5-4253-9934-DAD9AC1F3C6E}"/>
              </a:ext>
            </a:extLst>
          </p:cNvPr>
          <p:cNvCxnSpPr>
            <a:cxnSpLocks/>
          </p:cNvCxnSpPr>
          <p:nvPr/>
        </p:nvCxnSpPr>
        <p:spPr>
          <a:xfrm flipH="1">
            <a:off x="704920" y="6293391"/>
            <a:ext cx="359889" cy="252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D253E4F-1C8C-4CB7-A4AC-30261173FFE6}"/>
              </a:ext>
            </a:extLst>
          </p:cNvPr>
          <p:cNvCxnSpPr>
            <a:cxnSpLocks/>
          </p:cNvCxnSpPr>
          <p:nvPr/>
        </p:nvCxnSpPr>
        <p:spPr>
          <a:xfrm flipH="1">
            <a:off x="751726" y="6369672"/>
            <a:ext cx="313083" cy="223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FA24AA6C-A2F1-4229-BF38-4423E50DDF38}"/>
              </a:ext>
            </a:extLst>
          </p:cNvPr>
          <p:cNvSpPr/>
          <p:nvPr/>
        </p:nvSpPr>
        <p:spPr>
          <a:xfrm>
            <a:off x="235267" y="1973272"/>
            <a:ext cx="1565328" cy="8355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problem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families</a:t>
            </a:r>
            <a:endParaRPr lang="pl-PL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F68356-25EA-48C5-BF4B-F8AD3C352565}"/>
              </a:ext>
            </a:extLst>
          </p:cNvPr>
          <p:cNvSpPr txBox="1"/>
          <p:nvPr/>
        </p:nvSpPr>
        <p:spPr>
          <a:xfrm>
            <a:off x="1954596" y="188976"/>
            <a:ext cx="170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winner</a:t>
            </a:r>
            <a:r>
              <a:rPr lang="pl-PL" sz="2000" dirty="0"/>
              <a:t> </a:t>
            </a:r>
            <a:r>
              <a:rPr lang="pl-PL" sz="2000" dirty="0" err="1"/>
              <a:t>determination</a:t>
            </a:r>
            <a:endParaRPr lang="pl-PL" sz="2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C2307F1-0A8E-4EAC-9F2A-BBC57DA953A5}"/>
              </a:ext>
            </a:extLst>
          </p:cNvPr>
          <p:cNvSpPr txBox="1"/>
          <p:nvPr/>
        </p:nvSpPr>
        <p:spPr>
          <a:xfrm>
            <a:off x="1923737" y="2837396"/>
            <a:ext cx="170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changing</a:t>
            </a:r>
            <a:r>
              <a:rPr lang="pl-PL" sz="2000" dirty="0"/>
              <a:t> </a:t>
            </a:r>
            <a:br>
              <a:rPr lang="pl-PL" sz="2000" dirty="0"/>
            </a:br>
            <a:r>
              <a:rPr lang="pl-PL" sz="2000" dirty="0"/>
              <a:t>the </a:t>
            </a:r>
            <a:r>
              <a:rPr lang="pl-PL" sz="2000" dirty="0" err="1"/>
              <a:t>result</a:t>
            </a:r>
            <a:endParaRPr lang="pl-PL" sz="200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06A9257-888C-4AE5-9B6C-21EB80E1BBF7}"/>
              </a:ext>
            </a:extLst>
          </p:cNvPr>
          <p:cNvSpPr/>
          <p:nvPr/>
        </p:nvSpPr>
        <p:spPr>
          <a:xfrm>
            <a:off x="7459578" y="2123645"/>
            <a:ext cx="1621093" cy="674484"/>
          </a:xfrm>
          <a:custGeom>
            <a:avLst/>
            <a:gdLst>
              <a:gd name="connsiteX0" fmla="*/ 0 w 1972084"/>
              <a:gd name="connsiteY0" fmla="*/ 312389 h 624778"/>
              <a:gd name="connsiteX1" fmla="*/ 986042 w 1972084"/>
              <a:gd name="connsiteY1" fmla="*/ 0 h 624778"/>
              <a:gd name="connsiteX2" fmla="*/ 1972084 w 1972084"/>
              <a:gd name="connsiteY2" fmla="*/ 312389 h 624778"/>
              <a:gd name="connsiteX3" fmla="*/ 986042 w 1972084"/>
              <a:gd name="connsiteY3" fmla="*/ 624778 h 624778"/>
              <a:gd name="connsiteX4" fmla="*/ 0 w 1972084"/>
              <a:gd name="connsiteY4" fmla="*/ 312389 h 624778"/>
              <a:gd name="connsiteX0" fmla="*/ 33206 w 2005290"/>
              <a:gd name="connsiteY0" fmla="*/ 329383 h 641772"/>
              <a:gd name="connsiteX1" fmla="*/ 305239 w 2005290"/>
              <a:gd name="connsiteY1" fmla="*/ 71928 h 641772"/>
              <a:gd name="connsiteX2" fmla="*/ 1019248 w 2005290"/>
              <a:gd name="connsiteY2" fmla="*/ 16994 h 641772"/>
              <a:gd name="connsiteX3" fmla="*/ 2005290 w 2005290"/>
              <a:gd name="connsiteY3" fmla="*/ 329383 h 641772"/>
              <a:gd name="connsiteX4" fmla="*/ 1019248 w 2005290"/>
              <a:gd name="connsiteY4" fmla="*/ 641772 h 641772"/>
              <a:gd name="connsiteX5" fmla="*/ 33206 w 2005290"/>
              <a:gd name="connsiteY5" fmla="*/ 329383 h 641772"/>
              <a:gd name="connsiteX0" fmla="*/ 999 w 1973083"/>
              <a:gd name="connsiteY0" fmla="*/ 329383 h 682794"/>
              <a:gd name="connsiteX1" fmla="*/ 273032 w 1973083"/>
              <a:gd name="connsiteY1" fmla="*/ 71928 h 682794"/>
              <a:gd name="connsiteX2" fmla="*/ 987041 w 1973083"/>
              <a:gd name="connsiteY2" fmla="*/ 16994 h 682794"/>
              <a:gd name="connsiteX3" fmla="*/ 1973083 w 1973083"/>
              <a:gd name="connsiteY3" fmla="*/ 329383 h 682794"/>
              <a:gd name="connsiteX4" fmla="*/ 987041 w 1973083"/>
              <a:gd name="connsiteY4" fmla="*/ 641772 h 682794"/>
              <a:gd name="connsiteX5" fmla="*/ 352817 w 1973083"/>
              <a:gd name="connsiteY5" fmla="*/ 645217 h 682794"/>
              <a:gd name="connsiteX6" fmla="*/ 999 w 1973083"/>
              <a:gd name="connsiteY6" fmla="*/ 329383 h 682794"/>
              <a:gd name="connsiteX0" fmla="*/ 999 w 1990447"/>
              <a:gd name="connsiteY0" fmla="*/ 329383 h 668063"/>
              <a:gd name="connsiteX1" fmla="*/ 273032 w 1990447"/>
              <a:gd name="connsiteY1" fmla="*/ 71928 h 668063"/>
              <a:gd name="connsiteX2" fmla="*/ 987041 w 1990447"/>
              <a:gd name="connsiteY2" fmla="*/ 16994 h 668063"/>
              <a:gd name="connsiteX3" fmla="*/ 1973083 w 1990447"/>
              <a:gd name="connsiteY3" fmla="*/ 329383 h 668063"/>
              <a:gd name="connsiteX4" fmla="*/ 1604101 w 1990447"/>
              <a:gd name="connsiteY4" fmla="*/ 629175 h 668063"/>
              <a:gd name="connsiteX5" fmla="*/ 987041 w 1990447"/>
              <a:gd name="connsiteY5" fmla="*/ 641772 h 668063"/>
              <a:gd name="connsiteX6" fmla="*/ 352817 w 1990447"/>
              <a:gd name="connsiteY6" fmla="*/ 645217 h 668063"/>
              <a:gd name="connsiteX7" fmla="*/ 999 w 1990447"/>
              <a:gd name="connsiteY7" fmla="*/ 329383 h 668063"/>
              <a:gd name="connsiteX0" fmla="*/ 999 w 1973910"/>
              <a:gd name="connsiteY0" fmla="*/ 335804 h 674484"/>
              <a:gd name="connsiteX1" fmla="*/ 273032 w 1973910"/>
              <a:gd name="connsiteY1" fmla="*/ 78349 h 674484"/>
              <a:gd name="connsiteX2" fmla="*/ 987041 w 1973910"/>
              <a:gd name="connsiteY2" fmla="*/ 23415 h 674484"/>
              <a:gd name="connsiteX3" fmla="*/ 1523891 w 1973910"/>
              <a:gd name="connsiteY3" fmla="*/ 25997 h 674484"/>
              <a:gd name="connsiteX4" fmla="*/ 1973083 w 1973910"/>
              <a:gd name="connsiteY4" fmla="*/ 335804 h 674484"/>
              <a:gd name="connsiteX5" fmla="*/ 1604101 w 1973910"/>
              <a:gd name="connsiteY5" fmla="*/ 635596 h 674484"/>
              <a:gd name="connsiteX6" fmla="*/ 987041 w 1973910"/>
              <a:gd name="connsiteY6" fmla="*/ 648193 h 674484"/>
              <a:gd name="connsiteX7" fmla="*/ 352817 w 1973910"/>
              <a:gd name="connsiteY7" fmla="*/ 651638 h 674484"/>
              <a:gd name="connsiteX8" fmla="*/ 999 w 1973910"/>
              <a:gd name="connsiteY8" fmla="*/ 335804 h 67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3910" h="674484">
                <a:moveTo>
                  <a:pt x="999" y="335804"/>
                </a:moveTo>
                <a:cubicBezTo>
                  <a:pt x="-12298" y="240256"/>
                  <a:pt x="108692" y="130414"/>
                  <a:pt x="273032" y="78349"/>
                </a:cubicBezTo>
                <a:cubicBezTo>
                  <a:pt x="437372" y="26284"/>
                  <a:pt x="778565" y="32140"/>
                  <a:pt x="987041" y="23415"/>
                </a:cubicBezTo>
                <a:cubicBezTo>
                  <a:pt x="1195517" y="14690"/>
                  <a:pt x="1359551" y="-26068"/>
                  <a:pt x="1523891" y="25997"/>
                </a:cubicBezTo>
                <a:cubicBezTo>
                  <a:pt x="1688231" y="78062"/>
                  <a:pt x="1957041" y="252920"/>
                  <a:pt x="1973083" y="335804"/>
                </a:cubicBezTo>
                <a:cubicBezTo>
                  <a:pt x="1989125" y="418688"/>
                  <a:pt x="1768441" y="583531"/>
                  <a:pt x="1604101" y="635596"/>
                </a:cubicBezTo>
                <a:cubicBezTo>
                  <a:pt x="1439761" y="687661"/>
                  <a:pt x="1195588" y="645519"/>
                  <a:pt x="987041" y="648193"/>
                </a:cubicBezTo>
                <a:cubicBezTo>
                  <a:pt x="778494" y="650867"/>
                  <a:pt x="517157" y="703703"/>
                  <a:pt x="352817" y="651638"/>
                </a:cubicBezTo>
                <a:cubicBezTo>
                  <a:pt x="188477" y="599573"/>
                  <a:pt x="14296" y="431352"/>
                  <a:pt x="999" y="33580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parameters</a:t>
            </a:r>
            <a:endParaRPr lang="pl-PL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FB045FD-51EC-490F-83E8-3634F6C6777B}"/>
              </a:ext>
            </a:extLst>
          </p:cNvPr>
          <p:cNvSpPr/>
          <p:nvPr/>
        </p:nvSpPr>
        <p:spPr>
          <a:xfrm rot="10429151">
            <a:off x="909453" y="2640452"/>
            <a:ext cx="3153046" cy="1728652"/>
          </a:xfrm>
          <a:custGeom>
            <a:avLst/>
            <a:gdLst>
              <a:gd name="connsiteX0" fmla="*/ 0 w 1092200"/>
              <a:gd name="connsiteY0" fmla="*/ 48106 h 1457806"/>
              <a:gd name="connsiteX1" fmla="*/ 800100 w 1092200"/>
              <a:gd name="connsiteY1" fmla="*/ 111606 h 1457806"/>
              <a:gd name="connsiteX2" fmla="*/ 876300 w 1092200"/>
              <a:gd name="connsiteY2" fmla="*/ 1026006 h 1457806"/>
              <a:gd name="connsiteX3" fmla="*/ 1092200 w 1092200"/>
              <a:gd name="connsiteY3" fmla="*/ 1457806 h 1457806"/>
              <a:gd name="connsiteX4" fmla="*/ 1092200 w 1092200"/>
              <a:gd name="connsiteY4" fmla="*/ 1457806 h 1457806"/>
              <a:gd name="connsiteX0" fmla="*/ 0 w 863600"/>
              <a:gd name="connsiteY0" fmla="*/ 1428836 h 1428836"/>
              <a:gd name="connsiteX1" fmla="*/ 571500 w 863600"/>
              <a:gd name="connsiteY1" fmla="*/ 6436 h 1428836"/>
              <a:gd name="connsiteX2" fmla="*/ 647700 w 863600"/>
              <a:gd name="connsiteY2" fmla="*/ 920836 h 1428836"/>
              <a:gd name="connsiteX3" fmla="*/ 863600 w 863600"/>
              <a:gd name="connsiteY3" fmla="*/ 1352636 h 1428836"/>
              <a:gd name="connsiteX4" fmla="*/ 863600 w 863600"/>
              <a:gd name="connsiteY4" fmla="*/ 1352636 h 1428836"/>
              <a:gd name="connsiteX0" fmla="*/ 0 w 863600"/>
              <a:gd name="connsiteY0" fmla="*/ 508000 h 508000"/>
              <a:gd name="connsiteX1" fmla="*/ 647700 w 863600"/>
              <a:gd name="connsiteY1" fmla="*/ 0 h 508000"/>
              <a:gd name="connsiteX2" fmla="*/ 863600 w 863600"/>
              <a:gd name="connsiteY2" fmla="*/ 431800 h 508000"/>
              <a:gd name="connsiteX3" fmla="*/ 863600 w 863600"/>
              <a:gd name="connsiteY3" fmla="*/ 431800 h 5080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63600 w 889000"/>
              <a:gd name="connsiteY2" fmla="*/ 431800 h 850900"/>
              <a:gd name="connsiteX3" fmla="*/ 889000 w 889000"/>
              <a:gd name="connsiteY3" fmla="*/ 850900 h 8509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89000 w 889000"/>
              <a:gd name="connsiteY2" fmla="*/ 850900 h 850900"/>
              <a:gd name="connsiteX0" fmla="*/ 0 w 889000"/>
              <a:gd name="connsiteY0" fmla="*/ 44339 h 387239"/>
              <a:gd name="connsiteX1" fmla="*/ 635000 w 889000"/>
              <a:gd name="connsiteY1" fmla="*/ 44339 h 387239"/>
              <a:gd name="connsiteX2" fmla="*/ 889000 w 889000"/>
              <a:gd name="connsiteY2" fmla="*/ 387239 h 387239"/>
              <a:gd name="connsiteX0" fmla="*/ 0 w 889000"/>
              <a:gd name="connsiteY0" fmla="*/ 68708 h 411608"/>
              <a:gd name="connsiteX1" fmla="*/ 635000 w 889000"/>
              <a:gd name="connsiteY1" fmla="*/ 68708 h 411608"/>
              <a:gd name="connsiteX2" fmla="*/ 889000 w 889000"/>
              <a:gd name="connsiteY2" fmla="*/ 411608 h 411608"/>
              <a:gd name="connsiteX0" fmla="*/ 0 w 1483076"/>
              <a:gd name="connsiteY0" fmla="*/ 62955 h 404325"/>
              <a:gd name="connsiteX1" fmla="*/ 1229076 w 1483076"/>
              <a:gd name="connsiteY1" fmla="*/ 61425 h 404325"/>
              <a:gd name="connsiteX2" fmla="*/ 1483076 w 1483076"/>
              <a:gd name="connsiteY2" fmla="*/ 404325 h 404325"/>
              <a:gd name="connsiteX0" fmla="*/ 0 w 1483076"/>
              <a:gd name="connsiteY0" fmla="*/ 22207 h 363577"/>
              <a:gd name="connsiteX1" fmla="*/ 1229076 w 1483076"/>
              <a:gd name="connsiteY1" fmla="*/ 20677 h 363577"/>
              <a:gd name="connsiteX2" fmla="*/ 1483076 w 1483076"/>
              <a:gd name="connsiteY2" fmla="*/ 363577 h 363577"/>
              <a:gd name="connsiteX0" fmla="*/ 0 w 3079932"/>
              <a:gd name="connsiteY0" fmla="*/ 0 h 341370"/>
              <a:gd name="connsiteX1" fmla="*/ 3057430 w 3079932"/>
              <a:gd name="connsiteY1" fmla="*/ 217554 h 341370"/>
              <a:gd name="connsiteX2" fmla="*/ 1483076 w 3079932"/>
              <a:gd name="connsiteY2" fmla="*/ 341370 h 341370"/>
              <a:gd name="connsiteX0" fmla="*/ 0 w 3314611"/>
              <a:gd name="connsiteY0" fmla="*/ 0 h 760839"/>
              <a:gd name="connsiteX1" fmla="*/ 3057430 w 3314611"/>
              <a:gd name="connsiteY1" fmla="*/ 217554 h 760839"/>
              <a:gd name="connsiteX2" fmla="*/ 3176761 w 3314611"/>
              <a:gd name="connsiteY2" fmla="*/ 760839 h 76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611" h="760839">
                <a:moveTo>
                  <a:pt x="0" y="0"/>
                </a:moveTo>
                <a:cubicBezTo>
                  <a:pt x="510088" y="22600"/>
                  <a:pt x="2527970" y="90748"/>
                  <a:pt x="3057430" y="217554"/>
                </a:cubicBezTo>
                <a:cubicBezTo>
                  <a:pt x="3586890" y="344360"/>
                  <a:pt x="3126490" y="583568"/>
                  <a:pt x="3176761" y="760839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C44047-D32A-4879-8E75-65A731958F2C}"/>
              </a:ext>
            </a:extLst>
          </p:cNvPr>
          <p:cNvSpPr/>
          <p:nvPr/>
        </p:nvSpPr>
        <p:spPr>
          <a:xfrm>
            <a:off x="7138737" y="2759242"/>
            <a:ext cx="1187923" cy="1203158"/>
          </a:xfrm>
          <a:custGeom>
            <a:avLst/>
            <a:gdLst>
              <a:gd name="connsiteX0" fmla="*/ 0 w 1187923"/>
              <a:gd name="connsiteY0" fmla="*/ 1203158 h 1203158"/>
              <a:gd name="connsiteX1" fmla="*/ 978568 w 1187923"/>
              <a:gd name="connsiteY1" fmla="*/ 850232 h 1203158"/>
              <a:gd name="connsiteX2" fmla="*/ 1187116 w 1187923"/>
              <a:gd name="connsiteY2" fmla="*/ 0 h 120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7923" h="1203158">
                <a:moveTo>
                  <a:pt x="0" y="1203158"/>
                </a:moveTo>
                <a:cubicBezTo>
                  <a:pt x="390357" y="1126958"/>
                  <a:pt x="780715" y="1050758"/>
                  <a:pt x="978568" y="850232"/>
                </a:cubicBezTo>
                <a:cubicBezTo>
                  <a:pt x="1176421" y="649706"/>
                  <a:pt x="1192463" y="272716"/>
                  <a:pt x="1187116" y="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DC2359-5C08-4ECA-AFEE-8C069AAAC360}"/>
              </a:ext>
            </a:extLst>
          </p:cNvPr>
          <p:cNvCxnSpPr>
            <a:cxnSpLocks/>
            <a:stCxn id="39" idx="5"/>
          </p:cNvCxnSpPr>
          <p:nvPr/>
        </p:nvCxnSpPr>
        <p:spPr>
          <a:xfrm>
            <a:off x="1571358" y="2686472"/>
            <a:ext cx="658495" cy="4256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4DCFFB5-B5FE-46B5-8FA7-87D0FDB96BC6}"/>
              </a:ext>
            </a:extLst>
          </p:cNvPr>
          <p:cNvCxnSpPr>
            <a:cxnSpLocks/>
          </p:cNvCxnSpPr>
          <p:nvPr/>
        </p:nvCxnSpPr>
        <p:spPr>
          <a:xfrm flipV="1">
            <a:off x="1359177" y="946806"/>
            <a:ext cx="870676" cy="10264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D62F370-486A-4E23-A4BF-66F846D69A98}"/>
              </a:ext>
            </a:extLst>
          </p:cNvPr>
          <p:cNvCxnSpPr>
            <a:cxnSpLocks/>
            <a:endCxn id="53" idx="3"/>
          </p:cNvCxnSpPr>
          <p:nvPr/>
        </p:nvCxnSpPr>
        <p:spPr>
          <a:xfrm flipV="1">
            <a:off x="3380185" y="3191339"/>
            <a:ext cx="244575" cy="355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BB767A2-E25D-49EF-907D-D751BE8FA5BB}"/>
              </a:ext>
            </a:extLst>
          </p:cNvPr>
          <p:cNvSpPr txBox="1"/>
          <p:nvPr/>
        </p:nvSpPr>
        <p:spPr>
          <a:xfrm>
            <a:off x="3500329" y="2854297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strategic</a:t>
            </a:r>
            <a:r>
              <a:rPr lang="pl-PL" sz="1400" dirty="0"/>
              <a:t> </a:t>
            </a:r>
            <a:r>
              <a:rPr lang="pl-PL" sz="1400" dirty="0" err="1"/>
              <a:t>voting</a:t>
            </a:r>
            <a:r>
              <a:rPr lang="pl-PL" sz="1400" dirty="0"/>
              <a:t> (</a:t>
            </a:r>
            <a:r>
              <a:rPr lang="pl-PL" sz="1400" dirty="0" err="1"/>
              <a:t>manipulation</a:t>
            </a:r>
            <a:r>
              <a:rPr lang="pl-PL" sz="1400" dirty="0"/>
              <a:t>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1FEEE62-B4AF-4B8D-B61E-A5F2794FF5CF}"/>
              </a:ext>
            </a:extLst>
          </p:cNvPr>
          <p:cNvSpPr txBox="1"/>
          <p:nvPr/>
        </p:nvSpPr>
        <p:spPr>
          <a:xfrm>
            <a:off x="3848043" y="281309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possible</a:t>
            </a:r>
            <a:r>
              <a:rPr lang="pl-PL" sz="1400" dirty="0"/>
              <a:t> and </a:t>
            </a:r>
            <a:r>
              <a:rPr lang="pl-PL" sz="1400" dirty="0" err="1"/>
              <a:t>necessary</a:t>
            </a:r>
            <a:r>
              <a:rPr lang="pl-PL" sz="1400" dirty="0"/>
              <a:t> </a:t>
            </a:r>
            <a:r>
              <a:rPr lang="pl-PL" sz="1400" dirty="0" err="1"/>
              <a:t>winners</a:t>
            </a:r>
            <a:endParaRPr lang="pl-PL" sz="14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1B5DA0F-44BD-499C-A06E-0E25FFD5EA53}"/>
              </a:ext>
            </a:extLst>
          </p:cNvPr>
          <p:cNvSpPr txBox="1"/>
          <p:nvPr/>
        </p:nvSpPr>
        <p:spPr>
          <a:xfrm>
            <a:off x="2377569" y="1367311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margin</a:t>
            </a:r>
            <a:r>
              <a:rPr lang="pl-PL" sz="1400" dirty="0"/>
              <a:t> of </a:t>
            </a:r>
            <a:r>
              <a:rPr lang="pl-PL" sz="1400" dirty="0" err="1"/>
              <a:t>victory</a:t>
            </a:r>
            <a:endParaRPr lang="pl-PL" sz="14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2E1B1E8-F05E-455C-84EE-EA4B0D5605FD}"/>
              </a:ext>
            </a:extLst>
          </p:cNvPr>
          <p:cNvSpPr txBox="1"/>
          <p:nvPr/>
        </p:nvSpPr>
        <p:spPr>
          <a:xfrm>
            <a:off x="3222390" y="240294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control</a:t>
            </a:r>
            <a:endParaRPr lang="pl-PL" sz="14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90E0061-A6F1-4EA0-B675-AA742A28FE8B}"/>
              </a:ext>
            </a:extLst>
          </p:cNvPr>
          <p:cNvSpPr txBox="1"/>
          <p:nvPr/>
        </p:nvSpPr>
        <p:spPr>
          <a:xfrm>
            <a:off x="2774248" y="2048709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bribery</a:t>
            </a:r>
            <a:endParaRPr lang="pl-PL" sz="14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34E813-DEF2-4B12-A656-108637BD51E4}"/>
              </a:ext>
            </a:extLst>
          </p:cNvPr>
          <p:cNvSpPr txBox="1"/>
          <p:nvPr/>
        </p:nvSpPr>
        <p:spPr>
          <a:xfrm>
            <a:off x="1766735" y="1886524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campaign</a:t>
            </a:r>
            <a:r>
              <a:rPr lang="pl-PL" sz="1400" dirty="0"/>
              <a:t> management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BC5A29B-CB65-4978-B30B-0E4A1CD7862A}"/>
              </a:ext>
            </a:extLst>
          </p:cNvPr>
          <p:cNvSpPr txBox="1"/>
          <p:nvPr/>
        </p:nvSpPr>
        <p:spPr>
          <a:xfrm>
            <a:off x="3624760" y="945222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winner</a:t>
            </a:r>
            <a:r>
              <a:rPr lang="pl-PL" sz="1400" dirty="0"/>
              <a:t> </a:t>
            </a:r>
            <a:r>
              <a:rPr lang="pl-PL" sz="1400" dirty="0" err="1"/>
              <a:t>prediction</a:t>
            </a:r>
            <a:endParaRPr lang="pl-PL" sz="1400" dirty="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3432101-4A1D-46E2-9412-B31808BF45EA}"/>
              </a:ext>
            </a:extLst>
          </p:cNvPr>
          <p:cNvCxnSpPr>
            <a:cxnSpLocks/>
          </p:cNvCxnSpPr>
          <p:nvPr/>
        </p:nvCxnSpPr>
        <p:spPr>
          <a:xfrm flipV="1">
            <a:off x="3284887" y="2631351"/>
            <a:ext cx="456763" cy="3046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E64D156-1636-49D4-807E-123EF58D4AFF}"/>
              </a:ext>
            </a:extLst>
          </p:cNvPr>
          <p:cNvCxnSpPr>
            <a:cxnSpLocks/>
          </p:cNvCxnSpPr>
          <p:nvPr/>
        </p:nvCxnSpPr>
        <p:spPr>
          <a:xfrm flipV="1">
            <a:off x="2935845" y="2343875"/>
            <a:ext cx="373887" cy="5398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822CA2E-67B4-471F-8051-047BAA9A9DE4}"/>
              </a:ext>
            </a:extLst>
          </p:cNvPr>
          <p:cNvCxnSpPr>
            <a:cxnSpLocks/>
          </p:cNvCxnSpPr>
          <p:nvPr/>
        </p:nvCxnSpPr>
        <p:spPr>
          <a:xfrm flipH="1" flipV="1">
            <a:off x="2582232" y="2373681"/>
            <a:ext cx="85759" cy="5256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30F6DE2-F682-4457-B8DA-D092A2FE8E9D}"/>
              </a:ext>
            </a:extLst>
          </p:cNvPr>
          <p:cNvCxnSpPr>
            <a:cxnSpLocks/>
          </p:cNvCxnSpPr>
          <p:nvPr/>
        </p:nvCxnSpPr>
        <p:spPr>
          <a:xfrm>
            <a:off x="2875532" y="906388"/>
            <a:ext cx="134954" cy="5114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5A318FA-EA63-45F1-8BF1-09BBE6B40A87}"/>
              </a:ext>
            </a:extLst>
          </p:cNvPr>
          <p:cNvCxnSpPr>
            <a:cxnSpLocks/>
          </p:cNvCxnSpPr>
          <p:nvPr/>
        </p:nvCxnSpPr>
        <p:spPr>
          <a:xfrm>
            <a:off x="3616877" y="792071"/>
            <a:ext cx="231166" cy="2314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4FC8911-73E9-4CCF-9B2F-57B721673EF9}"/>
              </a:ext>
            </a:extLst>
          </p:cNvPr>
          <p:cNvCxnSpPr>
            <a:cxnSpLocks/>
            <a:stCxn id="49" idx="3"/>
          </p:cNvCxnSpPr>
          <p:nvPr/>
        </p:nvCxnSpPr>
        <p:spPr>
          <a:xfrm>
            <a:off x="3655619" y="542919"/>
            <a:ext cx="373496" cy="57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B2ABABF-C028-4C98-8794-3F27E25E8516}"/>
              </a:ext>
            </a:extLst>
          </p:cNvPr>
          <p:cNvCxnSpPr/>
          <p:nvPr/>
        </p:nvCxnSpPr>
        <p:spPr>
          <a:xfrm>
            <a:off x="3163166" y="1680312"/>
            <a:ext cx="190597" cy="4087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A91B3C-0574-4512-B48F-F6EE52A26DD3}"/>
              </a:ext>
            </a:extLst>
          </p:cNvPr>
          <p:cNvCxnSpPr>
            <a:cxnSpLocks/>
            <a:endCxn id="63" idx="0"/>
          </p:cNvCxnSpPr>
          <p:nvPr/>
        </p:nvCxnSpPr>
        <p:spPr>
          <a:xfrm flipH="1">
            <a:off x="4029115" y="1314053"/>
            <a:ext cx="262684" cy="10888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DDC7BD4D-564A-4003-9483-DACC7860CA90}"/>
              </a:ext>
            </a:extLst>
          </p:cNvPr>
          <p:cNvSpPr/>
          <p:nvPr/>
        </p:nvSpPr>
        <p:spPr>
          <a:xfrm>
            <a:off x="4488873" y="789709"/>
            <a:ext cx="802856" cy="2078182"/>
          </a:xfrm>
          <a:custGeom>
            <a:avLst/>
            <a:gdLst>
              <a:gd name="connsiteX0" fmla="*/ 290945 w 946630"/>
              <a:gd name="connsiteY0" fmla="*/ 0 h 2078182"/>
              <a:gd name="connsiteX1" fmla="*/ 942109 w 946630"/>
              <a:gd name="connsiteY1" fmla="*/ 457200 h 2078182"/>
              <a:gd name="connsiteX2" fmla="*/ 0 w 946630"/>
              <a:gd name="connsiteY2" fmla="*/ 2078182 h 207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6630" h="2078182">
                <a:moveTo>
                  <a:pt x="290945" y="0"/>
                </a:moveTo>
                <a:cubicBezTo>
                  <a:pt x="640772" y="55418"/>
                  <a:pt x="990600" y="110836"/>
                  <a:pt x="942109" y="457200"/>
                </a:cubicBezTo>
                <a:cubicBezTo>
                  <a:pt x="893618" y="803564"/>
                  <a:pt x="339436" y="1637146"/>
                  <a:pt x="0" y="2078182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B5A6BA2-082B-4BA9-9578-11ACD2561308}"/>
              </a:ext>
            </a:extLst>
          </p:cNvPr>
          <p:cNvCxnSpPr>
            <a:cxnSpLocks/>
          </p:cNvCxnSpPr>
          <p:nvPr/>
        </p:nvCxnSpPr>
        <p:spPr>
          <a:xfrm>
            <a:off x="2979736" y="2106527"/>
            <a:ext cx="280672" cy="1155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1F02EA9B-699C-4D34-B94E-DA9520D6C536}"/>
              </a:ext>
            </a:extLst>
          </p:cNvPr>
          <p:cNvSpPr txBox="1"/>
          <p:nvPr/>
        </p:nvSpPr>
        <p:spPr>
          <a:xfrm>
            <a:off x="7275155" y="426443"/>
            <a:ext cx="1701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election</a:t>
            </a:r>
            <a:r>
              <a:rPr lang="pl-PL" sz="2000" dirty="0"/>
              <a:t> </a:t>
            </a:r>
            <a:r>
              <a:rPr lang="pl-PL" sz="2000" dirty="0" err="1"/>
              <a:t>size</a:t>
            </a:r>
            <a:endParaRPr lang="pl-PL" sz="20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A723F08-3C1E-4846-8187-C1B9FAD8D84A}"/>
              </a:ext>
            </a:extLst>
          </p:cNvPr>
          <p:cNvSpPr txBox="1"/>
          <p:nvPr/>
        </p:nvSpPr>
        <p:spPr>
          <a:xfrm>
            <a:off x="5916003" y="1357118"/>
            <a:ext cx="1701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/>
              <a:t>budget</a:t>
            </a:r>
            <a:r>
              <a:rPr lang="pl-PL" sz="1600" dirty="0"/>
              <a:t> / </a:t>
            </a:r>
            <a:r>
              <a:rPr lang="pl-PL" sz="1600" dirty="0" err="1"/>
              <a:t>cost</a:t>
            </a:r>
            <a:endParaRPr lang="pl-PL" sz="16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98F0807-033B-44B0-A33B-17EDE637278E}"/>
              </a:ext>
            </a:extLst>
          </p:cNvPr>
          <p:cNvSpPr txBox="1"/>
          <p:nvPr/>
        </p:nvSpPr>
        <p:spPr>
          <a:xfrm>
            <a:off x="5916003" y="1938145"/>
            <a:ext cx="94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/>
              <a:t>special</a:t>
            </a:r>
            <a:r>
              <a:rPr lang="pl-PL" sz="1400" dirty="0"/>
              <a:t> </a:t>
            </a:r>
            <a:r>
              <a:rPr lang="pl-PL" sz="1400" dirty="0" err="1"/>
              <a:t>features</a:t>
            </a:r>
            <a:endParaRPr lang="pl-PL" sz="14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D122248-534B-4C99-B1C0-AF47EDCCB9BA}"/>
              </a:ext>
            </a:extLst>
          </p:cNvPr>
          <p:cNvSpPr txBox="1"/>
          <p:nvPr/>
        </p:nvSpPr>
        <p:spPr>
          <a:xfrm>
            <a:off x="5916004" y="862335"/>
            <a:ext cx="1701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#</a:t>
            </a:r>
            <a:r>
              <a:rPr lang="pl-PL" sz="1600" dirty="0" err="1"/>
              <a:t>candidates</a:t>
            </a:r>
            <a:endParaRPr lang="pl-PL" sz="14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87C54D5-D4B3-41CD-B6E9-DB3E118BEC8A}"/>
              </a:ext>
            </a:extLst>
          </p:cNvPr>
          <p:cNvSpPr txBox="1"/>
          <p:nvPr/>
        </p:nvSpPr>
        <p:spPr>
          <a:xfrm>
            <a:off x="5916003" y="262352"/>
            <a:ext cx="1701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#</a:t>
            </a:r>
            <a:r>
              <a:rPr lang="pl-PL" sz="1600" dirty="0" err="1"/>
              <a:t>voters</a:t>
            </a:r>
            <a:endParaRPr lang="pl-PL" sz="1400" dirty="0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4860D11-EC04-45B7-8B61-8C2C72F7A0B0}"/>
              </a:ext>
            </a:extLst>
          </p:cNvPr>
          <p:cNvCxnSpPr>
            <a:cxnSpLocks/>
          </p:cNvCxnSpPr>
          <p:nvPr/>
        </p:nvCxnSpPr>
        <p:spPr>
          <a:xfrm flipV="1">
            <a:off x="8270124" y="906388"/>
            <a:ext cx="0" cy="11834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2D6A5AE-AAC5-460D-BC93-567CC394289A}"/>
              </a:ext>
            </a:extLst>
          </p:cNvPr>
          <p:cNvCxnSpPr>
            <a:cxnSpLocks/>
          </p:cNvCxnSpPr>
          <p:nvPr/>
        </p:nvCxnSpPr>
        <p:spPr>
          <a:xfrm flipH="1" flipV="1">
            <a:off x="6653842" y="433789"/>
            <a:ext cx="791077" cy="1917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A162335-4A3A-49C4-8B03-6F2CABFB7BC6}"/>
              </a:ext>
            </a:extLst>
          </p:cNvPr>
          <p:cNvCxnSpPr>
            <a:cxnSpLocks/>
          </p:cNvCxnSpPr>
          <p:nvPr/>
        </p:nvCxnSpPr>
        <p:spPr>
          <a:xfrm flipH="1">
            <a:off x="7001325" y="697638"/>
            <a:ext cx="443595" cy="2930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7A887B3-D84B-4C89-B6A3-862553EDA9E4}"/>
              </a:ext>
            </a:extLst>
          </p:cNvPr>
          <p:cNvCxnSpPr>
            <a:cxnSpLocks/>
          </p:cNvCxnSpPr>
          <p:nvPr/>
        </p:nvCxnSpPr>
        <p:spPr>
          <a:xfrm flipH="1" flipV="1">
            <a:off x="7107335" y="1661361"/>
            <a:ext cx="585225" cy="4867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8392747-26E9-4CFF-947D-0C9E09BD4C3A}"/>
              </a:ext>
            </a:extLst>
          </p:cNvPr>
          <p:cNvCxnSpPr>
            <a:cxnSpLocks/>
          </p:cNvCxnSpPr>
          <p:nvPr/>
        </p:nvCxnSpPr>
        <p:spPr>
          <a:xfrm flipH="1" flipV="1">
            <a:off x="6571300" y="2193631"/>
            <a:ext cx="860050" cy="2319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A9FABA6F-A1A6-4C8C-877D-0A7B174CAD87}"/>
              </a:ext>
            </a:extLst>
          </p:cNvPr>
          <p:cNvSpPr/>
          <p:nvPr/>
        </p:nvSpPr>
        <p:spPr>
          <a:xfrm>
            <a:off x="1763240" y="98307"/>
            <a:ext cx="5415874" cy="1139115"/>
          </a:xfrm>
          <a:custGeom>
            <a:avLst/>
            <a:gdLst>
              <a:gd name="connsiteX0" fmla="*/ 4160482 w 5415874"/>
              <a:gd name="connsiteY0" fmla="*/ 1107641 h 1139115"/>
              <a:gd name="connsiteX1" fmla="*/ 5353177 w 5415874"/>
              <a:gd name="connsiteY1" fmla="*/ 1094389 h 1139115"/>
              <a:gd name="connsiteX2" fmla="*/ 5127890 w 5415874"/>
              <a:gd name="connsiteY2" fmla="*/ 723328 h 1139115"/>
              <a:gd name="connsiteX3" fmla="*/ 4094221 w 5415874"/>
              <a:gd name="connsiteY3" fmla="*/ 577554 h 1139115"/>
              <a:gd name="connsiteX4" fmla="*/ 3511125 w 5415874"/>
              <a:gd name="connsiteY4" fmla="*/ 73971 h 1139115"/>
              <a:gd name="connsiteX5" fmla="*/ 383612 w 5415874"/>
              <a:gd name="connsiteY5" fmla="*/ 87223 h 1139115"/>
              <a:gd name="connsiteX6" fmla="*/ 224586 w 5415874"/>
              <a:gd name="connsiteY6" fmla="*/ 869102 h 1139115"/>
              <a:gd name="connsiteX7" fmla="*/ 1960621 w 5415874"/>
              <a:gd name="connsiteY7" fmla="*/ 763084 h 1139115"/>
              <a:gd name="connsiteX8" fmla="*/ 1907612 w 5415874"/>
              <a:gd name="connsiteY8" fmla="*/ 312510 h 1139115"/>
              <a:gd name="connsiteX9" fmla="*/ 2517212 w 5415874"/>
              <a:gd name="connsiteY9" fmla="*/ 140232 h 1139115"/>
              <a:gd name="connsiteX10" fmla="*/ 3776169 w 5415874"/>
              <a:gd name="connsiteY10" fmla="*/ 272754 h 1139115"/>
              <a:gd name="connsiteX11" fmla="*/ 3789421 w 5415874"/>
              <a:gd name="connsiteY11" fmla="*/ 869102 h 1139115"/>
              <a:gd name="connsiteX12" fmla="*/ 4160482 w 5415874"/>
              <a:gd name="connsiteY12" fmla="*/ 1107641 h 113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15874" h="1139115">
                <a:moveTo>
                  <a:pt x="4160482" y="1107641"/>
                </a:moveTo>
                <a:cubicBezTo>
                  <a:pt x="4421108" y="1145189"/>
                  <a:pt x="5191942" y="1158441"/>
                  <a:pt x="5353177" y="1094389"/>
                </a:cubicBezTo>
                <a:cubicBezTo>
                  <a:pt x="5514412" y="1030337"/>
                  <a:pt x="5337716" y="809467"/>
                  <a:pt x="5127890" y="723328"/>
                </a:cubicBezTo>
                <a:cubicBezTo>
                  <a:pt x="4918064" y="637189"/>
                  <a:pt x="4363682" y="685780"/>
                  <a:pt x="4094221" y="577554"/>
                </a:cubicBezTo>
                <a:cubicBezTo>
                  <a:pt x="3824760" y="469328"/>
                  <a:pt x="4129560" y="155693"/>
                  <a:pt x="3511125" y="73971"/>
                </a:cubicBezTo>
                <a:cubicBezTo>
                  <a:pt x="2892690" y="-7751"/>
                  <a:pt x="931368" y="-45299"/>
                  <a:pt x="383612" y="87223"/>
                </a:cubicBezTo>
                <a:cubicBezTo>
                  <a:pt x="-164144" y="219745"/>
                  <a:pt x="-38249" y="756459"/>
                  <a:pt x="224586" y="869102"/>
                </a:cubicBezTo>
                <a:cubicBezTo>
                  <a:pt x="487421" y="981745"/>
                  <a:pt x="1680117" y="855849"/>
                  <a:pt x="1960621" y="763084"/>
                </a:cubicBezTo>
                <a:cubicBezTo>
                  <a:pt x="2241125" y="670319"/>
                  <a:pt x="1814847" y="416319"/>
                  <a:pt x="1907612" y="312510"/>
                </a:cubicBezTo>
                <a:cubicBezTo>
                  <a:pt x="2000377" y="208701"/>
                  <a:pt x="2205786" y="146858"/>
                  <a:pt x="2517212" y="140232"/>
                </a:cubicBezTo>
                <a:cubicBezTo>
                  <a:pt x="2828638" y="133606"/>
                  <a:pt x="3564134" y="151276"/>
                  <a:pt x="3776169" y="272754"/>
                </a:cubicBezTo>
                <a:cubicBezTo>
                  <a:pt x="3988204" y="394232"/>
                  <a:pt x="3727578" y="727746"/>
                  <a:pt x="3789421" y="869102"/>
                </a:cubicBezTo>
                <a:cubicBezTo>
                  <a:pt x="3851264" y="1010458"/>
                  <a:pt x="3899856" y="1070093"/>
                  <a:pt x="4160482" y="1107641"/>
                </a:cubicBezTo>
                <a:close/>
              </a:path>
            </a:pathLst>
          </a:custGeom>
          <a:solidFill>
            <a:srgbClr val="F357FF">
              <a:alpha val="16000"/>
            </a:srgbClr>
          </a:solidFill>
          <a:ln w="19050">
            <a:solidFill>
              <a:srgbClr val="FB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69F0A33-C3A6-4688-B316-1F31125E6C04}"/>
              </a:ext>
            </a:extLst>
          </p:cNvPr>
          <p:cNvSpPr/>
          <p:nvPr/>
        </p:nvSpPr>
        <p:spPr>
          <a:xfrm>
            <a:off x="3620706" y="111168"/>
            <a:ext cx="3402777" cy="2790553"/>
          </a:xfrm>
          <a:custGeom>
            <a:avLst/>
            <a:gdLst>
              <a:gd name="connsiteX0" fmla="*/ 3137903 w 3392874"/>
              <a:gd name="connsiteY0" fmla="*/ 538189 h 2790553"/>
              <a:gd name="connsiteX1" fmla="*/ 3336685 w 3392874"/>
              <a:gd name="connsiteY1" fmla="*/ 220136 h 2790553"/>
              <a:gd name="connsiteX2" fmla="*/ 2263259 w 3392874"/>
              <a:gd name="connsiteY2" fmla="*/ 127371 h 2790553"/>
              <a:gd name="connsiteX3" fmla="*/ 832024 w 3392874"/>
              <a:gd name="connsiteY3" fmla="*/ 2048936 h 2790553"/>
              <a:gd name="connsiteX4" fmla="*/ 222424 w 3392874"/>
              <a:gd name="connsiteY4" fmla="*/ 2287475 h 2790553"/>
              <a:gd name="connsiteX5" fmla="*/ 23642 w 3392874"/>
              <a:gd name="connsiteY5" fmla="*/ 2565771 h 2790553"/>
              <a:gd name="connsiteX6" fmla="*/ 712755 w 3392874"/>
              <a:gd name="connsiteY6" fmla="*/ 2645284 h 2790553"/>
              <a:gd name="connsiteX7" fmla="*/ 2250007 w 3392874"/>
              <a:gd name="connsiteY7" fmla="*/ 511684 h 2790553"/>
              <a:gd name="connsiteX8" fmla="*/ 3137903 w 3392874"/>
              <a:gd name="connsiteY8" fmla="*/ 538189 h 2790553"/>
              <a:gd name="connsiteX0" fmla="*/ 3137903 w 3402777"/>
              <a:gd name="connsiteY0" fmla="*/ 538189 h 2790553"/>
              <a:gd name="connsiteX1" fmla="*/ 3336685 w 3402777"/>
              <a:gd name="connsiteY1" fmla="*/ 220136 h 2790553"/>
              <a:gd name="connsiteX2" fmla="*/ 2263259 w 3402777"/>
              <a:gd name="connsiteY2" fmla="*/ 127371 h 2790553"/>
              <a:gd name="connsiteX3" fmla="*/ 832024 w 3402777"/>
              <a:gd name="connsiteY3" fmla="*/ 2048936 h 2790553"/>
              <a:gd name="connsiteX4" fmla="*/ 222424 w 3402777"/>
              <a:gd name="connsiteY4" fmla="*/ 2287475 h 2790553"/>
              <a:gd name="connsiteX5" fmla="*/ 23642 w 3402777"/>
              <a:gd name="connsiteY5" fmla="*/ 2565771 h 2790553"/>
              <a:gd name="connsiteX6" fmla="*/ 712755 w 3402777"/>
              <a:gd name="connsiteY6" fmla="*/ 2645284 h 2790553"/>
              <a:gd name="connsiteX7" fmla="*/ 1918703 w 3402777"/>
              <a:gd name="connsiteY7" fmla="*/ 736971 h 2790553"/>
              <a:gd name="connsiteX8" fmla="*/ 3137903 w 3402777"/>
              <a:gd name="connsiteY8" fmla="*/ 538189 h 279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02777" h="2790553">
                <a:moveTo>
                  <a:pt x="3137903" y="538189"/>
                </a:moveTo>
                <a:cubicBezTo>
                  <a:pt x="3374233" y="452050"/>
                  <a:pt x="3482459" y="288606"/>
                  <a:pt x="3336685" y="220136"/>
                </a:cubicBezTo>
                <a:cubicBezTo>
                  <a:pt x="3190911" y="151666"/>
                  <a:pt x="2680702" y="-177429"/>
                  <a:pt x="2263259" y="127371"/>
                </a:cubicBezTo>
                <a:cubicBezTo>
                  <a:pt x="1845815" y="432171"/>
                  <a:pt x="1172163" y="1688919"/>
                  <a:pt x="832024" y="2048936"/>
                </a:cubicBezTo>
                <a:cubicBezTo>
                  <a:pt x="491885" y="2408953"/>
                  <a:pt x="357154" y="2201336"/>
                  <a:pt x="222424" y="2287475"/>
                </a:cubicBezTo>
                <a:cubicBezTo>
                  <a:pt x="87694" y="2373614"/>
                  <a:pt x="-58080" y="2506136"/>
                  <a:pt x="23642" y="2565771"/>
                </a:cubicBezTo>
                <a:cubicBezTo>
                  <a:pt x="105364" y="2625406"/>
                  <a:pt x="341694" y="2987632"/>
                  <a:pt x="712755" y="2645284"/>
                </a:cubicBezTo>
                <a:cubicBezTo>
                  <a:pt x="1083816" y="2302936"/>
                  <a:pt x="1514512" y="1090362"/>
                  <a:pt x="1918703" y="736971"/>
                </a:cubicBezTo>
                <a:cubicBezTo>
                  <a:pt x="2322894" y="383580"/>
                  <a:pt x="2901573" y="624328"/>
                  <a:pt x="3137903" y="538189"/>
                </a:cubicBezTo>
                <a:close/>
              </a:path>
            </a:pathLst>
          </a:custGeom>
          <a:solidFill>
            <a:srgbClr val="F357FF">
              <a:alpha val="1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877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8904" y="209105"/>
            <a:ext cx="8229600" cy="720080"/>
          </a:xfrm>
        </p:spPr>
        <p:txBody>
          <a:bodyPr>
            <a:noAutofit/>
          </a:bodyPr>
          <a:lstStyle/>
          <a:p>
            <a:r>
              <a:rPr lang="pl-PL" sz="3200" dirty="0" err="1"/>
              <a:t>Plurality</a:t>
            </a:r>
            <a:r>
              <a:rPr lang="pl-PL" sz="3200" dirty="0"/>
              <a:t>-CCAC: W[1]-hard for #</a:t>
            </a:r>
            <a:r>
              <a:rPr lang="pl-PL" sz="3200" dirty="0" err="1"/>
              <a:t>voters</a:t>
            </a:r>
            <a:endParaRPr lang="pl-PL" sz="32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460250" y="1154908"/>
            <a:ext cx="4028155" cy="2922587"/>
          </a:xfrm>
          <a:prstGeom prst="roundRect">
            <a:avLst>
              <a:gd name="adj" fmla="val 8831"/>
            </a:avLst>
          </a:prstGeom>
          <a:solidFill>
            <a:srgbClr val="E4B3B2">
              <a:alpha val="61000"/>
            </a:srgb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b="1" dirty="0" err="1">
                <a:solidFill>
                  <a:schemeClr val="tx1"/>
                </a:solidFill>
              </a:rPr>
              <a:t>Plurality</a:t>
            </a:r>
            <a:r>
              <a:rPr lang="pl-PL" b="1" dirty="0">
                <a:solidFill>
                  <a:schemeClr val="tx1"/>
                </a:solidFill>
              </a:rPr>
              <a:t>-CCAC</a:t>
            </a:r>
          </a:p>
          <a:p>
            <a:r>
              <a:rPr lang="pl-PL" b="1" dirty="0" err="1">
                <a:solidFill>
                  <a:schemeClr val="tx1"/>
                </a:solidFill>
              </a:rPr>
              <a:t>Given</a:t>
            </a:r>
            <a:r>
              <a:rPr lang="pl-PL" b="1" dirty="0">
                <a:solidFill>
                  <a:schemeClr val="tx1"/>
                </a:solidFill>
              </a:rPr>
              <a:t>:</a:t>
            </a:r>
          </a:p>
          <a:p>
            <a:r>
              <a:rPr lang="pl-PL" b="1" dirty="0">
                <a:solidFill>
                  <a:schemeClr val="tx1"/>
                </a:solidFill>
              </a:rPr>
              <a:t>  </a:t>
            </a:r>
            <a:r>
              <a:rPr lang="pl-PL" dirty="0">
                <a:solidFill>
                  <a:schemeClr val="tx1"/>
                </a:solidFill>
              </a:rPr>
              <a:t>E = (C, V) – </a:t>
            </a:r>
            <a:r>
              <a:rPr lang="pl-PL" dirty="0" err="1">
                <a:solidFill>
                  <a:schemeClr val="tx1"/>
                </a:solidFill>
              </a:rPr>
              <a:t>an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election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  A – </a:t>
            </a:r>
            <a:r>
              <a:rPr lang="pl-PL" dirty="0" err="1">
                <a:solidFill>
                  <a:schemeClr val="tx1"/>
                </a:solidFill>
              </a:rPr>
              <a:t>additional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candidates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  p in C – </a:t>
            </a:r>
            <a:r>
              <a:rPr lang="pl-PL" dirty="0" err="1">
                <a:solidFill>
                  <a:schemeClr val="tx1"/>
                </a:solidFill>
              </a:rPr>
              <a:t>preferred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candidate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  k –  </a:t>
            </a:r>
            <a:r>
              <a:rPr lang="pl-PL" dirty="0" err="1">
                <a:solidFill>
                  <a:schemeClr val="tx1"/>
                </a:solidFill>
              </a:rPr>
              <a:t>budget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b="1" dirty="0" err="1">
                <a:solidFill>
                  <a:schemeClr val="tx1"/>
                </a:solidFill>
              </a:rPr>
              <a:t>Question</a:t>
            </a:r>
            <a:r>
              <a:rPr lang="pl-PL" b="1" dirty="0">
                <a:solidFill>
                  <a:schemeClr val="tx1"/>
                </a:solidFill>
              </a:rPr>
              <a:t>:</a:t>
            </a:r>
          </a:p>
          <a:p>
            <a:r>
              <a:rPr lang="pl-PL" dirty="0">
                <a:solidFill>
                  <a:schemeClr val="tx1"/>
                </a:solidFill>
              </a:rPr>
              <a:t>  </a:t>
            </a:r>
            <a:r>
              <a:rPr lang="pl-PL" dirty="0" err="1">
                <a:solidFill>
                  <a:schemeClr val="tx1"/>
                </a:solidFill>
              </a:rPr>
              <a:t>Is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it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possible</a:t>
            </a:r>
            <a:r>
              <a:rPr lang="pl-PL" dirty="0">
                <a:solidFill>
                  <a:schemeClr val="tx1"/>
                </a:solidFill>
              </a:rPr>
              <a:t> to </a:t>
            </a:r>
            <a:r>
              <a:rPr lang="pl-PL" dirty="0" err="1">
                <a:solidFill>
                  <a:schemeClr val="tx1"/>
                </a:solidFill>
              </a:rPr>
              <a:t>ensure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p’s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victory</a:t>
            </a:r>
            <a:r>
              <a:rPr lang="pl-PL" dirty="0">
                <a:solidFill>
                  <a:schemeClr val="tx1"/>
                </a:solidFill>
              </a:rPr>
              <a:t> by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  </a:t>
            </a:r>
            <a:r>
              <a:rPr lang="pl-PL" dirty="0" err="1">
                <a:solidFill>
                  <a:schemeClr val="tx1"/>
                </a:solidFill>
              </a:rPr>
              <a:t>adding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at</a:t>
            </a:r>
            <a:r>
              <a:rPr lang="pl-PL" dirty="0">
                <a:solidFill>
                  <a:schemeClr val="tx1"/>
                </a:solidFill>
              </a:rPr>
              <a:t> most k </a:t>
            </a:r>
            <a:r>
              <a:rPr lang="pl-PL" dirty="0" err="1">
                <a:solidFill>
                  <a:schemeClr val="tx1"/>
                </a:solidFill>
              </a:rPr>
              <a:t>candidates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57651" y="1389063"/>
            <a:ext cx="4411663" cy="291415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l-PL" altLang="pl-PL" sz="2000" dirty="0"/>
              <a:t>   	</a:t>
            </a:r>
            <a:r>
              <a:rPr lang="en-US" altLang="pl-PL" sz="2000" dirty="0"/>
              <a:t>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4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1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2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05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 	</a:t>
            </a:r>
            <a:endParaRPr lang="pl-PL" altLang="pl-PL" sz="2000" dirty="0"/>
          </a:p>
          <a:p>
            <a:pPr eaLnBrk="1" hangingPunct="1">
              <a:spcBef>
                <a:spcPct val="20000"/>
              </a:spcBef>
            </a:pPr>
            <a:endParaRPr lang="pl-PL" altLang="pl-PL" sz="2000" dirty="0"/>
          </a:p>
          <a:p>
            <a:pPr eaLnBrk="1" hangingPunct="1">
              <a:spcBef>
                <a:spcPct val="20000"/>
              </a:spcBef>
            </a:pPr>
            <a:endParaRPr lang="pl-PL" altLang="pl-PL" sz="20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</a:t>
            </a:r>
          </a:p>
        </p:txBody>
      </p:sp>
      <p:pic>
        <p:nvPicPr>
          <p:cNvPr id="8" name="Picture 10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371" y="3078955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88" y="2529083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01" y="1968722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621" y="1329524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379" y="3104575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226" y="2542263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019" y="1968722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19" y="1382934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205" y="3090863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448" y="2528667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704" y="1909764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885" y="1390652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2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25" y="3143251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3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343" y="2499717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73" y="1968723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5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11" y="1378172"/>
            <a:ext cx="231803" cy="50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9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804" y="1299769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0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254" y="1976438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1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282" y="2563766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2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621" y="3091764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3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126" y="3688617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4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25" y="3738727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5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6" y="3688619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6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276" y="3714239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7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60" y="3713107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5710121" y="1925834"/>
            <a:ext cx="457200" cy="569937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Prostokąt 51"/>
          <p:cNvSpPr/>
          <p:nvPr/>
        </p:nvSpPr>
        <p:spPr>
          <a:xfrm>
            <a:off x="6448828" y="1307251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Prostokąt 52"/>
          <p:cNvSpPr/>
          <p:nvPr/>
        </p:nvSpPr>
        <p:spPr>
          <a:xfrm>
            <a:off x="8060170" y="3069181"/>
            <a:ext cx="335851" cy="570595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Prostokąt 53"/>
          <p:cNvSpPr/>
          <p:nvPr/>
        </p:nvSpPr>
        <p:spPr>
          <a:xfrm>
            <a:off x="7227768" y="3644679"/>
            <a:ext cx="457200" cy="595477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5" name="Prostokąt 54"/>
          <p:cNvSpPr/>
          <p:nvPr/>
        </p:nvSpPr>
        <p:spPr>
          <a:xfrm>
            <a:off x="6430708" y="1965278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Prostokąt 55"/>
          <p:cNvSpPr/>
          <p:nvPr/>
        </p:nvSpPr>
        <p:spPr>
          <a:xfrm>
            <a:off x="5723091" y="3679076"/>
            <a:ext cx="457200" cy="572216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7" name="Prostokąt 56"/>
          <p:cNvSpPr/>
          <p:nvPr/>
        </p:nvSpPr>
        <p:spPr>
          <a:xfrm>
            <a:off x="6484455" y="2531151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Prostokąt 57"/>
          <p:cNvSpPr/>
          <p:nvPr/>
        </p:nvSpPr>
        <p:spPr>
          <a:xfrm>
            <a:off x="4871770" y="3129754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Prostokąt 58"/>
          <p:cNvSpPr/>
          <p:nvPr/>
        </p:nvSpPr>
        <p:spPr>
          <a:xfrm>
            <a:off x="6471037" y="3701970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0" name="Prostokąt 59"/>
          <p:cNvSpPr/>
          <p:nvPr/>
        </p:nvSpPr>
        <p:spPr>
          <a:xfrm>
            <a:off x="8014494" y="1368377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Prostokąt 60"/>
          <p:cNvSpPr/>
          <p:nvPr/>
        </p:nvSpPr>
        <p:spPr>
          <a:xfrm>
            <a:off x="4997355" y="1297380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Prostokąt 61"/>
          <p:cNvSpPr/>
          <p:nvPr/>
        </p:nvSpPr>
        <p:spPr>
          <a:xfrm>
            <a:off x="7296298" y="1976438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3" name="Prostokąt 62"/>
          <p:cNvSpPr/>
          <p:nvPr/>
        </p:nvSpPr>
        <p:spPr>
          <a:xfrm>
            <a:off x="6460261" y="3069181"/>
            <a:ext cx="457200" cy="572216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Prostokąt 59">
            <a:extLst>
              <a:ext uri="{FF2B5EF4-FFF2-40B4-BE49-F238E27FC236}">
                <a16:creationId xmlns:a16="http://schemas.microsoft.com/office/drawing/2014/main" id="{A566AB96-4B2F-41A7-BC4B-310A136E171C}"/>
              </a:ext>
            </a:extLst>
          </p:cNvPr>
          <p:cNvSpPr/>
          <p:nvPr/>
        </p:nvSpPr>
        <p:spPr>
          <a:xfrm>
            <a:off x="8036642" y="2514414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Prostokąt zaokrąglony 3">
            <a:extLst>
              <a:ext uri="{FF2B5EF4-FFF2-40B4-BE49-F238E27FC236}">
                <a16:creationId xmlns:a16="http://schemas.microsoft.com/office/drawing/2014/main" id="{8E6ED504-7104-43D6-A244-EF45D1E641DC}"/>
              </a:ext>
            </a:extLst>
          </p:cNvPr>
          <p:cNvSpPr/>
          <p:nvPr/>
        </p:nvSpPr>
        <p:spPr>
          <a:xfrm>
            <a:off x="460250" y="4573424"/>
            <a:ext cx="8033592" cy="1897205"/>
          </a:xfrm>
          <a:prstGeom prst="roundRect">
            <a:avLst>
              <a:gd name="adj" fmla="val 11649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>
                <a:solidFill>
                  <a:schemeClr val="tx1"/>
                </a:solidFill>
              </a:rPr>
              <a:t>W[1]-</a:t>
            </a:r>
            <a:r>
              <a:rPr lang="pl-PL" sz="2000" b="1" dirty="0" err="1">
                <a:solidFill>
                  <a:schemeClr val="tx1"/>
                </a:solidFill>
              </a:rPr>
              <a:t>hardness</a:t>
            </a:r>
            <a:r>
              <a:rPr lang="pl-PL" sz="2000" b="1" dirty="0">
                <a:solidFill>
                  <a:schemeClr val="tx1"/>
                </a:solidFill>
              </a:rPr>
              <a:t> </a:t>
            </a:r>
            <a:r>
              <a:rPr lang="pl-PL" sz="2000" dirty="0">
                <a:solidFill>
                  <a:schemeClr val="tx1"/>
                </a:solidFill>
              </a:rPr>
              <a:t>via a </a:t>
            </a:r>
            <a:r>
              <a:rPr lang="pl-PL" sz="2000" dirty="0" err="1">
                <a:solidFill>
                  <a:schemeClr val="tx1"/>
                </a:solidFill>
              </a:rPr>
              <a:t>somewhat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tricky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reduction</a:t>
            </a:r>
            <a:r>
              <a:rPr lang="pl-PL" sz="2000" dirty="0">
                <a:solidFill>
                  <a:schemeClr val="tx1"/>
                </a:solidFill>
              </a:rPr>
              <a:t> from the </a:t>
            </a:r>
            <a:r>
              <a:rPr lang="pl-PL" sz="2000" dirty="0" err="1">
                <a:solidFill>
                  <a:schemeClr val="tx1"/>
                </a:solidFill>
              </a:rPr>
              <a:t>Clique</a:t>
            </a:r>
            <a:r>
              <a:rPr lang="pl-PL" sz="2000" dirty="0">
                <a:solidFill>
                  <a:schemeClr val="tx1"/>
                </a:solidFill>
              </a:rPr>
              <a:t> problem</a:t>
            </a:r>
          </a:p>
          <a:p>
            <a:endParaRPr lang="pl-PL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J. Chen, P. </a:t>
            </a:r>
            <a:r>
              <a:rPr lang="en-US" sz="1600" dirty="0" err="1">
                <a:solidFill>
                  <a:schemeClr val="tx1"/>
                </a:solidFill>
              </a:rPr>
              <a:t>Faliszewski</a:t>
            </a:r>
            <a:r>
              <a:rPr lang="en-US" sz="1600" dirty="0">
                <a:solidFill>
                  <a:schemeClr val="tx1"/>
                </a:solidFill>
              </a:rPr>
              <a:t>, R. </a:t>
            </a:r>
            <a:r>
              <a:rPr lang="en-US" sz="1600" dirty="0" err="1">
                <a:solidFill>
                  <a:schemeClr val="tx1"/>
                </a:solidFill>
              </a:rPr>
              <a:t>Niedermeier</a:t>
            </a:r>
            <a:r>
              <a:rPr lang="en-US" sz="1600" dirty="0">
                <a:solidFill>
                  <a:schemeClr val="tx1"/>
                </a:solidFill>
              </a:rPr>
              <a:t>, N. </a:t>
            </a:r>
            <a:r>
              <a:rPr lang="en-US" sz="1600" dirty="0" err="1">
                <a:solidFill>
                  <a:schemeClr val="tx1"/>
                </a:solidFill>
              </a:rPr>
              <a:t>Talmon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pl-PL" sz="1600" dirty="0">
                <a:solidFill>
                  <a:schemeClr val="tx1"/>
                </a:solidFill>
              </a:rPr>
              <a:t>, </a:t>
            </a:r>
            <a:r>
              <a:rPr lang="en-US" sz="1600" dirty="0">
                <a:solidFill>
                  <a:schemeClr val="tx1"/>
                </a:solidFill>
              </a:rPr>
              <a:t>Elections with Few Voters: Candidate Control Can Be Easy, Journal of Artificial Intelligence Research</a:t>
            </a:r>
            <a:r>
              <a:rPr lang="pl-PL" sz="1600" dirty="0">
                <a:solidFill>
                  <a:schemeClr val="tx1"/>
                </a:solidFill>
              </a:rPr>
              <a:t>, 2017 (AAAI-2015)</a:t>
            </a:r>
          </a:p>
          <a:p>
            <a:endParaRPr lang="pl-PL" sz="4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C</a:t>
            </a:r>
            <a:r>
              <a:rPr lang="pl-PL" sz="1600" dirty="0">
                <a:solidFill>
                  <a:schemeClr val="tx1"/>
                </a:solidFill>
              </a:rPr>
              <a:t>.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Maushagen</a:t>
            </a:r>
            <a:r>
              <a:rPr lang="en-US" sz="1600" dirty="0">
                <a:solidFill>
                  <a:schemeClr val="tx1"/>
                </a:solidFill>
              </a:rPr>
              <a:t>, J</a:t>
            </a:r>
            <a:r>
              <a:rPr lang="pl-PL" sz="1600" dirty="0">
                <a:solidFill>
                  <a:schemeClr val="tx1"/>
                </a:solidFill>
              </a:rPr>
              <a:t>.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Rothe</a:t>
            </a:r>
            <a:r>
              <a:rPr lang="pl-PL" sz="1600" dirty="0">
                <a:solidFill>
                  <a:schemeClr val="tx1"/>
                </a:solidFill>
              </a:rPr>
              <a:t>, </a:t>
            </a:r>
            <a:r>
              <a:rPr lang="en-US" sz="1600" dirty="0">
                <a:solidFill>
                  <a:schemeClr val="tx1"/>
                </a:solidFill>
              </a:rPr>
              <a:t>Complexity of Control by Partitioning Veto and Maximin Elections and of Control by Adding Candidates to Plurality Elections</a:t>
            </a:r>
            <a:r>
              <a:rPr lang="pl-PL" sz="1600" dirty="0">
                <a:solidFill>
                  <a:schemeClr val="tx1"/>
                </a:solidFill>
              </a:rPr>
              <a:t>,</a:t>
            </a:r>
            <a:r>
              <a:rPr lang="en-US" sz="1600" dirty="0">
                <a:solidFill>
                  <a:schemeClr val="tx1"/>
                </a:solidFill>
              </a:rPr>
              <a:t> ECAI 2016</a:t>
            </a:r>
            <a:endParaRPr lang="pl-PL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88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8904" y="209105"/>
            <a:ext cx="8229600" cy="720080"/>
          </a:xfrm>
        </p:spPr>
        <p:txBody>
          <a:bodyPr>
            <a:noAutofit/>
          </a:bodyPr>
          <a:lstStyle/>
          <a:p>
            <a:r>
              <a:rPr lang="pl-PL" sz="3200" dirty="0" err="1"/>
              <a:t>Plurality</a:t>
            </a:r>
            <a:r>
              <a:rPr lang="pl-PL" sz="3200" dirty="0"/>
              <a:t>-DCAC: FPT for #</a:t>
            </a:r>
            <a:r>
              <a:rPr lang="pl-PL" sz="3200" dirty="0" err="1"/>
              <a:t>voters</a:t>
            </a:r>
            <a:endParaRPr lang="pl-PL" sz="32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460250" y="1154908"/>
            <a:ext cx="4028155" cy="2922587"/>
          </a:xfrm>
          <a:prstGeom prst="roundRect">
            <a:avLst>
              <a:gd name="adj" fmla="val 8831"/>
            </a:avLst>
          </a:prstGeom>
          <a:solidFill>
            <a:srgbClr val="E4B3B2">
              <a:alpha val="61000"/>
            </a:srgb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b="1" dirty="0" err="1">
                <a:solidFill>
                  <a:schemeClr val="tx1"/>
                </a:solidFill>
              </a:rPr>
              <a:t>Plurality</a:t>
            </a:r>
            <a:r>
              <a:rPr lang="pl-PL" b="1" dirty="0">
                <a:solidFill>
                  <a:schemeClr val="tx1"/>
                </a:solidFill>
              </a:rPr>
              <a:t>-DCAC</a:t>
            </a:r>
          </a:p>
          <a:p>
            <a:r>
              <a:rPr lang="pl-PL" b="1" dirty="0" err="1">
                <a:solidFill>
                  <a:schemeClr val="tx1"/>
                </a:solidFill>
              </a:rPr>
              <a:t>Given</a:t>
            </a:r>
            <a:r>
              <a:rPr lang="pl-PL" b="1" dirty="0">
                <a:solidFill>
                  <a:schemeClr val="tx1"/>
                </a:solidFill>
              </a:rPr>
              <a:t>:</a:t>
            </a:r>
          </a:p>
          <a:p>
            <a:r>
              <a:rPr lang="pl-PL" b="1" dirty="0">
                <a:solidFill>
                  <a:schemeClr val="tx1"/>
                </a:solidFill>
              </a:rPr>
              <a:t>  </a:t>
            </a:r>
            <a:r>
              <a:rPr lang="pl-PL" dirty="0">
                <a:solidFill>
                  <a:schemeClr val="tx1"/>
                </a:solidFill>
              </a:rPr>
              <a:t>E = (C, V) – </a:t>
            </a:r>
            <a:r>
              <a:rPr lang="pl-PL" dirty="0" err="1">
                <a:solidFill>
                  <a:schemeClr val="tx1"/>
                </a:solidFill>
              </a:rPr>
              <a:t>an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election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  A – </a:t>
            </a:r>
            <a:r>
              <a:rPr lang="pl-PL" dirty="0" err="1">
                <a:solidFill>
                  <a:schemeClr val="tx1"/>
                </a:solidFill>
              </a:rPr>
              <a:t>additional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candidates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b="1" dirty="0">
                <a:solidFill>
                  <a:schemeClr val="tx1"/>
                </a:solidFill>
              </a:rPr>
              <a:t>  d in C – </a:t>
            </a:r>
            <a:r>
              <a:rPr lang="pl-PL" b="1" dirty="0" err="1">
                <a:solidFill>
                  <a:schemeClr val="tx1"/>
                </a:solidFill>
              </a:rPr>
              <a:t>despised</a:t>
            </a:r>
            <a:r>
              <a:rPr lang="pl-PL" b="1" dirty="0">
                <a:solidFill>
                  <a:schemeClr val="tx1"/>
                </a:solidFill>
              </a:rPr>
              <a:t> </a:t>
            </a:r>
            <a:r>
              <a:rPr lang="pl-PL" b="1" dirty="0" err="1">
                <a:solidFill>
                  <a:schemeClr val="tx1"/>
                </a:solidFill>
              </a:rPr>
              <a:t>candidate</a:t>
            </a:r>
            <a:br>
              <a:rPr lang="pl-PL" b="1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  k –  </a:t>
            </a:r>
            <a:r>
              <a:rPr lang="pl-PL" dirty="0" err="1">
                <a:solidFill>
                  <a:schemeClr val="tx1"/>
                </a:solidFill>
              </a:rPr>
              <a:t>budget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b="1" dirty="0" err="1">
                <a:solidFill>
                  <a:schemeClr val="tx1"/>
                </a:solidFill>
              </a:rPr>
              <a:t>Question</a:t>
            </a:r>
            <a:r>
              <a:rPr lang="pl-PL" b="1" dirty="0">
                <a:solidFill>
                  <a:schemeClr val="tx1"/>
                </a:solidFill>
              </a:rPr>
              <a:t>:</a:t>
            </a:r>
          </a:p>
          <a:p>
            <a:r>
              <a:rPr lang="pl-PL" dirty="0">
                <a:solidFill>
                  <a:schemeClr val="tx1"/>
                </a:solidFill>
              </a:rPr>
              <a:t>  </a:t>
            </a:r>
            <a:r>
              <a:rPr lang="pl-PL" dirty="0" err="1">
                <a:solidFill>
                  <a:schemeClr val="tx1"/>
                </a:solidFill>
              </a:rPr>
              <a:t>Is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it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possible</a:t>
            </a:r>
            <a:r>
              <a:rPr lang="pl-PL" dirty="0">
                <a:solidFill>
                  <a:schemeClr val="tx1"/>
                </a:solidFill>
              </a:rPr>
              <a:t> to </a:t>
            </a:r>
            <a:r>
              <a:rPr lang="pl-PL" dirty="0" err="1">
                <a:solidFill>
                  <a:schemeClr val="tx1"/>
                </a:solidFill>
              </a:rPr>
              <a:t>ensure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d’s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b="1" dirty="0" err="1">
                <a:solidFill>
                  <a:schemeClr val="tx1"/>
                </a:solidFill>
              </a:rPr>
              <a:t>defeat</a:t>
            </a:r>
            <a:r>
              <a:rPr lang="pl-PL" dirty="0">
                <a:solidFill>
                  <a:schemeClr val="tx1"/>
                </a:solidFill>
              </a:rPr>
              <a:t> by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  </a:t>
            </a:r>
            <a:r>
              <a:rPr lang="pl-PL" dirty="0" err="1">
                <a:solidFill>
                  <a:schemeClr val="tx1"/>
                </a:solidFill>
              </a:rPr>
              <a:t>adding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at</a:t>
            </a:r>
            <a:r>
              <a:rPr lang="pl-PL" dirty="0">
                <a:solidFill>
                  <a:schemeClr val="tx1"/>
                </a:solidFill>
              </a:rPr>
              <a:t> most k </a:t>
            </a:r>
            <a:r>
              <a:rPr lang="pl-PL" dirty="0" err="1">
                <a:solidFill>
                  <a:schemeClr val="tx1"/>
                </a:solidFill>
              </a:rPr>
              <a:t>candidates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57651" y="1389063"/>
            <a:ext cx="4411663" cy="291415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l-PL" altLang="pl-PL" sz="2000" dirty="0"/>
              <a:t>   	</a:t>
            </a:r>
            <a:r>
              <a:rPr lang="en-US" altLang="pl-PL" sz="2000" dirty="0"/>
              <a:t>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4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1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2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05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 	</a:t>
            </a:r>
            <a:endParaRPr lang="pl-PL" altLang="pl-PL" sz="2000" dirty="0"/>
          </a:p>
          <a:p>
            <a:pPr eaLnBrk="1" hangingPunct="1">
              <a:spcBef>
                <a:spcPct val="20000"/>
              </a:spcBef>
            </a:pPr>
            <a:endParaRPr lang="pl-PL" altLang="pl-PL" sz="2000" dirty="0"/>
          </a:p>
          <a:p>
            <a:pPr eaLnBrk="1" hangingPunct="1">
              <a:spcBef>
                <a:spcPct val="20000"/>
              </a:spcBef>
            </a:pPr>
            <a:endParaRPr lang="pl-PL" altLang="pl-PL" sz="20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</a:t>
            </a:r>
          </a:p>
        </p:txBody>
      </p:sp>
      <p:pic>
        <p:nvPicPr>
          <p:cNvPr id="8" name="Picture 10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371" y="3078955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88" y="2529083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01" y="1968722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621" y="1329524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379" y="3104575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226" y="2542263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019" y="1968722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19" y="1382934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205" y="3090863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448" y="2528667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704" y="1909764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885" y="1390652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2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25" y="3143251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3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343" y="2499717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73" y="1968723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5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11" y="1378172"/>
            <a:ext cx="231803" cy="50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9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804" y="1299769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0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254" y="1976438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1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282" y="2563766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2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621" y="3091764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3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126" y="3688617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4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25" y="3738727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5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6" y="3688619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6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276" y="3714239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7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60" y="3713107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5710121" y="1925834"/>
            <a:ext cx="457200" cy="569937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Prostokąt 51"/>
          <p:cNvSpPr/>
          <p:nvPr/>
        </p:nvSpPr>
        <p:spPr>
          <a:xfrm>
            <a:off x="6448828" y="1307251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Prostokąt 52"/>
          <p:cNvSpPr/>
          <p:nvPr/>
        </p:nvSpPr>
        <p:spPr>
          <a:xfrm>
            <a:off x="8060170" y="3069181"/>
            <a:ext cx="335851" cy="570595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Prostokąt 53"/>
          <p:cNvSpPr/>
          <p:nvPr/>
        </p:nvSpPr>
        <p:spPr>
          <a:xfrm>
            <a:off x="7227768" y="3644679"/>
            <a:ext cx="457200" cy="595477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5" name="Prostokąt 54"/>
          <p:cNvSpPr/>
          <p:nvPr/>
        </p:nvSpPr>
        <p:spPr>
          <a:xfrm>
            <a:off x="6430708" y="1965278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Prostokąt 55"/>
          <p:cNvSpPr/>
          <p:nvPr/>
        </p:nvSpPr>
        <p:spPr>
          <a:xfrm>
            <a:off x="5723091" y="3679076"/>
            <a:ext cx="457200" cy="572216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7" name="Prostokąt 56"/>
          <p:cNvSpPr/>
          <p:nvPr/>
        </p:nvSpPr>
        <p:spPr>
          <a:xfrm>
            <a:off x="6484455" y="2531151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Prostokąt 57"/>
          <p:cNvSpPr/>
          <p:nvPr/>
        </p:nvSpPr>
        <p:spPr>
          <a:xfrm>
            <a:off x="4871770" y="3129754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Prostokąt 58"/>
          <p:cNvSpPr/>
          <p:nvPr/>
        </p:nvSpPr>
        <p:spPr>
          <a:xfrm>
            <a:off x="6471037" y="3701970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0" name="Prostokąt 59"/>
          <p:cNvSpPr/>
          <p:nvPr/>
        </p:nvSpPr>
        <p:spPr>
          <a:xfrm>
            <a:off x="8014494" y="1368377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Prostokąt 60"/>
          <p:cNvSpPr/>
          <p:nvPr/>
        </p:nvSpPr>
        <p:spPr>
          <a:xfrm>
            <a:off x="4997355" y="1297380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Prostokąt 61"/>
          <p:cNvSpPr/>
          <p:nvPr/>
        </p:nvSpPr>
        <p:spPr>
          <a:xfrm>
            <a:off x="7296298" y="1976438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3" name="Prostokąt 62"/>
          <p:cNvSpPr/>
          <p:nvPr/>
        </p:nvSpPr>
        <p:spPr>
          <a:xfrm>
            <a:off x="6460261" y="3069181"/>
            <a:ext cx="457200" cy="572216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Prostokąt 59">
            <a:extLst>
              <a:ext uri="{FF2B5EF4-FFF2-40B4-BE49-F238E27FC236}">
                <a16:creationId xmlns:a16="http://schemas.microsoft.com/office/drawing/2014/main" id="{A566AB96-4B2F-41A7-BC4B-310A136E171C}"/>
              </a:ext>
            </a:extLst>
          </p:cNvPr>
          <p:cNvSpPr/>
          <p:nvPr/>
        </p:nvSpPr>
        <p:spPr>
          <a:xfrm>
            <a:off x="8036642" y="2514414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8898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8904" y="209105"/>
            <a:ext cx="8229600" cy="720080"/>
          </a:xfrm>
        </p:spPr>
        <p:txBody>
          <a:bodyPr>
            <a:noAutofit/>
          </a:bodyPr>
          <a:lstStyle/>
          <a:p>
            <a:r>
              <a:rPr lang="pl-PL" sz="3200" dirty="0" err="1"/>
              <a:t>Plurality</a:t>
            </a:r>
            <a:r>
              <a:rPr lang="pl-PL" sz="3200" dirty="0"/>
              <a:t>-DCAC: FPT for #</a:t>
            </a:r>
            <a:r>
              <a:rPr lang="pl-PL" sz="3200" dirty="0" err="1"/>
              <a:t>voters</a:t>
            </a:r>
            <a:endParaRPr lang="pl-PL" sz="32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056740" y="1737071"/>
            <a:ext cx="4372456" cy="230483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l-PL" altLang="pl-PL" sz="2000" dirty="0"/>
              <a:t>   	</a:t>
            </a:r>
            <a:r>
              <a:rPr lang="en-US" altLang="pl-PL" sz="2000" dirty="0"/>
              <a:t>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4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1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2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</a:t>
            </a:r>
            <a:endParaRPr lang="pl-PL" altLang="pl-PL" sz="2000" dirty="0"/>
          </a:p>
          <a:p>
            <a:pPr eaLnBrk="1" hangingPunct="1">
              <a:spcBef>
                <a:spcPct val="20000"/>
              </a:spcBef>
            </a:pPr>
            <a:endParaRPr lang="pl-PL" altLang="pl-PL" sz="2000" dirty="0"/>
          </a:p>
          <a:p>
            <a:pPr eaLnBrk="1" hangingPunct="1">
              <a:spcBef>
                <a:spcPct val="20000"/>
              </a:spcBef>
            </a:pPr>
            <a:endParaRPr lang="pl-PL" altLang="pl-PL" sz="20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</a:t>
            </a:r>
          </a:p>
        </p:txBody>
      </p:sp>
      <p:pic>
        <p:nvPicPr>
          <p:cNvPr id="8" name="Picture 10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914" y="3470656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831" y="2920784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462" y="2309998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164" y="1721225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952" y="3520936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769" y="2933964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365" y="2348535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740" y="1709208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414" y="3520936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898" y="2317548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428" y="1782353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3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886" y="2891418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816" y="2360424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5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054" y="1769873"/>
            <a:ext cx="231803" cy="50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9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635" y="1683588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0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183" y="2323192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1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825" y="2955467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2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462" y="3538078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Prostokąt 59"/>
          <p:cNvSpPr/>
          <p:nvPr/>
        </p:nvSpPr>
        <p:spPr>
          <a:xfrm>
            <a:off x="5740106" y="1680824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2E6E9E-BB64-41D1-BC0C-280EAF0E145B}"/>
              </a:ext>
            </a:extLst>
          </p:cNvPr>
          <p:cNvSpPr txBox="1"/>
          <p:nvPr/>
        </p:nvSpPr>
        <p:spPr>
          <a:xfrm>
            <a:off x="347802" y="1145917"/>
            <a:ext cx="1424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/>
              <a:t>Algorithm</a:t>
            </a:r>
            <a:endParaRPr lang="pl-PL" sz="2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5C09328-92FA-4099-AD00-7FE6993BC1D1}"/>
              </a:ext>
            </a:extLst>
          </p:cNvPr>
          <p:cNvSpPr txBox="1"/>
          <p:nvPr/>
        </p:nvSpPr>
        <p:spPr>
          <a:xfrm>
            <a:off x="347802" y="1680824"/>
            <a:ext cx="189026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Despised</a:t>
            </a:r>
            <a:r>
              <a:rPr lang="pl-PL" dirty="0"/>
              <a:t>              : </a:t>
            </a:r>
          </a:p>
          <a:p>
            <a:endParaRPr lang="pl-PL" dirty="0"/>
          </a:p>
          <a:p>
            <a:r>
              <a:rPr lang="pl-PL" dirty="0" err="1"/>
              <a:t>Guess</a:t>
            </a:r>
            <a:r>
              <a:rPr lang="pl-PL" dirty="0"/>
              <a:t> a </a:t>
            </a:r>
            <a:r>
              <a:rPr lang="pl-PL" dirty="0" err="1"/>
              <a:t>defeator</a:t>
            </a:r>
            <a:r>
              <a:rPr lang="pl-PL" dirty="0"/>
              <a:t>:</a:t>
            </a:r>
          </a:p>
          <a:p>
            <a:pPr algn="ctr"/>
            <a:r>
              <a:rPr lang="pl-PL" sz="1400" dirty="0"/>
              <a:t>(</a:t>
            </a:r>
            <a:r>
              <a:rPr lang="pl-PL" sz="1400" dirty="0" err="1"/>
              <a:t>add</a:t>
            </a:r>
            <a:r>
              <a:rPr lang="pl-PL" sz="1400" dirty="0"/>
              <a:t> </a:t>
            </a:r>
            <a:r>
              <a:rPr lang="pl-PL" sz="1400" dirty="0" err="1"/>
              <a:t>if</a:t>
            </a:r>
            <a:r>
              <a:rPr lang="pl-PL" sz="1400" dirty="0"/>
              <a:t> </a:t>
            </a:r>
            <a:r>
              <a:rPr lang="pl-PL" sz="1400" dirty="0" err="1"/>
              <a:t>needed</a:t>
            </a:r>
            <a:r>
              <a:rPr lang="pl-PL" sz="1400" dirty="0"/>
              <a:t>)</a:t>
            </a:r>
            <a:endParaRPr lang="pl-PL" dirty="0"/>
          </a:p>
        </p:txBody>
      </p:sp>
      <p:pic>
        <p:nvPicPr>
          <p:cNvPr id="47" name="Picture 11" descr="hvd1-c">
            <a:extLst>
              <a:ext uri="{FF2B5EF4-FFF2-40B4-BE49-F238E27FC236}">
                <a16:creationId xmlns:a16="http://schemas.microsoft.com/office/drawing/2014/main" id="{7A83650E-6CDB-4A17-946C-EBFBDE18D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61" y="1654588"/>
            <a:ext cx="211360" cy="42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6" descr="money3-c">
            <a:extLst>
              <a:ext uri="{FF2B5EF4-FFF2-40B4-BE49-F238E27FC236}">
                <a16:creationId xmlns:a16="http://schemas.microsoft.com/office/drawing/2014/main" id="{0ADCCAB8-CA36-4DF6-8F29-65DE1B14C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969" y="2240459"/>
            <a:ext cx="242481" cy="40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760E8CC0-17DB-43C3-8085-7F085C188E26}"/>
              </a:ext>
            </a:extLst>
          </p:cNvPr>
          <p:cNvSpPr txBox="1"/>
          <p:nvPr/>
        </p:nvSpPr>
        <p:spPr>
          <a:xfrm>
            <a:off x="4906209" y="1145918"/>
            <a:ext cx="1241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/>
              <a:t>Example</a:t>
            </a:r>
            <a:endParaRPr lang="pl-PL" sz="2400" dirty="0"/>
          </a:p>
        </p:txBody>
      </p:sp>
      <p:sp>
        <p:nvSpPr>
          <p:cNvPr id="66" name="Prostokąt 59">
            <a:extLst>
              <a:ext uri="{FF2B5EF4-FFF2-40B4-BE49-F238E27FC236}">
                <a16:creationId xmlns:a16="http://schemas.microsoft.com/office/drawing/2014/main" id="{328DD907-FF2A-43D8-BB70-947D03093401}"/>
              </a:ext>
            </a:extLst>
          </p:cNvPr>
          <p:cNvSpPr/>
          <p:nvPr/>
        </p:nvSpPr>
        <p:spPr>
          <a:xfrm>
            <a:off x="6904758" y="1762514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7" name="Prostokąt 59">
            <a:extLst>
              <a:ext uri="{FF2B5EF4-FFF2-40B4-BE49-F238E27FC236}">
                <a16:creationId xmlns:a16="http://schemas.microsoft.com/office/drawing/2014/main" id="{A87FAB53-6764-4878-861A-4B31B759B962}"/>
              </a:ext>
            </a:extLst>
          </p:cNvPr>
          <p:cNvSpPr/>
          <p:nvPr/>
        </p:nvSpPr>
        <p:spPr>
          <a:xfrm>
            <a:off x="7740520" y="1737071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8" name="Prostokąt 59">
            <a:extLst>
              <a:ext uri="{FF2B5EF4-FFF2-40B4-BE49-F238E27FC236}">
                <a16:creationId xmlns:a16="http://schemas.microsoft.com/office/drawing/2014/main" id="{7AD2320E-00F5-47F1-9988-046BC8E16EC7}"/>
              </a:ext>
            </a:extLst>
          </p:cNvPr>
          <p:cNvSpPr/>
          <p:nvPr/>
        </p:nvSpPr>
        <p:spPr>
          <a:xfrm>
            <a:off x="5826330" y="2238500"/>
            <a:ext cx="1130574" cy="612229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9" name="Prostokąt 59">
            <a:extLst>
              <a:ext uri="{FF2B5EF4-FFF2-40B4-BE49-F238E27FC236}">
                <a16:creationId xmlns:a16="http://schemas.microsoft.com/office/drawing/2014/main" id="{B03A96E6-8F7C-4714-A0D3-720524FA98C0}"/>
              </a:ext>
            </a:extLst>
          </p:cNvPr>
          <p:cNvSpPr/>
          <p:nvPr/>
        </p:nvSpPr>
        <p:spPr>
          <a:xfrm>
            <a:off x="5781894" y="2340530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0" name="Prostokąt 59">
            <a:extLst>
              <a:ext uri="{FF2B5EF4-FFF2-40B4-BE49-F238E27FC236}">
                <a16:creationId xmlns:a16="http://schemas.microsoft.com/office/drawing/2014/main" id="{5E53962D-5E92-421F-A31A-A5CCE12D1A33}"/>
              </a:ext>
            </a:extLst>
          </p:cNvPr>
          <p:cNvSpPr/>
          <p:nvPr/>
        </p:nvSpPr>
        <p:spPr>
          <a:xfrm>
            <a:off x="7688098" y="2334491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1" name="Prostokąt 59">
            <a:extLst>
              <a:ext uri="{FF2B5EF4-FFF2-40B4-BE49-F238E27FC236}">
                <a16:creationId xmlns:a16="http://schemas.microsoft.com/office/drawing/2014/main" id="{DA66ECE8-DE01-4D5E-9BE8-1EEED57BC7CA}"/>
              </a:ext>
            </a:extLst>
          </p:cNvPr>
          <p:cNvSpPr/>
          <p:nvPr/>
        </p:nvSpPr>
        <p:spPr>
          <a:xfrm>
            <a:off x="5036712" y="3491673"/>
            <a:ext cx="1577451" cy="619503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2" name="Prostokąt 59">
            <a:extLst>
              <a:ext uri="{FF2B5EF4-FFF2-40B4-BE49-F238E27FC236}">
                <a16:creationId xmlns:a16="http://schemas.microsoft.com/office/drawing/2014/main" id="{CE2DCDBD-7280-45B3-8561-91CA9E9290FB}"/>
              </a:ext>
            </a:extLst>
          </p:cNvPr>
          <p:cNvSpPr/>
          <p:nvPr/>
        </p:nvSpPr>
        <p:spPr>
          <a:xfrm>
            <a:off x="6242968" y="2920393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3" name="Prostokąt 59">
            <a:extLst>
              <a:ext uri="{FF2B5EF4-FFF2-40B4-BE49-F238E27FC236}">
                <a16:creationId xmlns:a16="http://schemas.microsoft.com/office/drawing/2014/main" id="{24C52950-09AF-4130-94A0-7FBF876F3752}"/>
              </a:ext>
            </a:extLst>
          </p:cNvPr>
          <p:cNvSpPr/>
          <p:nvPr/>
        </p:nvSpPr>
        <p:spPr>
          <a:xfrm>
            <a:off x="7721259" y="2894888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2" name="Obraz 22" descr="hvd4-c2.jpg">
            <a:extLst>
              <a:ext uri="{FF2B5EF4-FFF2-40B4-BE49-F238E27FC236}">
                <a16:creationId xmlns:a16="http://schemas.microsoft.com/office/drawing/2014/main" id="{70B687DF-10B9-4520-97E9-3643527081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654" y="2933964"/>
            <a:ext cx="332703" cy="54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Obraz 20" descr="bob-c.jpg">
            <a:extLst>
              <a:ext uri="{FF2B5EF4-FFF2-40B4-BE49-F238E27FC236}">
                <a16:creationId xmlns:a16="http://schemas.microsoft.com/office/drawing/2014/main" id="{CA0E3BE3-60B7-4AD6-B5B3-FE5F4237AEB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029" y="3573124"/>
            <a:ext cx="231745" cy="44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0" descr="hvd1-c">
            <a:extLst>
              <a:ext uri="{FF2B5EF4-FFF2-40B4-BE49-F238E27FC236}">
                <a16:creationId xmlns:a16="http://schemas.microsoft.com/office/drawing/2014/main" id="{092A0C47-3F10-4396-8516-DC10C761B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781" y="5928708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1" descr="hvd1-c">
            <a:extLst>
              <a:ext uri="{FF2B5EF4-FFF2-40B4-BE49-F238E27FC236}">
                <a16:creationId xmlns:a16="http://schemas.microsoft.com/office/drawing/2014/main" id="{0B07448E-D930-4955-8825-72DB72063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698" y="5378836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2" descr="hvd1-c">
            <a:extLst>
              <a:ext uri="{FF2B5EF4-FFF2-40B4-BE49-F238E27FC236}">
                <a16:creationId xmlns:a16="http://schemas.microsoft.com/office/drawing/2014/main" id="{B0D4E960-9389-43DA-835E-2B886BB42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211" y="4818475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3" descr="hvd1-c">
            <a:extLst>
              <a:ext uri="{FF2B5EF4-FFF2-40B4-BE49-F238E27FC236}">
                <a16:creationId xmlns:a16="http://schemas.microsoft.com/office/drawing/2014/main" id="{26C71FDA-66F9-44C9-86D3-73BE884E0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031" y="4179277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4" descr="money3-c">
            <a:extLst>
              <a:ext uri="{FF2B5EF4-FFF2-40B4-BE49-F238E27FC236}">
                <a16:creationId xmlns:a16="http://schemas.microsoft.com/office/drawing/2014/main" id="{E93A3E74-5C6A-4362-846A-974459F9A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789" y="5954328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5" descr="money3-c">
            <a:extLst>
              <a:ext uri="{FF2B5EF4-FFF2-40B4-BE49-F238E27FC236}">
                <a16:creationId xmlns:a16="http://schemas.microsoft.com/office/drawing/2014/main" id="{6509EDB6-6923-48B0-91D2-8D29467A1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636" y="5392016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6" descr="money3-c">
            <a:extLst>
              <a:ext uri="{FF2B5EF4-FFF2-40B4-BE49-F238E27FC236}">
                <a16:creationId xmlns:a16="http://schemas.microsoft.com/office/drawing/2014/main" id="{93EA9542-7DF8-4D83-A41D-491AD2D56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232" y="4806587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7" descr="money3-c">
            <a:extLst>
              <a:ext uri="{FF2B5EF4-FFF2-40B4-BE49-F238E27FC236}">
                <a16:creationId xmlns:a16="http://schemas.microsoft.com/office/drawing/2014/main" id="{80D162E5-5811-44B2-BC69-236CE7B09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429" y="4232687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8" descr="hvd4-c">
            <a:extLst>
              <a:ext uri="{FF2B5EF4-FFF2-40B4-BE49-F238E27FC236}">
                <a16:creationId xmlns:a16="http://schemas.microsoft.com/office/drawing/2014/main" id="{C65FD7E0-044A-4F10-A614-3012E7BA0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615" y="5940616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19" descr="hvd4-c">
            <a:extLst>
              <a:ext uri="{FF2B5EF4-FFF2-40B4-BE49-F238E27FC236}">
                <a16:creationId xmlns:a16="http://schemas.microsoft.com/office/drawing/2014/main" id="{C0C8E034-04A0-44DA-BCD7-15DD80D28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858" y="5378420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20" descr="hvd4-c">
            <a:extLst>
              <a:ext uri="{FF2B5EF4-FFF2-40B4-BE49-F238E27FC236}">
                <a16:creationId xmlns:a16="http://schemas.microsoft.com/office/drawing/2014/main" id="{5A726393-671F-4FAF-AD22-BA0863D1F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114" y="4759517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21" descr="hvd4-c">
            <a:extLst>
              <a:ext uri="{FF2B5EF4-FFF2-40B4-BE49-F238E27FC236}">
                <a16:creationId xmlns:a16="http://schemas.microsoft.com/office/drawing/2014/main" id="{FEE5F3AE-9D9B-4CEF-937F-05C40A27C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295" y="4240405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22" descr="hvd3-c">
            <a:extLst>
              <a:ext uri="{FF2B5EF4-FFF2-40B4-BE49-F238E27FC236}">
                <a16:creationId xmlns:a16="http://schemas.microsoft.com/office/drawing/2014/main" id="{C211DCBB-F6BE-4F79-B6D6-ADB30380D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035" y="5993004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23" descr="hvd3-c">
            <a:extLst>
              <a:ext uri="{FF2B5EF4-FFF2-40B4-BE49-F238E27FC236}">
                <a16:creationId xmlns:a16="http://schemas.microsoft.com/office/drawing/2014/main" id="{80FDC112-FD64-46A0-ACCC-3DBAF5740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753" y="5349470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24" descr="hvd3-c">
            <a:extLst>
              <a:ext uri="{FF2B5EF4-FFF2-40B4-BE49-F238E27FC236}">
                <a16:creationId xmlns:a16="http://schemas.microsoft.com/office/drawing/2014/main" id="{CCCF3B71-1645-4479-B8CB-AF22553DC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683" y="4818476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25" descr="hvd3-c">
            <a:extLst>
              <a:ext uri="{FF2B5EF4-FFF2-40B4-BE49-F238E27FC236}">
                <a16:creationId xmlns:a16="http://schemas.microsoft.com/office/drawing/2014/main" id="{C9A8937F-3CF1-48BD-86F0-231A7F149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921" y="4227925"/>
            <a:ext cx="231803" cy="50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29" descr="money1-c">
            <a:extLst>
              <a:ext uri="{FF2B5EF4-FFF2-40B4-BE49-F238E27FC236}">
                <a16:creationId xmlns:a16="http://schemas.microsoft.com/office/drawing/2014/main" id="{9662996C-6091-4BBB-97BD-94CABE36E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214" y="4149522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30" descr="money1-c">
            <a:extLst>
              <a:ext uri="{FF2B5EF4-FFF2-40B4-BE49-F238E27FC236}">
                <a16:creationId xmlns:a16="http://schemas.microsoft.com/office/drawing/2014/main" id="{A98DDE1D-A0FB-4F59-B96C-028918933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050" y="4781244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31" descr="money1-c">
            <a:extLst>
              <a:ext uri="{FF2B5EF4-FFF2-40B4-BE49-F238E27FC236}">
                <a16:creationId xmlns:a16="http://schemas.microsoft.com/office/drawing/2014/main" id="{07630CBC-3660-4CB5-A73A-6883166C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692" y="5413519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32" descr="money1-c">
            <a:extLst>
              <a:ext uri="{FF2B5EF4-FFF2-40B4-BE49-F238E27FC236}">
                <a16:creationId xmlns:a16="http://schemas.microsoft.com/office/drawing/2014/main" id="{B7BBA6DD-DCB1-406A-8C40-A221A622D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031" y="5941517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Prostokąt 59">
            <a:extLst>
              <a:ext uri="{FF2B5EF4-FFF2-40B4-BE49-F238E27FC236}">
                <a16:creationId xmlns:a16="http://schemas.microsoft.com/office/drawing/2014/main" id="{9EF5FCD2-B373-482E-947F-4617927C7D39}"/>
              </a:ext>
            </a:extLst>
          </p:cNvPr>
          <p:cNvSpPr/>
          <p:nvPr/>
        </p:nvSpPr>
        <p:spPr>
          <a:xfrm>
            <a:off x="5019651" y="4138385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1" name="Prostokąt 59">
            <a:extLst>
              <a:ext uri="{FF2B5EF4-FFF2-40B4-BE49-F238E27FC236}">
                <a16:creationId xmlns:a16="http://schemas.microsoft.com/office/drawing/2014/main" id="{D0789C07-DEC9-4795-B1D2-0F11F465A8DE}"/>
              </a:ext>
            </a:extLst>
          </p:cNvPr>
          <p:cNvSpPr/>
          <p:nvPr/>
        </p:nvSpPr>
        <p:spPr>
          <a:xfrm>
            <a:off x="6936625" y="4220566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2" name="Prostokąt 59">
            <a:extLst>
              <a:ext uri="{FF2B5EF4-FFF2-40B4-BE49-F238E27FC236}">
                <a16:creationId xmlns:a16="http://schemas.microsoft.com/office/drawing/2014/main" id="{2B2CBAB1-C126-4DFF-8700-78FB5C9EE48E}"/>
              </a:ext>
            </a:extLst>
          </p:cNvPr>
          <p:cNvSpPr/>
          <p:nvPr/>
        </p:nvSpPr>
        <p:spPr>
          <a:xfrm>
            <a:off x="7772387" y="4195123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3" name="Prostokąt 59">
            <a:extLst>
              <a:ext uri="{FF2B5EF4-FFF2-40B4-BE49-F238E27FC236}">
                <a16:creationId xmlns:a16="http://schemas.microsoft.com/office/drawing/2014/main" id="{08AFFA56-4C9F-4077-8FCB-E65B610E32FF}"/>
              </a:ext>
            </a:extLst>
          </p:cNvPr>
          <p:cNvSpPr/>
          <p:nvPr/>
        </p:nvSpPr>
        <p:spPr>
          <a:xfrm>
            <a:off x="4991085" y="4720264"/>
            <a:ext cx="783340" cy="612229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4" name="Prostokąt 59">
            <a:extLst>
              <a:ext uri="{FF2B5EF4-FFF2-40B4-BE49-F238E27FC236}">
                <a16:creationId xmlns:a16="http://schemas.microsoft.com/office/drawing/2014/main" id="{A429D1EE-23A0-49A5-A111-96DA7F4D3196}"/>
              </a:ext>
            </a:extLst>
          </p:cNvPr>
          <p:cNvSpPr/>
          <p:nvPr/>
        </p:nvSpPr>
        <p:spPr>
          <a:xfrm>
            <a:off x="5813761" y="4798582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5" name="Prostokąt 59">
            <a:extLst>
              <a:ext uri="{FF2B5EF4-FFF2-40B4-BE49-F238E27FC236}">
                <a16:creationId xmlns:a16="http://schemas.microsoft.com/office/drawing/2014/main" id="{B7AE7D91-AFEA-4CE7-974E-10B1DC9CEFA2}"/>
              </a:ext>
            </a:extLst>
          </p:cNvPr>
          <p:cNvSpPr/>
          <p:nvPr/>
        </p:nvSpPr>
        <p:spPr>
          <a:xfrm>
            <a:off x="7719965" y="4792543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6" name="Prostokąt 59">
            <a:extLst>
              <a:ext uri="{FF2B5EF4-FFF2-40B4-BE49-F238E27FC236}">
                <a16:creationId xmlns:a16="http://schemas.microsoft.com/office/drawing/2014/main" id="{CC2A1353-8F68-489A-8E74-BDF5F56D417A}"/>
              </a:ext>
            </a:extLst>
          </p:cNvPr>
          <p:cNvSpPr/>
          <p:nvPr/>
        </p:nvSpPr>
        <p:spPr>
          <a:xfrm>
            <a:off x="5014109" y="5376422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7" name="Prostokąt 59">
            <a:extLst>
              <a:ext uri="{FF2B5EF4-FFF2-40B4-BE49-F238E27FC236}">
                <a16:creationId xmlns:a16="http://schemas.microsoft.com/office/drawing/2014/main" id="{8C9447C3-D809-4C67-94A3-FED869362DF4}"/>
              </a:ext>
            </a:extLst>
          </p:cNvPr>
          <p:cNvSpPr/>
          <p:nvPr/>
        </p:nvSpPr>
        <p:spPr>
          <a:xfrm>
            <a:off x="6274835" y="5378445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8" name="Prostokąt 59">
            <a:extLst>
              <a:ext uri="{FF2B5EF4-FFF2-40B4-BE49-F238E27FC236}">
                <a16:creationId xmlns:a16="http://schemas.microsoft.com/office/drawing/2014/main" id="{3FDF1DFD-D9EC-4D36-8478-90D33DB37AC5}"/>
              </a:ext>
            </a:extLst>
          </p:cNvPr>
          <p:cNvSpPr/>
          <p:nvPr/>
        </p:nvSpPr>
        <p:spPr>
          <a:xfrm>
            <a:off x="7753126" y="5352940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9" name="Prostokąt 59">
            <a:extLst>
              <a:ext uri="{FF2B5EF4-FFF2-40B4-BE49-F238E27FC236}">
                <a16:creationId xmlns:a16="http://schemas.microsoft.com/office/drawing/2014/main" id="{5212FA37-3722-470E-9BE7-34888D4C21BE}"/>
              </a:ext>
            </a:extLst>
          </p:cNvPr>
          <p:cNvSpPr/>
          <p:nvPr/>
        </p:nvSpPr>
        <p:spPr>
          <a:xfrm>
            <a:off x="4998554" y="5994325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0" name="Prostokąt 59">
            <a:extLst>
              <a:ext uri="{FF2B5EF4-FFF2-40B4-BE49-F238E27FC236}">
                <a16:creationId xmlns:a16="http://schemas.microsoft.com/office/drawing/2014/main" id="{4360F5FF-C05E-4940-ABC0-E9EEA26CE243}"/>
              </a:ext>
            </a:extLst>
          </p:cNvPr>
          <p:cNvSpPr/>
          <p:nvPr/>
        </p:nvSpPr>
        <p:spPr>
          <a:xfrm>
            <a:off x="6241832" y="5953396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1" name="Prostokąt 59">
            <a:extLst>
              <a:ext uri="{FF2B5EF4-FFF2-40B4-BE49-F238E27FC236}">
                <a16:creationId xmlns:a16="http://schemas.microsoft.com/office/drawing/2014/main" id="{287CE154-3097-4638-95EF-0BCD9038564D}"/>
              </a:ext>
            </a:extLst>
          </p:cNvPr>
          <p:cNvSpPr/>
          <p:nvPr/>
        </p:nvSpPr>
        <p:spPr>
          <a:xfrm>
            <a:off x="7037701" y="5942387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1CC166-21BB-466A-9128-1F5B3573E41B}"/>
              </a:ext>
            </a:extLst>
          </p:cNvPr>
          <p:cNvSpPr/>
          <p:nvPr/>
        </p:nvSpPr>
        <p:spPr>
          <a:xfrm>
            <a:off x="4906209" y="1607582"/>
            <a:ext cx="3856791" cy="25062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326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0" grpId="0" animBg="1"/>
      <p:bldP spid="4" grpId="0"/>
      <p:bldP spid="45" grpId="0"/>
      <p:bldP spid="50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D746FF5-D372-4845-A018-323374F5C37A}"/>
              </a:ext>
            </a:extLst>
          </p:cNvPr>
          <p:cNvSpPr/>
          <p:nvPr/>
        </p:nvSpPr>
        <p:spPr>
          <a:xfrm>
            <a:off x="4103115" y="3545282"/>
            <a:ext cx="3137632" cy="13635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Computational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Choice</a:t>
            </a:r>
          </a:p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pl-P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voting</a:t>
            </a:r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B5ECE6-0027-4FD7-90D9-FE6591F86211}"/>
              </a:ext>
            </a:extLst>
          </p:cNvPr>
          <p:cNvCxnSpPr>
            <a:cxnSpLocks/>
            <a:stCxn id="4" idx="4"/>
            <a:endCxn id="19" idx="0"/>
          </p:cNvCxnSpPr>
          <p:nvPr/>
        </p:nvCxnSpPr>
        <p:spPr>
          <a:xfrm>
            <a:off x="5671931" y="4908810"/>
            <a:ext cx="9726" cy="4308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BF3CD2E8-1D77-4FDB-A210-7D20DB02348E}"/>
              </a:ext>
            </a:extLst>
          </p:cNvPr>
          <p:cNvSpPr/>
          <p:nvPr/>
        </p:nvSpPr>
        <p:spPr>
          <a:xfrm>
            <a:off x="4596798" y="5339676"/>
            <a:ext cx="2169718" cy="11237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election</a:t>
            </a:r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formalism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(single </a:t>
            </a:r>
            <a:r>
              <a:rPr lang="pl-PL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winner</a:t>
            </a:r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50EE384-3927-414C-A099-07EAE4A9177D}"/>
              </a:ext>
            </a:extLst>
          </p:cNvPr>
          <p:cNvCxnSpPr>
            <a:cxnSpLocks/>
            <a:stCxn id="19" idx="6"/>
            <a:endCxn id="25" idx="1"/>
          </p:cNvCxnSpPr>
          <p:nvPr/>
        </p:nvCxnSpPr>
        <p:spPr>
          <a:xfrm>
            <a:off x="6766516" y="5901552"/>
            <a:ext cx="340819" cy="829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B6F958F-C594-4A6B-A4AC-FA31B7048D7B}"/>
              </a:ext>
            </a:extLst>
          </p:cNvPr>
          <p:cNvSpPr txBox="1"/>
          <p:nvPr/>
        </p:nvSpPr>
        <p:spPr>
          <a:xfrm>
            <a:off x="7107335" y="5784467"/>
            <a:ext cx="2036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approval-based</a:t>
            </a:r>
            <a:endParaRPr lang="pl-PL" sz="20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D4AA87D-253F-4633-9189-50F895A7254E}"/>
              </a:ext>
            </a:extLst>
          </p:cNvPr>
          <p:cNvCxnSpPr>
            <a:cxnSpLocks/>
            <a:stCxn id="19" idx="2"/>
            <a:endCxn id="28" idx="3"/>
          </p:cNvCxnSpPr>
          <p:nvPr/>
        </p:nvCxnSpPr>
        <p:spPr>
          <a:xfrm flipH="1">
            <a:off x="4227444" y="5901552"/>
            <a:ext cx="369354" cy="664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A4D0D5A-B7AD-4FEB-B221-DDFD17007E2D}"/>
              </a:ext>
            </a:extLst>
          </p:cNvPr>
          <p:cNvSpPr txBox="1"/>
          <p:nvPr/>
        </p:nvSpPr>
        <p:spPr>
          <a:xfrm>
            <a:off x="3309732" y="5767955"/>
            <a:ext cx="91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ordinal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15938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/>
      <p:bldP spid="2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8904" y="209105"/>
            <a:ext cx="8229600" cy="720080"/>
          </a:xfrm>
        </p:spPr>
        <p:txBody>
          <a:bodyPr>
            <a:noAutofit/>
          </a:bodyPr>
          <a:lstStyle/>
          <a:p>
            <a:r>
              <a:rPr lang="pl-PL" sz="3200" dirty="0" err="1"/>
              <a:t>Plurality</a:t>
            </a:r>
            <a:r>
              <a:rPr lang="pl-PL" sz="3200" dirty="0"/>
              <a:t>-DCAC: FPT for #</a:t>
            </a:r>
            <a:r>
              <a:rPr lang="pl-PL" sz="3200" dirty="0" err="1"/>
              <a:t>voters</a:t>
            </a:r>
            <a:endParaRPr lang="pl-PL" sz="32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61859" y="3804717"/>
            <a:ext cx="4372456" cy="230483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l-PL" altLang="pl-PL" sz="2000" dirty="0"/>
              <a:t>   	</a:t>
            </a:r>
            <a:r>
              <a:rPr lang="en-US" altLang="pl-PL" sz="2000" dirty="0"/>
              <a:t>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4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1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2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</a:t>
            </a:r>
            <a:endParaRPr lang="pl-PL" altLang="pl-PL" sz="2000" dirty="0"/>
          </a:p>
          <a:p>
            <a:pPr eaLnBrk="1" hangingPunct="1">
              <a:spcBef>
                <a:spcPct val="20000"/>
              </a:spcBef>
            </a:pPr>
            <a:endParaRPr lang="pl-PL" altLang="pl-PL" sz="2000" dirty="0"/>
          </a:p>
          <a:p>
            <a:pPr eaLnBrk="1" hangingPunct="1">
              <a:spcBef>
                <a:spcPct val="20000"/>
              </a:spcBef>
            </a:pPr>
            <a:endParaRPr lang="pl-PL" altLang="pl-PL" sz="20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</a:t>
            </a:r>
          </a:p>
        </p:txBody>
      </p:sp>
      <p:pic>
        <p:nvPicPr>
          <p:cNvPr id="8" name="Picture 10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372" y="5494609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89" y="4944737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802" y="4384376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622" y="3745178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380" y="5520229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227" y="4957917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823" y="4372488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20" y="3798588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206" y="5506517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449" y="4944321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705" y="4325418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886" y="3806306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2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26" y="5558905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3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44" y="4915371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74" y="4384377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5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512" y="3793826"/>
            <a:ext cx="231803" cy="50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9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05" y="3715423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0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641" y="4347145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1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283" y="4979420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2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622" y="5507418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Prostokąt 59"/>
          <p:cNvSpPr/>
          <p:nvPr/>
        </p:nvSpPr>
        <p:spPr>
          <a:xfrm>
            <a:off x="4920242" y="3704286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2E6E9E-BB64-41D1-BC0C-280EAF0E145B}"/>
              </a:ext>
            </a:extLst>
          </p:cNvPr>
          <p:cNvSpPr txBox="1"/>
          <p:nvPr/>
        </p:nvSpPr>
        <p:spPr>
          <a:xfrm>
            <a:off x="347802" y="1145917"/>
            <a:ext cx="1424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/>
              <a:t>Algorithm</a:t>
            </a:r>
            <a:endParaRPr lang="pl-PL" sz="2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5C09328-92FA-4099-AD00-7FE6993BC1D1}"/>
              </a:ext>
            </a:extLst>
          </p:cNvPr>
          <p:cNvSpPr txBox="1"/>
          <p:nvPr/>
        </p:nvSpPr>
        <p:spPr>
          <a:xfrm>
            <a:off x="347802" y="1680824"/>
            <a:ext cx="189026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Despised</a:t>
            </a:r>
            <a:r>
              <a:rPr lang="pl-PL" dirty="0"/>
              <a:t>              : </a:t>
            </a:r>
          </a:p>
          <a:p>
            <a:endParaRPr lang="pl-PL" dirty="0"/>
          </a:p>
          <a:p>
            <a:r>
              <a:rPr lang="pl-PL" dirty="0" err="1"/>
              <a:t>Guess</a:t>
            </a:r>
            <a:r>
              <a:rPr lang="pl-PL" dirty="0"/>
              <a:t> a </a:t>
            </a:r>
            <a:r>
              <a:rPr lang="pl-PL" dirty="0" err="1"/>
              <a:t>defeator</a:t>
            </a:r>
            <a:r>
              <a:rPr lang="pl-PL" dirty="0"/>
              <a:t>:</a:t>
            </a:r>
          </a:p>
          <a:p>
            <a:pPr algn="ctr"/>
            <a:r>
              <a:rPr lang="pl-PL" sz="1400" dirty="0"/>
              <a:t>(</a:t>
            </a:r>
            <a:r>
              <a:rPr lang="pl-PL" sz="1400" dirty="0" err="1"/>
              <a:t>add</a:t>
            </a:r>
            <a:r>
              <a:rPr lang="pl-PL" sz="1400" dirty="0"/>
              <a:t> </a:t>
            </a:r>
            <a:r>
              <a:rPr lang="pl-PL" sz="1400" dirty="0" err="1"/>
              <a:t>if</a:t>
            </a:r>
            <a:r>
              <a:rPr lang="pl-PL" sz="1400" dirty="0"/>
              <a:t> </a:t>
            </a:r>
            <a:r>
              <a:rPr lang="pl-PL" sz="1400" dirty="0" err="1"/>
              <a:t>needed</a:t>
            </a:r>
            <a:r>
              <a:rPr lang="pl-PL" sz="1400" dirty="0"/>
              <a:t>)</a:t>
            </a:r>
            <a:endParaRPr lang="pl-PL" dirty="0"/>
          </a:p>
        </p:txBody>
      </p:sp>
      <p:pic>
        <p:nvPicPr>
          <p:cNvPr id="47" name="Picture 11" descr="hvd1-c">
            <a:extLst>
              <a:ext uri="{FF2B5EF4-FFF2-40B4-BE49-F238E27FC236}">
                <a16:creationId xmlns:a16="http://schemas.microsoft.com/office/drawing/2014/main" id="{7A83650E-6CDB-4A17-946C-EBFBDE18D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61" y="1654588"/>
            <a:ext cx="211360" cy="42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6" descr="money3-c">
            <a:extLst>
              <a:ext uri="{FF2B5EF4-FFF2-40B4-BE49-F238E27FC236}">
                <a16:creationId xmlns:a16="http://schemas.microsoft.com/office/drawing/2014/main" id="{0ADCCAB8-CA36-4DF6-8F29-65DE1B14C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969" y="2240459"/>
            <a:ext cx="242481" cy="40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C8B62AE-F798-481A-9FA5-826A2B04CCBF}"/>
              </a:ext>
            </a:extLst>
          </p:cNvPr>
          <p:cNvSpPr txBox="1"/>
          <p:nvPr/>
        </p:nvSpPr>
        <p:spPr>
          <a:xfrm>
            <a:off x="4910467" y="1696884"/>
            <a:ext cx="40214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Voters</a:t>
            </a:r>
            <a:r>
              <a:rPr lang="pl-PL" dirty="0"/>
              <a:t> </a:t>
            </a:r>
            <a:r>
              <a:rPr lang="pl-PL" dirty="0" err="1"/>
              <a:t>where</a:t>
            </a:r>
            <a:r>
              <a:rPr lang="pl-PL" dirty="0"/>
              <a:t> </a:t>
            </a:r>
            <a:r>
              <a:rPr lang="pl-PL" dirty="0" err="1"/>
              <a:t>either</a:t>
            </a:r>
            <a:r>
              <a:rPr lang="pl-PL" dirty="0"/>
              <a:t>        </a:t>
            </a:r>
            <a:r>
              <a:rPr lang="pl-PL" dirty="0" err="1"/>
              <a:t>or</a:t>
            </a:r>
            <a:r>
              <a:rPr lang="pl-PL" dirty="0"/>
              <a:t>      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first</a:t>
            </a:r>
            <a:r>
              <a:rPr lang="pl-PL" dirty="0"/>
              <a:t> </a:t>
            </a:r>
          </a:p>
          <a:p>
            <a:r>
              <a:rPr lang="pl-PL" dirty="0"/>
              <a:t>(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some</a:t>
            </a:r>
            <a:r>
              <a:rPr lang="pl-PL" dirty="0"/>
              <a:t> </a:t>
            </a:r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registered</a:t>
            </a:r>
            <a:r>
              <a:rPr lang="pl-PL" dirty="0"/>
              <a:t> </a:t>
            </a:r>
            <a:r>
              <a:rPr lang="pl-PL" dirty="0" err="1"/>
              <a:t>candidate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ahead</a:t>
            </a:r>
            <a:r>
              <a:rPr lang="pl-PL" dirty="0"/>
              <a:t>)</a:t>
            </a:r>
          </a:p>
          <a:p>
            <a:pPr algn="ctr"/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pl-PL" sz="1600" dirty="0" err="1">
                <a:solidFill>
                  <a:schemeClr val="bg1">
                    <a:lumMod val="65000"/>
                  </a:schemeClr>
                </a:solidFill>
              </a:rPr>
              <a:t>cannot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do much </a:t>
            </a:r>
            <a:r>
              <a:rPr lang="pl-PL" sz="1600" dirty="0" err="1">
                <a:solidFill>
                  <a:schemeClr val="bg1">
                    <a:lumMod val="65000"/>
                  </a:schemeClr>
                </a:solidFill>
              </a:rPr>
              <a:t>about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bg1">
                    <a:lumMod val="65000"/>
                  </a:schemeClr>
                </a:solidFill>
              </a:rPr>
              <a:t>them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0E8CC0-17DB-43C3-8085-7F085C188E26}"/>
              </a:ext>
            </a:extLst>
          </p:cNvPr>
          <p:cNvSpPr txBox="1"/>
          <p:nvPr/>
        </p:nvSpPr>
        <p:spPr>
          <a:xfrm>
            <a:off x="4906209" y="1145918"/>
            <a:ext cx="1241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/>
              <a:t>Example</a:t>
            </a:r>
            <a:endParaRPr lang="pl-PL" sz="2400" dirty="0"/>
          </a:p>
        </p:txBody>
      </p:sp>
      <p:pic>
        <p:nvPicPr>
          <p:cNvPr id="51" name="Picture 11" descr="hvd1-c">
            <a:extLst>
              <a:ext uri="{FF2B5EF4-FFF2-40B4-BE49-F238E27FC236}">
                <a16:creationId xmlns:a16="http://schemas.microsoft.com/office/drawing/2014/main" id="{B061D064-4216-454D-8FDA-91688BC66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957" y="1693137"/>
            <a:ext cx="163456" cy="32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6" descr="money3-c">
            <a:extLst>
              <a:ext uri="{FF2B5EF4-FFF2-40B4-BE49-F238E27FC236}">
                <a16:creationId xmlns:a16="http://schemas.microsoft.com/office/drawing/2014/main" id="{93B66079-4961-4D35-801C-95A714254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252" y="1693137"/>
            <a:ext cx="181179" cy="30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1F797010-BD7C-4874-BA9B-F08F47A6C7D2}"/>
              </a:ext>
            </a:extLst>
          </p:cNvPr>
          <p:cNvSpPr txBox="1"/>
          <p:nvPr/>
        </p:nvSpPr>
        <p:spPr>
          <a:xfrm>
            <a:off x="4911282" y="3203320"/>
            <a:ext cx="348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Voters</a:t>
            </a:r>
            <a:r>
              <a:rPr lang="pl-PL" dirty="0"/>
              <a:t> to </a:t>
            </a:r>
            <a:r>
              <a:rPr lang="pl-PL" dirty="0" err="1"/>
              <a:t>focus</a:t>
            </a:r>
            <a:r>
              <a:rPr lang="pl-PL" dirty="0"/>
              <a:t> on:</a:t>
            </a:r>
            <a:endParaRPr lang="pl-PL" sz="1600" dirty="0"/>
          </a:p>
        </p:txBody>
      </p:sp>
      <p:sp>
        <p:nvSpPr>
          <p:cNvPr id="66" name="Prostokąt 59">
            <a:extLst>
              <a:ext uri="{FF2B5EF4-FFF2-40B4-BE49-F238E27FC236}">
                <a16:creationId xmlns:a16="http://schemas.microsoft.com/office/drawing/2014/main" id="{328DD907-FF2A-43D8-BB70-947D03093401}"/>
              </a:ext>
            </a:extLst>
          </p:cNvPr>
          <p:cNvSpPr/>
          <p:nvPr/>
        </p:nvSpPr>
        <p:spPr>
          <a:xfrm>
            <a:off x="6837216" y="3786467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7" name="Prostokąt 59">
            <a:extLst>
              <a:ext uri="{FF2B5EF4-FFF2-40B4-BE49-F238E27FC236}">
                <a16:creationId xmlns:a16="http://schemas.microsoft.com/office/drawing/2014/main" id="{A87FAB53-6764-4878-861A-4B31B759B962}"/>
              </a:ext>
            </a:extLst>
          </p:cNvPr>
          <p:cNvSpPr/>
          <p:nvPr/>
        </p:nvSpPr>
        <p:spPr>
          <a:xfrm>
            <a:off x="7672978" y="3761024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8" name="Prostokąt 59">
            <a:extLst>
              <a:ext uri="{FF2B5EF4-FFF2-40B4-BE49-F238E27FC236}">
                <a16:creationId xmlns:a16="http://schemas.microsoft.com/office/drawing/2014/main" id="{7AD2320E-00F5-47F1-9988-046BC8E16EC7}"/>
              </a:ext>
            </a:extLst>
          </p:cNvPr>
          <p:cNvSpPr/>
          <p:nvPr/>
        </p:nvSpPr>
        <p:spPr>
          <a:xfrm>
            <a:off x="4891676" y="4286165"/>
            <a:ext cx="783340" cy="612229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9" name="Prostokąt 59">
            <a:extLst>
              <a:ext uri="{FF2B5EF4-FFF2-40B4-BE49-F238E27FC236}">
                <a16:creationId xmlns:a16="http://schemas.microsoft.com/office/drawing/2014/main" id="{B03A96E6-8F7C-4714-A0D3-720524FA98C0}"/>
              </a:ext>
            </a:extLst>
          </p:cNvPr>
          <p:cNvSpPr/>
          <p:nvPr/>
        </p:nvSpPr>
        <p:spPr>
          <a:xfrm>
            <a:off x="5714352" y="4364483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0" name="Prostokąt 59">
            <a:extLst>
              <a:ext uri="{FF2B5EF4-FFF2-40B4-BE49-F238E27FC236}">
                <a16:creationId xmlns:a16="http://schemas.microsoft.com/office/drawing/2014/main" id="{5E53962D-5E92-421F-A31A-A5CCE12D1A33}"/>
              </a:ext>
            </a:extLst>
          </p:cNvPr>
          <p:cNvSpPr/>
          <p:nvPr/>
        </p:nvSpPr>
        <p:spPr>
          <a:xfrm>
            <a:off x="7620556" y="4358444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1" name="Prostokąt 59">
            <a:extLst>
              <a:ext uri="{FF2B5EF4-FFF2-40B4-BE49-F238E27FC236}">
                <a16:creationId xmlns:a16="http://schemas.microsoft.com/office/drawing/2014/main" id="{DA66ECE8-DE01-4D5E-9BE8-1EEED57BC7CA}"/>
              </a:ext>
            </a:extLst>
          </p:cNvPr>
          <p:cNvSpPr/>
          <p:nvPr/>
        </p:nvSpPr>
        <p:spPr>
          <a:xfrm>
            <a:off x="4914700" y="4942323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2" name="Prostokąt 59">
            <a:extLst>
              <a:ext uri="{FF2B5EF4-FFF2-40B4-BE49-F238E27FC236}">
                <a16:creationId xmlns:a16="http://schemas.microsoft.com/office/drawing/2014/main" id="{CE2DCDBD-7280-45B3-8561-91CA9E9290FB}"/>
              </a:ext>
            </a:extLst>
          </p:cNvPr>
          <p:cNvSpPr/>
          <p:nvPr/>
        </p:nvSpPr>
        <p:spPr>
          <a:xfrm>
            <a:off x="6175426" y="4944346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3" name="Prostokąt 59">
            <a:extLst>
              <a:ext uri="{FF2B5EF4-FFF2-40B4-BE49-F238E27FC236}">
                <a16:creationId xmlns:a16="http://schemas.microsoft.com/office/drawing/2014/main" id="{24C52950-09AF-4130-94A0-7FBF876F3752}"/>
              </a:ext>
            </a:extLst>
          </p:cNvPr>
          <p:cNvSpPr/>
          <p:nvPr/>
        </p:nvSpPr>
        <p:spPr>
          <a:xfrm>
            <a:off x="7653717" y="4918841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4" name="Prostokąt 59">
            <a:extLst>
              <a:ext uri="{FF2B5EF4-FFF2-40B4-BE49-F238E27FC236}">
                <a16:creationId xmlns:a16="http://schemas.microsoft.com/office/drawing/2014/main" id="{CD84FFE6-22C4-4E3A-B00F-7DAD53761352}"/>
              </a:ext>
            </a:extLst>
          </p:cNvPr>
          <p:cNvSpPr/>
          <p:nvPr/>
        </p:nvSpPr>
        <p:spPr>
          <a:xfrm>
            <a:off x="4899145" y="5560226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5" name="Prostokąt 59">
            <a:extLst>
              <a:ext uri="{FF2B5EF4-FFF2-40B4-BE49-F238E27FC236}">
                <a16:creationId xmlns:a16="http://schemas.microsoft.com/office/drawing/2014/main" id="{140C6215-A61F-44F5-B257-995B0FF12D11}"/>
              </a:ext>
            </a:extLst>
          </p:cNvPr>
          <p:cNvSpPr/>
          <p:nvPr/>
        </p:nvSpPr>
        <p:spPr>
          <a:xfrm>
            <a:off x="6142423" y="5519297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6" name="Prostokąt 59">
            <a:extLst>
              <a:ext uri="{FF2B5EF4-FFF2-40B4-BE49-F238E27FC236}">
                <a16:creationId xmlns:a16="http://schemas.microsoft.com/office/drawing/2014/main" id="{530B76A2-58AD-4084-8117-54AB9EC96862}"/>
              </a:ext>
            </a:extLst>
          </p:cNvPr>
          <p:cNvSpPr/>
          <p:nvPr/>
        </p:nvSpPr>
        <p:spPr>
          <a:xfrm>
            <a:off x="6938292" y="5508288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7AF8AE6-BCAC-43BC-8EF5-129F806C1E92}"/>
              </a:ext>
            </a:extLst>
          </p:cNvPr>
          <p:cNvSpPr txBox="1"/>
          <p:nvPr/>
        </p:nvSpPr>
        <p:spPr>
          <a:xfrm>
            <a:off x="349108" y="3851440"/>
            <a:ext cx="2724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 </a:t>
            </a:r>
            <a:r>
              <a:rPr lang="pl-PL" dirty="0" err="1"/>
              <a:t>voters</a:t>
            </a:r>
            <a:r>
              <a:rPr lang="pl-PL" dirty="0"/>
              <a:t> </a:t>
            </a:r>
            <a:r>
              <a:rPr lang="pl-PL" dirty="0">
                <a:sym typeface="Wingdings" panose="05000000000000000000" pitchFamily="2" charset="2"/>
              </a:rPr>
              <a:t> </a:t>
            </a:r>
            <a:r>
              <a:rPr lang="pl-PL" dirty="0" err="1">
                <a:sym typeface="Wingdings" panose="05000000000000000000" pitchFamily="2" charset="2"/>
              </a:rPr>
              <a:t>each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candidate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has</a:t>
            </a:r>
            <a:r>
              <a:rPr lang="pl-PL" dirty="0">
                <a:sym typeface="Wingdings" panose="05000000000000000000" pitchFamily="2" charset="2"/>
              </a:rPr>
              <a:t> one of 4</a:t>
            </a:r>
            <a:r>
              <a:rPr lang="pl-PL" baseline="30000" dirty="0">
                <a:sym typeface="Wingdings" panose="05000000000000000000" pitchFamily="2" charset="2"/>
              </a:rPr>
              <a:t>n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signatures</a:t>
            </a:r>
            <a:endParaRPr lang="pl-PL" dirty="0"/>
          </a:p>
        </p:txBody>
      </p:sp>
      <p:sp>
        <p:nvSpPr>
          <p:cNvPr id="79" name="Prostokąt zaokrąglony 3">
            <a:extLst>
              <a:ext uri="{FF2B5EF4-FFF2-40B4-BE49-F238E27FC236}">
                <a16:creationId xmlns:a16="http://schemas.microsoft.com/office/drawing/2014/main" id="{EF0567CD-21AF-4D90-A8DC-1AE9BA59B7BC}"/>
              </a:ext>
            </a:extLst>
          </p:cNvPr>
          <p:cNvSpPr/>
          <p:nvPr/>
        </p:nvSpPr>
        <p:spPr>
          <a:xfrm>
            <a:off x="347802" y="3035032"/>
            <a:ext cx="2850229" cy="636317"/>
          </a:xfrm>
          <a:prstGeom prst="roundRect">
            <a:avLst>
              <a:gd name="adj" fmla="val 0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err="1">
                <a:solidFill>
                  <a:schemeClr val="tx1"/>
                </a:solidFill>
              </a:rPr>
              <a:t>Ensure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that</a:t>
            </a:r>
            <a:r>
              <a:rPr lang="pl-PL" dirty="0">
                <a:solidFill>
                  <a:schemeClr val="tx1"/>
                </a:solidFill>
              </a:rPr>
              <a:t> the </a:t>
            </a:r>
            <a:r>
              <a:rPr lang="pl-PL" dirty="0" err="1">
                <a:solidFill>
                  <a:schemeClr val="tx1"/>
                </a:solidFill>
              </a:rPr>
              <a:t>defeator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has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more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points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than</a:t>
            </a:r>
            <a:r>
              <a:rPr lang="pl-PL" dirty="0">
                <a:solidFill>
                  <a:schemeClr val="tx1"/>
                </a:solidFill>
              </a:rPr>
              <a:t>  </a:t>
            </a:r>
            <a:r>
              <a:rPr lang="pl-PL" dirty="0" err="1">
                <a:solidFill>
                  <a:schemeClr val="tx1"/>
                </a:solidFill>
              </a:rPr>
              <a:t>despised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9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8904" y="209105"/>
            <a:ext cx="8229600" cy="720080"/>
          </a:xfrm>
        </p:spPr>
        <p:txBody>
          <a:bodyPr>
            <a:noAutofit/>
          </a:bodyPr>
          <a:lstStyle/>
          <a:p>
            <a:r>
              <a:rPr lang="pl-PL" sz="3200" dirty="0" err="1"/>
              <a:t>Plurality</a:t>
            </a:r>
            <a:r>
              <a:rPr lang="pl-PL" sz="3200" dirty="0"/>
              <a:t>-DCAC: FPT for #</a:t>
            </a:r>
            <a:r>
              <a:rPr lang="pl-PL" sz="3200" dirty="0" err="1"/>
              <a:t>voters</a:t>
            </a:r>
            <a:endParaRPr lang="pl-PL" sz="32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61859" y="3804717"/>
            <a:ext cx="4372456" cy="230483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l-PL" altLang="pl-PL" sz="2000" dirty="0"/>
              <a:t>   	</a:t>
            </a:r>
            <a:r>
              <a:rPr lang="en-US" altLang="pl-PL" sz="2000" dirty="0"/>
              <a:t>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4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1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2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</a:t>
            </a:r>
            <a:endParaRPr lang="pl-PL" altLang="pl-PL" sz="2000" dirty="0"/>
          </a:p>
          <a:p>
            <a:pPr eaLnBrk="1" hangingPunct="1">
              <a:spcBef>
                <a:spcPct val="20000"/>
              </a:spcBef>
            </a:pPr>
            <a:endParaRPr lang="pl-PL" altLang="pl-PL" sz="2000" dirty="0"/>
          </a:p>
          <a:p>
            <a:pPr eaLnBrk="1" hangingPunct="1">
              <a:spcBef>
                <a:spcPct val="20000"/>
              </a:spcBef>
            </a:pPr>
            <a:endParaRPr lang="pl-PL" altLang="pl-PL" sz="20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</a:t>
            </a:r>
          </a:p>
        </p:txBody>
      </p:sp>
      <p:pic>
        <p:nvPicPr>
          <p:cNvPr id="8" name="Picture 10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372" y="5494609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89" y="4944737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802" y="4384376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622" y="3745178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380" y="5520229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227" y="4957917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823" y="4372488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20" y="3798588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206" y="5506517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449" y="4944321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705" y="4325418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886" y="3806306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2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26" y="5558905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3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44" y="4915371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74" y="4384377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5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512" y="3793826"/>
            <a:ext cx="231803" cy="50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9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05" y="3715423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0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641" y="4347145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1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283" y="4979420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2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622" y="5507418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2E6E9E-BB64-41D1-BC0C-280EAF0E145B}"/>
              </a:ext>
            </a:extLst>
          </p:cNvPr>
          <p:cNvSpPr txBox="1"/>
          <p:nvPr/>
        </p:nvSpPr>
        <p:spPr>
          <a:xfrm>
            <a:off x="347802" y="1145917"/>
            <a:ext cx="1424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/>
              <a:t>Algorithm</a:t>
            </a:r>
            <a:endParaRPr lang="pl-PL" sz="2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5C09328-92FA-4099-AD00-7FE6993BC1D1}"/>
              </a:ext>
            </a:extLst>
          </p:cNvPr>
          <p:cNvSpPr txBox="1"/>
          <p:nvPr/>
        </p:nvSpPr>
        <p:spPr>
          <a:xfrm>
            <a:off x="347802" y="1680824"/>
            <a:ext cx="189026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Despised</a:t>
            </a:r>
            <a:r>
              <a:rPr lang="pl-PL" dirty="0"/>
              <a:t>              : </a:t>
            </a:r>
          </a:p>
          <a:p>
            <a:endParaRPr lang="pl-PL" dirty="0"/>
          </a:p>
          <a:p>
            <a:r>
              <a:rPr lang="pl-PL" dirty="0" err="1"/>
              <a:t>Guess</a:t>
            </a:r>
            <a:r>
              <a:rPr lang="pl-PL" dirty="0"/>
              <a:t> a </a:t>
            </a:r>
            <a:r>
              <a:rPr lang="pl-PL" dirty="0" err="1"/>
              <a:t>defeator</a:t>
            </a:r>
            <a:r>
              <a:rPr lang="pl-PL" dirty="0"/>
              <a:t>:</a:t>
            </a:r>
          </a:p>
          <a:p>
            <a:pPr algn="ctr"/>
            <a:r>
              <a:rPr lang="pl-PL" sz="1400" dirty="0"/>
              <a:t>(</a:t>
            </a:r>
            <a:r>
              <a:rPr lang="pl-PL" sz="1400" dirty="0" err="1"/>
              <a:t>add</a:t>
            </a:r>
            <a:r>
              <a:rPr lang="pl-PL" sz="1400" dirty="0"/>
              <a:t> </a:t>
            </a:r>
            <a:r>
              <a:rPr lang="pl-PL" sz="1400" dirty="0" err="1"/>
              <a:t>if</a:t>
            </a:r>
            <a:r>
              <a:rPr lang="pl-PL" sz="1400" dirty="0"/>
              <a:t> </a:t>
            </a:r>
            <a:r>
              <a:rPr lang="pl-PL" sz="1400" dirty="0" err="1"/>
              <a:t>needed</a:t>
            </a:r>
            <a:r>
              <a:rPr lang="pl-PL" sz="1400" dirty="0"/>
              <a:t>)</a:t>
            </a:r>
            <a:endParaRPr lang="pl-PL" dirty="0"/>
          </a:p>
        </p:txBody>
      </p:sp>
      <p:pic>
        <p:nvPicPr>
          <p:cNvPr id="47" name="Picture 11" descr="hvd1-c">
            <a:extLst>
              <a:ext uri="{FF2B5EF4-FFF2-40B4-BE49-F238E27FC236}">
                <a16:creationId xmlns:a16="http://schemas.microsoft.com/office/drawing/2014/main" id="{7A83650E-6CDB-4A17-946C-EBFBDE18D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61" y="1654588"/>
            <a:ext cx="211360" cy="42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6" descr="money3-c">
            <a:extLst>
              <a:ext uri="{FF2B5EF4-FFF2-40B4-BE49-F238E27FC236}">
                <a16:creationId xmlns:a16="http://schemas.microsoft.com/office/drawing/2014/main" id="{0ADCCAB8-CA36-4DF6-8F29-65DE1B14C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969" y="2240459"/>
            <a:ext cx="242481" cy="40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C8B62AE-F798-481A-9FA5-826A2B04CCBF}"/>
              </a:ext>
            </a:extLst>
          </p:cNvPr>
          <p:cNvSpPr txBox="1"/>
          <p:nvPr/>
        </p:nvSpPr>
        <p:spPr>
          <a:xfrm>
            <a:off x="4910467" y="1696884"/>
            <a:ext cx="42481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Voters</a:t>
            </a:r>
            <a:r>
              <a:rPr lang="pl-PL" dirty="0"/>
              <a:t> </a:t>
            </a:r>
            <a:r>
              <a:rPr lang="pl-PL" dirty="0" err="1"/>
              <a:t>where</a:t>
            </a:r>
            <a:r>
              <a:rPr lang="pl-PL" dirty="0"/>
              <a:t> </a:t>
            </a:r>
            <a:r>
              <a:rPr lang="pl-PL" dirty="0" err="1"/>
              <a:t>either</a:t>
            </a:r>
            <a:r>
              <a:rPr lang="pl-PL" dirty="0"/>
              <a:t>        </a:t>
            </a:r>
            <a:r>
              <a:rPr lang="pl-PL" dirty="0" err="1"/>
              <a:t>or</a:t>
            </a:r>
            <a:r>
              <a:rPr lang="pl-PL" dirty="0"/>
              <a:t>      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first</a:t>
            </a:r>
            <a:r>
              <a:rPr lang="pl-PL" dirty="0"/>
              <a:t> </a:t>
            </a:r>
          </a:p>
          <a:p>
            <a:r>
              <a:rPr lang="pl-PL" dirty="0"/>
              <a:t>(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some</a:t>
            </a:r>
            <a:r>
              <a:rPr lang="pl-PL" dirty="0"/>
              <a:t> </a:t>
            </a:r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registered</a:t>
            </a:r>
            <a:r>
              <a:rPr lang="pl-PL" dirty="0"/>
              <a:t> </a:t>
            </a:r>
            <a:r>
              <a:rPr lang="pl-PL" dirty="0" err="1"/>
              <a:t>candidate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first</a:t>
            </a:r>
            <a:r>
              <a:rPr lang="pl-PL" dirty="0"/>
              <a:t>)</a:t>
            </a:r>
          </a:p>
          <a:p>
            <a:pPr algn="ctr"/>
            <a:r>
              <a:rPr lang="pl-PL" sz="1600" dirty="0"/>
              <a:t>(</a:t>
            </a:r>
            <a:r>
              <a:rPr lang="pl-PL" sz="1600" dirty="0" err="1"/>
              <a:t>cannot</a:t>
            </a:r>
            <a:r>
              <a:rPr lang="pl-PL" sz="1600" dirty="0"/>
              <a:t> do </a:t>
            </a:r>
            <a:r>
              <a:rPr lang="pl-PL" sz="1600" dirty="0" err="1"/>
              <a:t>anything</a:t>
            </a:r>
            <a:r>
              <a:rPr lang="pl-PL" sz="1600" dirty="0"/>
              <a:t> </a:t>
            </a:r>
            <a:r>
              <a:rPr lang="pl-PL" sz="1600" dirty="0" err="1"/>
              <a:t>about</a:t>
            </a:r>
            <a:r>
              <a:rPr lang="pl-PL" sz="1600" dirty="0"/>
              <a:t> </a:t>
            </a:r>
            <a:r>
              <a:rPr lang="pl-PL" sz="1600" dirty="0" err="1"/>
              <a:t>them</a:t>
            </a:r>
            <a:r>
              <a:rPr lang="pl-PL" sz="1600" dirty="0"/>
              <a:t>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0E8CC0-17DB-43C3-8085-7F085C188E26}"/>
              </a:ext>
            </a:extLst>
          </p:cNvPr>
          <p:cNvSpPr txBox="1"/>
          <p:nvPr/>
        </p:nvSpPr>
        <p:spPr>
          <a:xfrm>
            <a:off x="4906209" y="1145918"/>
            <a:ext cx="1241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/>
              <a:t>Example</a:t>
            </a:r>
            <a:endParaRPr lang="pl-PL" sz="2400" dirty="0"/>
          </a:p>
        </p:txBody>
      </p:sp>
      <p:pic>
        <p:nvPicPr>
          <p:cNvPr id="51" name="Picture 11" descr="hvd1-c">
            <a:extLst>
              <a:ext uri="{FF2B5EF4-FFF2-40B4-BE49-F238E27FC236}">
                <a16:creationId xmlns:a16="http://schemas.microsoft.com/office/drawing/2014/main" id="{B061D064-4216-454D-8FDA-91688BC66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957" y="1693137"/>
            <a:ext cx="163456" cy="32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6" descr="money3-c">
            <a:extLst>
              <a:ext uri="{FF2B5EF4-FFF2-40B4-BE49-F238E27FC236}">
                <a16:creationId xmlns:a16="http://schemas.microsoft.com/office/drawing/2014/main" id="{93B66079-4961-4D35-801C-95A714254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252" y="1693137"/>
            <a:ext cx="181179" cy="30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Prostokąt 59">
            <a:extLst>
              <a:ext uri="{FF2B5EF4-FFF2-40B4-BE49-F238E27FC236}">
                <a16:creationId xmlns:a16="http://schemas.microsoft.com/office/drawing/2014/main" id="{328DD907-FF2A-43D8-BB70-947D03093401}"/>
              </a:ext>
            </a:extLst>
          </p:cNvPr>
          <p:cNvSpPr/>
          <p:nvPr/>
        </p:nvSpPr>
        <p:spPr>
          <a:xfrm>
            <a:off x="6837216" y="3786467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7" name="Prostokąt 59">
            <a:extLst>
              <a:ext uri="{FF2B5EF4-FFF2-40B4-BE49-F238E27FC236}">
                <a16:creationId xmlns:a16="http://schemas.microsoft.com/office/drawing/2014/main" id="{A87FAB53-6764-4878-861A-4B31B759B962}"/>
              </a:ext>
            </a:extLst>
          </p:cNvPr>
          <p:cNvSpPr/>
          <p:nvPr/>
        </p:nvSpPr>
        <p:spPr>
          <a:xfrm>
            <a:off x="7672978" y="3761024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8" name="Prostokąt 59">
            <a:extLst>
              <a:ext uri="{FF2B5EF4-FFF2-40B4-BE49-F238E27FC236}">
                <a16:creationId xmlns:a16="http://schemas.microsoft.com/office/drawing/2014/main" id="{7AD2320E-00F5-47F1-9988-046BC8E16EC7}"/>
              </a:ext>
            </a:extLst>
          </p:cNvPr>
          <p:cNvSpPr/>
          <p:nvPr/>
        </p:nvSpPr>
        <p:spPr>
          <a:xfrm>
            <a:off x="4891676" y="4286165"/>
            <a:ext cx="783340" cy="612229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9" name="Prostokąt 59">
            <a:extLst>
              <a:ext uri="{FF2B5EF4-FFF2-40B4-BE49-F238E27FC236}">
                <a16:creationId xmlns:a16="http://schemas.microsoft.com/office/drawing/2014/main" id="{B03A96E6-8F7C-4714-A0D3-720524FA98C0}"/>
              </a:ext>
            </a:extLst>
          </p:cNvPr>
          <p:cNvSpPr/>
          <p:nvPr/>
        </p:nvSpPr>
        <p:spPr>
          <a:xfrm>
            <a:off x="5714352" y="4364483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1" name="Prostokąt 59">
            <a:extLst>
              <a:ext uri="{FF2B5EF4-FFF2-40B4-BE49-F238E27FC236}">
                <a16:creationId xmlns:a16="http://schemas.microsoft.com/office/drawing/2014/main" id="{DA66ECE8-DE01-4D5E-9BE8-1EEED57BC7CA}"/>
              </a:ext>
            </a:extLst>
          </p:cNvPr>
          <p:cNvSpPr/>
          <p:nvPr/>
        </p:nvSpPr>
        <p:spPr>
          <a:xfrm>
            <a:off x="4914700" y="4942323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3" name="Prostokąt 59">
            <a:extLst>
              <a:ext uri="{FF2B5EF4-FFF2-40B4-BE49-F238E27FC236}">
                <a16:creationId xmlns:a16="http://schemas.microsoft.com/office/drawing/2014/main" id="{24C52950-09AF-4130-94A0-7FBF876F3752}"/>
              </a:ext>
            </a:extLst>
          </p:cNvPr>
          <p:cNvSpPr/>
          <p:nvPr/>
        </p:nvSpPr>
        <p:spPr>
          <a:xfrm>
            <a:off x="7653717" y="4918841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4" name="Prostokąt 59">
            <a:extLst>
              <a:ext uri="{FF2B5EF4-FFF2-40B4-BE49-F238E27FC236}">
                <a16:creationId xmlns:a16="http://schemas.microsoft.com/office/drawing/2014/main" id="{CD84FFE6-22C4-4E3A-B00F-7DAD53761352}"/>
              </a:ext>
            </a:extLst>
          </p:cNvPr>
          <p:cNvSpPr/>
          <p:nvPr/>
        </p:nvSpPr>
        <p:spPr>
          <a:xfrm>
            <a:off x="4899145" y="5560226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6" name="Prostokąt 59">
            <a:extLst>
              <a:ext uri="{FF2B5EF4-FFF2-40B4-BE49-F238E27FC236}">
                <a16:creationId xmlns:a16="http://schemas.microsoft.com/office/drawing/2014/main" id="{530B76A2-58AD-4084-8117-54AB9EC96862}"/>
              </a:ext>
            </a:extLst>
          </p:cNvPr>
          <p:cNvSpPr/>
          <p:nvPr/>
        </p:nvSpPr>
        <p:spPr>
          <a:xfrm>
            <a:off x="6938292" y="5508288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7AF8AE6-BCAC-43BC-8EF5-129F806C1E92}"/>
              </a:ext>
            </a:extLst>
          </p:cNvPr>
          <p:cNvSpPr txBox="1"/>
          <p:nvPr/>
        </p:nvSpPr>
        <p:spPr>
          <a:xfrm>
            <a:off x="349108" y="3851440"/>
            <a:ext cx="2724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 </a:t>
            </a:r>
            <a:r>
              <a:rPr lang="pl-PL" dirty="0" err="1"/>
              <a:t>voters</a:t>
            </a:r>
            <a:r>
              <a:rPr lang="pl-PL" dirty="0"/>
              <a:t> </a:t>
            </a:r>
            <a:r>
              <a:rPr lang="pl-PL" dirty="0">
                <a:sym typeface="Wingdings" panose="05000000000000000000" pitchFamily="2" charset="2"/>
              </a:rPr>
              <a:t> </a:t>
            </a:r>
            <a:r>
              <a:rPr lang="pl-PL" dirty="0" err="1">
                <a:sym typeface="Wingdings" panose="05000000000000000000" pitchFamily="2" charset="2"/>
              </a:rPr>
              <a:t>each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candidate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has</a:t>
            </a:r>
            <a:r>
              <a:rPr lang="pl-PL" dirty="0">
                <a:sym typeface="Wingdings" panose="05000000000000000000" pitchFamily="2" charset="2"/>
              </a:rPr>
              <a:t> one of 4</a:t>
            </a:r>
            <a:r>
              <a:rPr lang="pl-PL" baseline="30000" dirty="0">
                <a:sym typeface="Wingdings" panose="05000000000000000000" pitchFamily="2" charset="2"/>
              </a:rPr>
              <a:t>n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signatures</a:t>
            </a:r>
            <a:endParaRPr lang="pl-PL" dirty="0"/>
          </a:p>
        </p:txBody>
      </p:sp>
      <p:sp>
        <p:nvSpPr>
          <p:cNvPr id="79" name="Prostokąt zaokrąglony 3">
            <a:extLst>
              <a:ext uri="{FF2B5EF4-FFF2-40B4-BE49-F238E27FC236}">
                <a16:creationId xmlns:a16="http://schemas.microsoft.com/office/drawing/2014/main" id="{EF0567CD-21AF-4D90-A8DC-1AE9BA59B7BC}"/>
              </a:ext>
            </a:extLst>
          </p:cNvPr>
          <p:cNvSpPr/>
          <p:nvPr/>
        </p:nvSpPr>
        <p:spPr>
          <a:xfrm>
            <a:off x="347802" y="3035032"/>
            <a:ext cx="2850229" cy="636317"/>
          </a:xfrm>
          <a:prstGeom prst="roundRect">
            <a:avLst>
              <a:gd name="adj" fmla="val 0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err="1">
                <a:solidFill>
                  <a:schemeClr val="tx1"/>
                </a:solidFill>
              </a:rPr>
              <a:t>Ensure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that</a:t>
            </a:r>
            <a:r>
              <a:rPr lang="pl-PL" dirty="0">
                <a:solidFill>
                  <a:schemeClr val="tx1"/>
                </a:solidFill>
              </a:rPr>
              <a:t> the </a:t>
            </a:r>
            <a:r>
              <a:rPr lang="pl-PL" dirty="0" err="1">
                <a:solidFill>
                  <a:schemeClr val="tx1"/>
                </a:solidFill>
              </a:rPr>
              <a:t>defeator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has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more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points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than</a:t>
            </a:r>
            <a:r>
              <a:rPr lang="pl-PL" dirty="0">
                <a:solidFill>
                  <a:schemeClr val="tx1"/>
                </a:solidFill>
              </a:rPr>
              <a:t>  </a:t>
            </a:r>
            <a:r>
              <a:rPr lang="pl-PL" dirty="0" err="1">
                <a:solidFill>
                  <a:schemeClr val="tx1"/>
                </a:solidFill>
              </a:rPr>
              <a:t>despised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419966-40EE-4FF1-971E-54BFC37309F3}"/>
              </a:ext>
            </a:extLst>
          </p:cNvPr>
          <p:cNvSpPr txBox="1"/>
          <p:nvPr/>
        </p:nvSpPr>
        <p:spPr>
          <a:xfrm>
            <a:off x="4291616" y="382213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0D3E39F-D57B-4A98-8F91-6C56A20DC883}"/>
              </a:ext>
            </a:extLst>
          </p:cNvPr>
          <p:cNvSpPr txBox="1"/>
          <p:nvPr/>
        </p:nvSpPr>
        <p:spPr>
          <a:xfrm>
            <a:off x="4275053" y="440543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B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87B1244-4EC6-4019-B658-B6E7FAEBFE59}"/>
              </a:ext>
            </a:extLst>
          </p:cNvPr>
          <p:cNvSpPr txBox="1"/>
          <p:nvPr/>
        </p:nvSpPr>
        <p:spPr>
          <a:xfrm>
            <a:off x="4291616" y="500883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110FFFA-A905-4F20-AD4A-A37B0525D641}"/>
              </a:ext>
            </a:extLst>
          </p:cNvPr>
          <p:cNvSpPr txBox="1"/>
          <p:nvPr/>
        </p:nvSpPr>
        <p:spPr>
          <a:xfrm>
            <a:off x="4293487" y="5585375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7464002-14AE-4784-A292-762B535287B0}"/>
              </a:ext>
            </a:extLst>
          </p:cNvPr>
          <p:cNvSpPr txBox="1"/>
          <p:nvPr/>
        </p:nvSpPr>
        <p:spPr>
          <a:xfrm>
            <a:off x="351779" y="4660647"/>
            <a:ext cx="2854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suffices</a:t>
            </a:r>
            <a:r>
              <a:rPr lang="pl-PL" dirty="0"/>
              <a:t> to </a:t>
            </a:r>
            <a:r>
              <a:rPr lang="pl-PL" dirty="0" err="1"/>
              <a:t>keep</a:t>
            </a:r>
            <a:r>
              <a:rPr lang="pl-PL" dirty="0"/>
              <a:t> one </a:t>
            </a:r>
            <a:r>
              <a:rPr lang="pl-PL" dirty="0" err="1"/>
              <a:t>candidate</a:t>
            </a:r>
            <a:r>
              <a:rPr lang="pl-PL" dirty="0"/>
              <a:t> for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signature</a:t>
            </a:r>
            <a:endParaRPr lang="pl-PL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CF3758-4D1C-4DAD-88AE-3A57D1BAA82E}"/>
              </a:ext>
            </a:extLst>
          </p:cNvPr>
          <p:cNvSpPr/>
          <p:nvPr/>
        </p:nvSpPr>
        <p:spPr>
          <a:xfrm>
            <a:off x="4899145" y="3642002"/>
            <a:ext cx="480038" cy="6631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5BBEEE8-CCE5-4D4F-8807-30F0A782BEEA}"/>
              </a:ext>
            </a:extLst>
          </p:cNvPr>
          <p:cNvSpPr/>
          <p:nvPr/>
        </p:nvSpPr>
        <p:spPr>
          <a:xfrm>
            <a:off x="6442566" y="4942322"/>
            <a:ext cx="480038" cy="11672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AB1ADCD-46E6-4C9E-8CBB-A9482F516869}"/>
              </a:ext>
            </a:extLst>
          </p:cNvPr>
          <p:cNvSpPr/>
          <p:nvPr/>
        </p:nvSpPr>
        <p:spPr>
          <a:xfrm>
            <a:off x="8015549" y="4315254"/>
            <a:ext cx="480038" cy="6631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4001767-49D3-4776-9EC2-4D910A3EC1A5}"/>
              </a:ext>
            </a:extLst>
          </p:cNvPr>
          <p:cNvSpPr txBox="1"/>
          <p:nvPr/>
        </p:nvSpPr>
        <p:spPr>
          <a:xfrm>
            <a:off x="4911282" y="3203320"/>
            <a:ext cx="348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Voters</a:t>
            </a:r>
            <a:r>
              <a:rPr lang="pl-PL" dirty="0"/>
              <a:t> to </a:t>
            </a:r>
            <a:r>
              <a:rPr lang="pl-PL" dirty="0" err="1"/>
              <a:t>focus</a:t>
            </a:r>
            <a:r>
              <a:rPr lang="pl-PL" dirty="0"/>
              <a:t> on: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97399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8904" y="209105"/>
            <a:ext cx="8229600" cy="720080"/>
          </a:xfrm>
        </p:spPr>
        <p:txBody>
          <a:bodyPr>
            <a:noAutofit/>
          </a:bodyPr>
          <a:lstStyle/>
          <a:p>
            <a:r>
              <a:rPr lang="pl-PL" sz="3200" dirty="0" err="1"/>
              <a:t>Plurality</a:t>
            </a:r>
            <a:r>
              <a:rPr lang="pl-PL" sz="3200" dirty="0"/>
              <a:t>-DCAC: FPT for #</a:t>
            </a:r>
            <a:r>
              <a:rPr lang="pl-PL" sz="3200" dirty="0" err="1"/>
              <a:t>voters</a:t>
            </a:r>
            <a:endParaRPr lang="pl-PL" sz="32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61859" y="3804717"/>
            <a:ext cx="4372456" cy="230483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l-PL" altLang="pl-PL" sz="2000" dirty="0"/>
              <a:t>   	</a:t>
            </a:r>
            <a:r>
              <a:rPr lang="en-US" altLang="pl-PL" sz="2000" dirty="0"/>
              <a:t>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4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1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2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</a:t>
            </a:r>
            <a:endParaRPr lang="pl-PL" altLang="pl-PL" sz="2000" dirty="0"/>
          </a:p>
          <a:p>
            <a:pPr eaLnBrk="1" hangingPunct="1">
              <a:spcBef>
                <a:spcPct val="20000"/>
              </a:spcBef>
            </a:pPr>
            <a:endParaRPr lang="pl-PL" altLang="pl-PL" sz="2000" dirty="0"/>
          </a:p>
          <a:p>
            <a:pPr eaLnBrk="1" hangingPunct="1">
              <a:spcBef>
                <a:spcPct val="20000"/>
              </a:spcBef>
            </a:pPr>
            <a:endParaRPr lang="pl-PL" altLang="pl-PL" sz="20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</a:t>
            </a:r>
          </a:p>
        </p:txBody>
      </p:sp>
      <p:pic>
        <p:nvPicPr>
          <p:cNvPr id="8" name="Picture 10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372" y="5494609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89" y="4944737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802" y="4384376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622" y="3745178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380" y="5520229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227" y="4957917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823" y="4372488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20" y="3798588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206" y="5506517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449" y="4944321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705" y="4325418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886" y="3806306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2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26" y="5558905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3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44" y="4915371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74" y="4384377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5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512" y="3793826"/>
            <a:ext cx="231803" cy="50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9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05" y="3715423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0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641" y="4347145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1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283" y="4979420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2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622" y="5507418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2E6E9E-BB64-41D1-BC0C-280EAF0E145B}"/>
              </a:ext>
            </a:extLst>
          </p:cNvPr>
          <p:cNvSpPr txBox="1"/>
          <p:nvPr/>
        </p:nvSpPr>
        <p:spPr>
          <a:xfrm>
            <a:off x="347802" y="1145917"/>
            <a:ext cx="1424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/>
              <a:t>Algorithm</a:t>
            </a:r>
            <a:endParaRPr lang="pl-PL" sz="2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5C09328-92FA-4099-AD00-7FE6993BC1D1}"/>
              </a:ext>
            </a:extLst>
          </p:cNvPr>
          <p:cNvSpPr txBox="1"/>
          <p:nvPr/>
        </p:nvSpPr>
        <p:spPr>
          <a:xfrm>
            <a:off x="347802" y="1680824"/>
            <a:ext cx="189026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Despised</a:t>
            </a:r>
            <a:r>
              <a:rPr lang="pl-PL" dirty="0"/>
              <a:t>              : </a:t>
            </a:r>
          </a:p>
          <a:p>
            <a:endParaRPr lang="pl-PL" dirty="0"/>
          </a:p>
          <a:p>
            <a:r>
              <a:rPr lang="pl-PL" dirty="0" err="1"/>
              <a:t>Guess</a:t>
            </a:r>
            <a:r>
              <a:rPr lang="pl-PL" dirty="0"/>
              <a:t> a </a:t>
            </a:r>
            <a:r>
              <a:rPr lang="pl-PL" dirty="0" err="1"/>
              <a:t>defeator</a:t>
            </a:r>
            <a:r>
              <a:rPr lang="pl-PL" dirty="0"/>
              <a:t>:</a:t>
            </a:r>
          </a:p>
          <a:p>
            <a:pPr algn="ctr"/>
            <a:r>
              <a:rPr lang="pl-PL" sz="1400" dirty="0"/>
              <a:t>(</a:t>
            </a:r>
            <a:r>
              <a:rPr lang="pl-PL" sz="1400" dirty="0" err="1"/>
              <a:t>add</a:t>
            </a:r>
            <a:r>
              <a:rPr lang="pl-PL" sz="1400" dirty="0"/>
              <a:t> </a:t>
            </a:r>
            <a:r>
              <a:rPr lang="pl-PL" sz="1400" dirty="0" err="1"/>
              <a:t>if</a:t>
            </a:r>
            <a:r>
              <a:rPr lang="pl-PL" sz="1400" dirty="0"/>
              <a:t> </a:t>
            </a:r>
            <a:r>
              <a:rPr lang="pl-PL" sz="1400" dirty="0" err="1"/>
              <a:t>needed</a:t>
            </a:r>
            <a:r>
              <a:rPr lang="pl-PL" sz="1400" dirty="0"/>
              <a:t>)</a:t>
            </a:r>
            <a:endParaRPr lang="pl-PL" dirty="0"/>
          </a:p>
        </p:txBody>
      </p:sp>
      <p:pic>
        <p:nvPicPr>
          <p:cNvPr id="47" name="Picture 11" descr="hvd1-c">
            <a:extLst>
              <a:ext uri="{FF2B5EF4-FFF2-40B4-BE49-F238E27FC236}">
                <a16:creationId xmlns:a16="http://schemas.microsoft.com/office/drawing/2014/main" id="{7A83650E-6CDB-4A17-946C-EBFBDE18D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61" y="1654588"/>
            <a:ext cx="211360" cy="42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6" descr="money3-c">
            <a:extLst>
              <a:ext uri="{FF2B5EF4-FFF2-40B4-BE49-F238E27FC236}">
                <a16:creationId xmlns:a16="http://schemas.microsoft.com/office/drawing/2014/main" id="{0ADCCAB8-CA36-4DF6-8F29-65DE1B14C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969" y="2240459"/>
            <a:ext cx="242481" cy="40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C8B62AE-F798-481A-9FA5-826A2B04CCBF}"/>
              </a:ext>
            </a:extLst>
          </p:cNvPr>
          <p:cNvSpPr txBox="1"/>
          <p:nvPr/>
        </p:nvSpPr>
        <p:spPr>
          <a:xfrm>
            <a:off x="4910467" y="1696884"/>
            <a:ext cx="42481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Voters</a:t>
            </a:r>
            <a:r>
              <a:rPr lang="pl-PL" dirty="0"/>
              <a:t> </a:t>
            </a:r>
            <a:r>
              <a:rPr lang="pl-PL" dirty="0" err="1"/>
              <a:t>where</a:t>
            </a:r>
            <a:r>
              <a:rPr lang="pl-PL" dirty="0"/>
              <a:t> </a:t>
            </a:r>
            <a:r>
              <a:rPr lang="pl-PL" dirty="0" err="1"/>
              <a:t>either</a:t>
            </a:r>
            <a:r>
              <a:rPr lang="pl-PL" dirty="0"/>
              <a:t>        </a:t>
            </a:r>
            <a:r>
              <a:rPr lang="pl-PL" dirty="0" err="1"/>
              <a:t>or</a:t>
            </a:r>
            <a:r>
              <a:rPr lang="pl-PL" dirty="0"/>
              <a:t>      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first</a:t>
            </a:r>
            <a:r>
              <a:rPr lang="pl-PL" dirty="0"/>
              <a:t> </a:t>
            </a:r>
          </a:p>
          <a:p>
            <a:r>
              <a:rPr lang="pl-PL" dirty="0"/>
              <a:t>(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some</a:t>
            </a:r>
            <a:r>
              <a:rPr lang="pl-PL" dirty="0"/>
              <a:t> </a:t>
            </a:r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registered</a:t>
            </a:r>
            <a:r>
              <a:rPr lang="pl-PL" dirty="0"/>
              <a:t> </a:t>
            </a:r>
            <a:r>
              <a:rPr lang="pl-PL" dirty="0" err="1"/>
              <a:t>candidate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first</a:t>
            </a:r>
            <a:r>
              <a:rPr lang="pl-PL" dirty="0"/>
              <a:t>)</a:t>
            </a:r>
          </a:p>
          <a:p>
            <a:pPr algn="ctr"/>
            <a:r>
              <a:rPr lang="pl-PL" sz="1600" dirty="0"/>
              <a:t>(</a:t>
            </a:r>
            <a:r>
              <a:rPr lang="pl-PL" sz="1600" dirty="0" err="1"/>
              <a:t>cannot</a:t>
            </a:r>
            <a:r>
              <a:rPr lang="pl-PL" sz="1600" dirty="0"/>
              <a:t> do </a:t>
            </a:r>
            <a:r>
              <a:rPr lang="pl-PL" sz="1600" dirty="0" err="1"/>
              <a:t>anything</a:t>
            </a:r>
            <a:r>
              <a:rPr lang="pl-PL" sz="1600" dirty="0"/>
              <a:t> </a:t>
            </a:r>
            <a:r>
              <a:rPr lang="pl-PL" sz="1600" dirty="0" err="1"/>
              <a:t>about</a:t>
            </a:r>
            <a:r>
              <a:rPr lang="pl-PL" sz="1600" dirty="0"/>
              <a:t> </a:t>
            </a:r>
            <a:r>
              <a:rPr lang="pl-PL" sz="1600" dirty="0" err="1"/>
              <a:t>them</a:t>
            </a:r>
            <a:r>
              <a:rPr lang="pl-PL" sz="1600" dirty="0"/>
              <a:t>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0E8CC0-17DB-43C3-8085-7F085C188E26}"/>
              </a:ext>
            </a:extLst>
          </p:cNvPr>
          <p:cNvSpPr txBox="1"/>
          <p:nvPr/>
        </p:nvSpPr>
        <p:spPr>
          <a:xfrm>
            <a:off x="4906209" y="1145918"/>
            <a:ext cx="1241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/>
              <a:t>Example</a:t>
            </a:r>
            <a:endParaRPr lang="pl-PL" sz="2400" dirty="0"/>
          </a:p>
        </p:txBody>
      </p:sp>
      <p:pic>
        <p:nvPicPr>
          <p:cNvPr id="51" name="Picture 11" descr="hvd1-c">
            <a:extLst>
              <a:ext uri="{FF2B5EF4-FFF2-40B4-BE49-F238E27FC236}">
                <a16:creationId xmlns:a16="http://schemas.microsoft.com/office/drawing/2014/main" id="{B061D064-4216-454D-8FDA-91688BC66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957" y="1693137"/>
            <a:ext cx="163456" cy="32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6" descr="money3-c">
            <a:extLst>
              <a:ext uri="{FF2B5EF4-FFF2-40B4-BE49-F238E27FC236}">
                <a16:creationId xmlns:a16="http://schemas.microsoft.com/office/drawing/2014/main" id="{93B66079-4961-4D35-801C-95A714254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252" y="1693137"/>
            <a:ext cx="181179" cy="30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Prostokąt 59">
            <a:extLst>
              <a:ext uri="{FF2B5EF4-FFF2-40B4-BE49-F238E27FC236}">
                <a16:creationId xmlns:a16="http://schemas.microsoft.com/office/drawing/2014/main" id="{328DD907-FF2A-43D8-BB70-947D03093401}"/>
              </a:ext>
            </a:extLst>
          </p:cNvPr>
          <p:cNvSpPr/>
          <p:nvPr/>
        </p:nvSpPr>
        <p:spPr>
          <a:xfrm>
            <a:off x="6837216" y="3786467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7" name="Prostokąt 59">
            <a:extLst>
              <a:ext uri="{FF2B5EF4-FFF2-40B4-BE49-F238E27FC236}">
                <a16:creationId xmlns:a16="http://schemas.microsoft.com/office/drawing/2014/main" id="{A87FAB53-6764-4878-861A-4B31B759B962}"/>
              </a:ext>
            </a:extLst>
          </p:cNvPr>
          <p:cNvSpPr/>
          <p:nvPr/>
        </p:nvSpPr>
        <p:spPr>
          <a:xfrm>
            <a:off x="7672978" y="3761024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8" name="Prostokąt 59">
            <a:extLst>
              <a:ext uri="{FF2B5EF4-FFF2-40B4-BE49-F238E27FC236}">
                <a16:creationId xmlns:a16="http://schemas.microsoft.com/office/drawing/2014/main" id="{7AD2320E-00F5-47F1-9988-046BC8E16EC7}"/>
              </a:ext>
            </a:extLst>
          </p:cNvPr>
          <p:cNvSpPr/>
          <p:nvPr/>
        </p:nvSpPr>
        <p:spPr>
          <a:xfrm>
            <a:off x="4891676" y="4286165"/>
            <a:ext cx="783340" cy="612229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9" name="Prostokąt 59">
            <a:extLst>
              <a:ext uri="{FF2B5EF4-FFF2-40B4-BE49-F238E27FC236}">
                <a16:creationId xmlns:a16="http://schemas.microsoft.com/office/drawing/2014/main" id="{B03A96E6-8F7C-4714-A0D3-720524FA98C0}"/>
              </a:ext>
            </a:extLst>
          </p:cNvPr>
          <p:cNvSpPr/>
          <p:nvPr/>
        </p:nvSpPr>
        <p:spPr>
          <a:xfrm>
            <a:off x="5714352" y="4364483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1" name="Prostokąt 59">
            <a:extLst>
              <a:ext uri="{FF2B5EF4-FFF2-40B4-BE49-F238E27FC236}">
                <a16:creationId xmlns:a16="http://schemas.microsoft.com/office/drawing/2014/main" id="{DA66ECE8-DE01-4D5E-9BE8-1EEED57BC7CA}"/>
              </a:ext>
            </a:extLst>
          </p:cNvPr>
          <p:cNvSpPr/>
          <p:nvPr/>
        </p:nvSpPr>
        <p:spPr>
          <a:xfrm>
            <a:off x="4914700" y="4942323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3" name="Prostokąt 59">
            <a:extLst>
              <a:ext uri="{FF2B5EF4-FFF2-40B4-BE49-F238E27FC236}">
                <a16:creationId xmlns:a16="http://schemas.microsoft.com/office/drawing/2014/main" id="{24C52950-09AF-4130-94A0-7FBF876F3752}"/>
              </a:ext>
            </a:extLst>
          </p:cNvPr>
          <p:cNvSpPr/>
          <p:nvPr/>
        </p:nvSpPr>
        <p:spPr>
          <a:xfrm>
            <a:off x="7653717" y="4918841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4" name="Prostokąt 59">
            <a:extLst>
              <a:ext uri="{FF2B5EF4-FFF2-40B4-BE49-F238E27FC236}">
                <a16:creationId xmlns:a16="http://schemas.microsoft.com/office/drawing/2014/main" id="{CD84FFE6-22C4-4E3A-B00F-7DAD53761352}"/>
              </a:ext>
            </a:extLst>
          </p:cNvPr>
          <p:cNvSpPr/>
          <p:nvPr/>
        </p:nvSpPr>
        <p:spPr>
          <a:xfrm>
            <a:off x="4899145" y="5560226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6" name="Prostokąt 59">
            <a:extLst>
              <a:ext uri="{FF2B5EF4-FFF2-40B4-BE49-F238E27FC236}">
                <a16:creationId xmlns:a16="http://schemas.microsoft.com/office/drawing/2014/main" id="{530B76A2-58AD-4084-8117-54AB9EC96862}"/>
              </a:ext>
            </a:extLst>
          </p:cNvPr>
          <p:cNvSpPr/>
          <p:nvPr/>
        </p:nvSpPr>
        <p:spPr>
          <a:xfrm>
            <a:off x="6938292" y="5508288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7AF8AE6-BCAC-43BC-8EF5-129F806C1E92}"/>
              </a:ext>
            </a:extLst>
          </p:cNvPr>
          <p:cNvSpPr txBox="1"/>
          <p:nvPr/>
        </p:nvSpPr>
        <p:spPr>
          <a:xfrm>
            <a:off x="349108" y="3851440"/>
            <a:ext cx="2724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 </a:t>
            </a:r>
            <a:r>
              <a:rPr lang="pl-PL" dirty="0" err="1"/>
              <a:t>voters</a:t>
            </a:r>
            <a:r>
              <a:rPr lang="pl-PL" dirty="0"/>
              <a:t> </a:t>
            </a:r>
            <a:r>
              <a:rPr lang="pl-PL" dirty="0">
                <a:sym typeface="Wingdings" panose="05000000000000000000" pitchFamily="2" charset="2"/>
              </a:rPr>
              <a:t> </a:t>
            </a:r>
            <a:r>
              <a:rPr lang="pl-PL" dirty="0" err="1">
                <a:sym typeface="Wingdings" panose="05000000000000000000" pitchFamily="2" charset="2"/>
              </a:rPr>
              <a:t>each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candidate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has</a:t>
            </a:r>
            <a:r>
              <a:rPr lang="pl-PL" dirty="0">
                <a:sym typeface="Wingdings" panose="05000000000000000000" pitchFamily="2" charset="2"/>
              </a:rPr>
              <a:t> one of 2</a:t>
            </a:r>
            <a:r>
              <a:rPr lang="pl-PL" baseline="30000" dirty="0">
                <a:sym typeface="Wingdings" panose="05000000000000000000" pitchFamily="2" charset="2"/>
              </a:rPr>
              <a:t>n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signatures</a:t>
            </a:r>
            <a:endParaRPr lang="pl-PL" dirty="0"/>
          </a:p>
        </p:txBody>
      </p:sp>
      <p:sp>
        <p:nvSpPr>
          <p:cNvPr id="79" name="Prostokąt zaokrąglony 3">
            <a:extLst>
              <a:ext uri="{FF2B5EF4-FFF2-40B4-BE49-F238E27FC236}">
                <a16:creationId xmlns:a16="http://schemas.microsoft.com/office/drawing/2014/main" id="{EF0567CD-21AF-4D90-A8DC-1AE9BA59B7BC}"/>
              </a:ext>
            </a:extLst>
          </p:cNvPr>
          <p:cNvSpPr/>
          <p:nvPr/>
        </p:nvSpPr>
        <p:spPr>
          <a:xfrm>
            <a:off x="347802" y="3035032"/>
            <a:ext cx="2850229" cy="636317"/>
          </a:xfrm>
          <a:prstGeom prst="roundRect">
            <a:avLst>
              <a:gd name="adj" fmla="val 0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err="1">
                <a:solidFill>
                  <a:schemeClr val="tx1"/>
                </a:solidFill>
              </a:rPr>
              <a:t>Ensure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that</a:t>
            </a:r>
            <a:r>
              <a:rPr lang="pl-PL" dirty="0">
                <a:solidFill>
                  <a:schemeClr val="tx1"/>
                </a:solidFill>
              </a:rPr>
              <a:t> the </a:t>
            </a:r>
            <a:r>
              <a:rPr lang="pl-PL" dirty="0" err="1">
                <a:solidFill>
                  <a:schemeClr val="tx1"/>
                </a:solidFill>
              </a:rPr>
              <a:t>defeator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has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more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points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than</a:t>
            </a:r>
            <a:r>
              <a:rPr lang="pl-PL" dirty="0">
                <a:solidFill>
                  <a:schemeClr val="tx1"/>
                </a:solidFill>
              </a:rPr>
              <a:t>  </a:t>
            </a:r>
            <a:r>
              <a:rPr lang="pl-PL" dirty="0" err="1">
                <a:solidFill>
                  <a:schemeClr val="tx1"/>
                </a:solidFill>
              </a:rPr>
              <a:t>despised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419966-40EE-4FF1-971E-54BFC37309F3}"/>
              </a:ext>
            </a:extLst>
          </p:cNvPr>
          <p:cNvSpPr txBox="1"/>
          <p:nvPr/>
        </p:nvSpPr>
        <p:spPr>
          <a:xfrm>
            <a:off x="4291616" y="382213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0D3E39F-D57B-4A98-8F91-6C56A20DC883}"/>
              </a:ext>
            </a:extLst>
          </p:cNvPr>
          <p:cNvSpPr txBox="1"/>
          <p:nvPr/>
        </p:nvSpPr>
        <p:spPr>
          <a:xfrm>
            <a:off x="4275053" y="440543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B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87B1244-4EC6-4019-B658-B6E7FAEBFE59}"/>
              </a:ext>
            </a:extLst>
          </p:cNvPr>
          <p:cNvSpPr txBox="1"/>
          <p:nvPr/>
        </p:nvSpPr>
        <p:spPr>
          <a:xfrm>
            <a:off x="4291616" y="500883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B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110FFFA-A905-4F20-AD4A-A37B0525D641}"/>
              </a:ext>
            </a:extLst>
          </p:cNvPr>
          <p:cNvSpPr txBox="1"/>
          <p:nvPr/>
        </p:nvSpPr>
        <p:spPr>
          <a:xfrm>
            <a:off x="4293487" y="558537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B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7464002-14AE-4784-A292-762B535287B0}"/>
              </a:ext>
            </a:extLst>
          </p:cNvPr>
          <p:cNvSpPr txBox="1"/>
          <p:nvPr/>
        </p:nvSpPr>
        <p:spPr>
          <a:xfrm>
            <a:off x="351779" y="4660647"/>
            <a:ext cx="2854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suffices</a:t>
            </a:r>
            <a:r>
              <a:rPr lang="pl-PL" dirty="0"/>
              <a:t> to </a:t>
            </a:r>
            <a:r>
              <a:rPr lang="pl-PL" dirty="0" err="1"/>
              <a:t>keep</a:t>
            </a:r>
            <a:r>
              <a:rPr lang="pl-PL" dirty="0"/>
              <a:t> one </a:t>
            </a:r>
            <a:r>
              <a:rPr lang="pl-PL" dirty="0" err="1"/>
              <a:t>candidate</a:t>
            </a:r>
            <a:r>
              <a:rPr lang="pl-PL" dirty="0"/>
              <a:t> for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signature</a:t>
            </a:r>
            <a:endParaRPr lang="pl-PL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C4B2A00-FA41-4440-ABD7-DFB780DB7A75}"/>
              </a:ext>
            </a:extLst>
          </p:cNvPr>
          <p:cNvSpPr txBox="1"/>
          <p:nvPr/>
        </p:nvSpPr>
        <p:spPr>
          <a:xfrm>
            <a:off x="355689" y="5392479"/>
            <a:ext cx="28549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suffices</a:t>
            </a:r>
            <a:r>
              <a:rPr lang="pl-PL" dirty="0"/>
              <a:t> to </a:t>
            </a:r>
            <a:r>
              <a:rPr lang="pl-PL" dirty="0" err="1"/>
              <a:t>keep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most n </a:t>
            </a:r>
            <a:r>
              <a:rPr lang="pl-PL" dirty="0" err="1"/>
              <a:t>registered</a:t>
            </a:r>
            <a:r>
              <a:rPr lang="pl-PL" dirty="0"/>
              <a:t> </a:t>
            </a:r>
            <a:r>
              <a:rPr lang="pl-PL" dirty="0" err="1"/>
              <a:t>candidates</a:t>
            </a:r>
            <a:r>
              <a:rPr lang="pl-PL" dirty="0"/>
              <a:t> </a:t>
            </a:r>
          </a:p>
          <a:p>
            <a:endParaRPr lang="pl-PL" sz="400" dirty="0"/>
          </a:p>
          <a:p>
            <a:r>
              <a:rPr lang="pl-PL" sz="1400" dirty="0"/>
              <a:t>(the top-</a:t>
            </a:r>
            <a:r>
              <a:rPr lang="pl-PL" sz="1400" dirty="0" err="1"/>
              <a:t>ranked</a:t>
            </a:r>
            <a:r>
              <a:rPr lang="pl-PL" sz="1400" dirty="0"/>
              <a:t> </a:t>
            </a:r>
            <a:r>
              <a:rPr lang="pl-PL" sz="1400" dirty="0" err="1"/>
              <a:t>registered</a:t>
            </a:r>
            <a:r>
              <a:rPr lang="pl-PL" sz="1400" dirty="0"/>
              <a:t> </a:t>
            </a:r>
            <a:r>
              <a:rPr lang="pl-PL" sz="1400" dirty="0" err="1"/>
              <a:t>candidate</a:t>
            </a:r>
            <a:r>
              <a:rPr lang="pl-PL" sz="1400" dirty="0"/>
              <a:t> for </a:t>
            </a:r>
            <a:r>
              <a:rPr lang="pl-PL" sz="1400" dirty="0" err="1"/>
              <a:t>each</a:t>
            </a:r>
            <a:r>
              <a:rPr lang="pl-PL" sz="1400" dirty="0"/>
              <a:t> </a:t>
            </a:r>
            <a:r>
              <a:rPr lang="pl-PL" sz="1400" dirty="0" err="1"/>
              <a:t>vote</a:t>
            </a:r>
            <a:r>
              <a:rPr lang="pl-PL" sz="14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532BF8-8830-43FD-B512-EFF9104B0980}"/>
              </a:ext>
            </a:extLst>
          </p:cNvPr>
          <p:cNvSpPr txBox="1"/>
          <p:nvPr/>
        </p:nvSpPr>
        <p:spPr>
          <a:xfrm rot="16200000">
            <a:off x="2893491" y="4653770"/>
            <a:ext cx="1570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err="1">
                <a:solidFill>
                  <a:srgbClr val="FF0000"/>
                </a:solidFill>
              </a:rPr>
              <a:t>Kernel</a:t>
            </a:r>
            <a:r>
              <a:rPr lang="pl-PL" sz="36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B452B02-5ADC-4385-A6AA-4557B098BAE4}"/>
              </a:ext>
            </a:extLst>
          </p:cNvPr>
          <p:cNvSpPr txBox="1"/>
          <p:nvPr/>
        </p:nvSpPr>
        <p:spPr>
          <a:xfrm>
            <a:off x="4911282" y="3203320"/>
            <a:ext cx="348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Voters</a:t>
            </a:r>
            <a:r>
              <a:rPr lang="pl-PL" dirty="0"/>
              <a:t> to </a:t>
            </a:r>
            <a:r>
              <a:rPr lang="pl-PL" dirty="0" err="1"/>
              <a:t>focus</a:t>
            </a:r>
            <a:r>
              <a:rPr lang="pl-PL" dirty="0"/>
              <a:t> on: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19256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D746FF5-D372-4845-A018-323374F5C37A}"/>
              </a:ext>
            </a:extLst>
          </p:cNvPr>
          <p:cNvSpPr/>
          <p:nvPr/>
        </p:nvSpPr>
        <p:spPr>
          <a:xfrm>
            <a:off x="4103115" y="3545282"/>
            <a:ext cx="3137632" cy="13635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Computational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Choice</a:t>
            </a:r>
          </a:p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pl-P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voting</a:t>
            </a:r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B5ECE6-0027-4FD7-90D9-FE6591F86211}"/>
              </a:ext>
            </a:extLst>
          </p:cNvPr>
          <p:cNvCxnSpPr>
            <a:cxnSpLocks/>
            <a:stCxn id="4" idx="4"/>
            <a:endCxn id="19" idx="0"/>
          </p:cNvCxnSpPr>
          <p:nvPr/>
        </p:nvCxnSpPr>
        <p:spPr>
          <a:xfrm>
            <a:off x="5671931" y="4908810"/>
            <a:ext cx="9726" cy="4308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BF3CD2E8-1D77-4FDB-A210-7D20DB02348E}"/>
              </a:ext>
            </a:extLst>
          </p:cNvPr>
          <p:cNvSpPr/>
          <p:nvPr/>
        </p:nvSpPr>
        <p:spPr>
          <a:xfrm>
            <a:off x="4596798" y="5339676"/>
            <a:ext cx="2169718" cy="11237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election</a:t>
            </a:r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formalism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(single </a:t>
            </a:r>
            <a:r>
              <a:rPr lang="pl-PL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winner</a:t>
            </a:r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50EE384-3927-414C-A099-07EAE4A9177D}"/>
              </a:ext>
            </a:extLst>
          </p:cNvPr>
          <p:cNvCxnSpPr>
            <a:cxnSpLocks/>
            <a:stCxn id="19" idx="6"/>
            <a:endCxn id="25" idx="1"/>
          </p:cNvCxnSpPr>
          <p:nvPr/>
        </p:nvCxnSpPr>
        <p:spPr>
          <a:xfrm>
            <a:off x="6766516" y="5901552"/>
            <a:ext cx="340819" cy="664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B6F958F-C594-4A6B-A4AC-FA31B7048D7B}"/>
              </a:ext>
            </a:extLst>
          </p:cNvPr>
          <p:cNvSpPr txBox="1"/>
          <p:nvPr/>
        </p:nvSpPr>
        <p:spPr>
          <a:xfrm>
            <a:off x="7107335" y="5767955"/>
            <a:ext cx="2036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approval-based</a:t>
            </a:r>
            <a:endParaRPr lang="pl-PL" sz="20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D4AA87D-253F-4633-9189-50F895A7254E}"/>
              </a:ext>
            </a:extLst>
          </p:cNvPr>
          <p:cNvCxnSpPr>
            <a:cxnSpLocks/>
            <a:stCxn id="19" idx="2"/>
            <a:endCxn id="28" idx="3"/>
          </p:cNvCxnSpPr>
          <p:nvPr/>
        </p:nvCxnSpPr>
        <p:spPr>
          <a:xfrm flipH="1" flipV="1">
            <a:off x="4227444" y="5882308"/>
            <a:ext cx="369354" cy="192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A4D0D5A-B7AD-4FEB-B221-DDFD17007E2D}"/>
              </a:ext>
            </a:extLst>
          </p:cNvPr>
          <p:cNvSpPr txBox="1"/>
          <p:nvPr/>
        </p:nvSpPr>
        <p:spPr>
          <a:xfrm>
            <a:off x="3309732" y="5682253"/>
            <a:ext cx="91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ordinal</a:t>
            </a:r>
            <a:endParaRPr lang="pl-PL" sz="20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F9F6F7C-CCAC-4324-B885-1BDB0048EF6B}"/>
              </a:ext>
            </a:extLst>
          </p:cNvPr>
          <p:cNvCxnSpPr>
            <a:cxnSpLocks/>
          </p:cNvCxnSpPr>
          <p:nvPr/>
        </p:nvCxnSpPr>
        <p:spPr>
          <a:xfrm flipH="1">
            <a:off x="2832652" y="6082363"/>
            <a:ext cx="477081" cy="3184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0DF58DA-B134-44B1-BD56-7C63B2EBF2CA}"/>
              </a:ext>
            </a:extLst>
          </p:cNvPr>
          <p:cNvCxnSpPr>
            <a:cxnSpLocks/>
          </p:cNvCxnSpPr>
          <p:nvPr/>
        </p:nvCxnSpPr>
        <p:spPr>
          <a:xfrm flipH="1" flipV="1">
            <a:off x="2404442" y="5732501"/>
            <a:ext cx="880445" cy="137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1755AE3-67B8-4C20-9C7B-8EAE89958C49}"/>
              </a:ext>
            </a:extLst>
          </p:cNvPr>
          <p:cNvCxnSpPr>
            <a:cxnSpLocks/>
          </p:cNvCxnSpPr>
          <p:nvPr/>
        </p:nvCxnSpPr>
        <p:spPr>
          <a:xfrm flipH="1" flipV="1">
            <a:off x="2832652" y="5207165"/>
            <a:ext cx="477080" cy="514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63633AE-6874-46BC-9D2C-31626957BC89}"/>
              </a:ext>
            </a:extLst>
          </p:cNvPr>
          <p:cNvSpPr txBox="1"/>
          <p:nvPr/>
        </p:nvSpPr>
        <p:spPr>
          <a:xfrm>
            <a:off x="1303684" y="4886791"/>
            <a:ext cx="161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scoring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endParaRPr lang="pl-PL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D1ED7B-DC12-40D1-A96F-76A9C27B7F34}"/>
              </a:ext>
            </a:extLst>
          </p:cNvPr>
          <p:cNvSpPr txBox="1"/>
          <p:nvPr/>
        </p:nvSpPr>
        <p:spPr>
          <a:xfrm>
            <a:off x="968815" y="6071266"/>
            <a:ext cx="1971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Condorcet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br>
              <a:rPr lang="pl-PL" sz="2000" dirty="0"/>
            </a:br>
            <a:r>
              <a:rPr lang="pl-PL" sz="2000" dirty="0"/>
              <a:t>(</a:t>
            </a:r>
            <a:r>
              <a:rPr lang="pl-PL" sz="2000" dirty="0" err="1"/>
              <a:t>graphs</a:t>
            </a:r>
            <a:r>
              <a:rPr lang="pl-PL" sz="2000" dirty="0"/>
              <a:t>!)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B5CA26-5AA6-4D02-856F-F8F95124E1AB}"/>
              </a:ext>
            </a:extLst>
          </p:cNvPr>
          <p:cNvSpPr txBox="1"/>
          <p:nvPr/>
        </p:nvSpPr>
        <p:spPr>
          <a:xfrm>
            <a:off x="901980" y="5355918"/>
            <a:ext cx="161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other</a:t>
            </a:r>
            <a:r>
              <a:rPr lang="pl-PL" sz="2000" dirty="0"/>
              <a:t> </a:t>
            </a:r>
            <a:r>
              <a:rPr lang="pl-PL" sz="2000" dirty="0" err="1"/>
              <a:t>ideas</a:t>
            </a:r>
            <a:br>
              <a:rPr lang="pl-PL" sz="2000" dirty="0"/>
            </a:br>
            <a:r>
              <a:rPr lang="pl-PL" sz="1600" dirty="0"/>
              <a:t>(</a:t>
            </a:r>
            <a:r>
              <a:rPr lang="pl-PL" sz="1600" dirty="0" err="1"/>
              <a:t>iterative</a:t>
            </a:r>
            <a:r>
              <a:rPr lang="pl-PL" sz="1600" dirty="0"/>
              <a:t> etc.)</a:t>
            </a:r>
            <a:endParaRPr lang="pl-PL" sz="2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C24FAF-72FD-4F4E-A1B0-3B5A5FFAE2E3}"/>
              </a:ext>
            </a:extLst>
          </p:cNvPr>
          <p:cNvSpPr txBox="1"/>
          <p:nvPr/>
        </p:nvSpPr>
        <p:spPr>
          <a:xfrm>
            <a:off x="-342168" y="58877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Copeland</a:t>
            </a:r>
            <a:endParaRPr lang="pl-PL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6D2C40-969F-4A9E-AA1B-F0D62A3F34C2}"/>
              </a:ext>
            </a:extLst>
          </p:cNvPr>
          <p:cNvSpPr txBox="1"/>
          <p:nvPr/>
        </p:nvSpPr>
        <p:spPr>
          <a:xfrm>
            <a:off x="-391762" y="643422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Dodgson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2069F9-E8F3-476C-A2F7-7C61063FFB93}"/>
              </a:ext>
            </a:extLst>
          </p:cNvPr>
          <p:cNvSpPr txBox="1"/>
          <p:nvPr/>
        </p:nvSpPr>
        <p:spPr>
          <a:xfrm>
            <a:off x="-404190" y="465665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Borda</a:t>
            </a:r>
            <a:endParaRPr lang="pl-PL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51B649-595E-4ED8-9B49-60379F09B20F}"/>
              </a:ext>
            </a:extLst>
          </p:cNvPr>
          <p:cNvSpPr txBox="1"/>
          <p:nvPr/>
        </p:nvSpPr>
        <p:spPr>
          <a:xfrm>
            <a:off x="-66260" y="4400323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Plurality</a:t>
            </a:r>
            <a:endParaRPr lang="pl-PL" sz="1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0F4E41-773C-4E17-A551-42A4A4D2D856}"/>
              </a:ext>
            </a:extLst>
          </p:cNvPr>
          <p:cNvSpPr txBox="1"/>
          <p:nvPr/>
        </p:nvSpPr>
        <p:spPr>
          <a:xfrm>
            <a:off x="-309766" y="4932957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t-</a:t>
            </a:r>
            <a:r>
              <a:rPr lang="pl-PL" sz="1400" dirty="0" err="1"/>
              <a:t>Approval</a:t>
            </a:r>
            <a:endParaRPr lang="pl-PL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C96B07-6BD1-48A1-B9D0-F76B5B864351}"/>
              </a:ext>
            </a:extLst>
          </p:cNvPr>
          <p:cNvSpPr txBox="1"/>
          <p:nvPr/>
        </p:nvSpPr>
        <p:spPr>
          <a:xfrm>
            <a:off x="-254273" y="5593775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STV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56BC1F-574A-43D1-80E8-482C5A998E4F}"/>
              </a:ext>
            </a:extLst>
          </p:cNvPr>
          <p:cNvSpPr txBox="1"/>
          <p:nvPr/>
        </p:nvSpPr>
        <p:spPr>
          <a:xfrm>
            <a:off x="-363601" y="526336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Bucklin</a:t>
            </a:r>
            <a:endParaRPr lang="pl-PL" sz="140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408FB35-D0E6-4246-A160-8B6488C9EA4E}"/>
              </a:ext>
            </a:extLst>
          </p:cNvPr>
          <p:cNvCxnSpPr>
            <a:cxnSpLocks/>
          </p:cNvCxnSpPr>
          <p:nvPr/>
        </p:nvCxnSpPr>
        <p:spPr>
          <a:xfrm flipH="1" flipV="1">
            <a:off x="1017932" y="4708100"/>
            <a:ext cx="402118" cy="3045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8F6C98D-EDCF-45F7-B4A0-5B699D940633}"/>
              </a:ext>
            </a:extLst>
          </p:cNvPr>
          <p:cNvCxnSpPr>
            <a:cxnSpLocks/>
          </p:cNvCxnSpPr>
          <p:nvPr/>
        </p:nvCxnSpPr>
        <p:spPr>
          <a:xfrm flipH="1" flipV="1">
            <a:off x="711478" y="4835557"/>
            <a:ext cx="708572" cy="2530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27C16BB-9F87-4273-BACF-61E8AD54277B}"/>
              </a:ext>
            </a:extLst>
          </p:cNvPr>
          <p:cNvCxnSpPr>
            <a:cxnSpLocks/>
          </p:cNvCxnSpPr>
          <p:nvPr/>
        </p:nvCxnSpPr>
        <p:spPr>
          <a:xfrm flipH="1" flipV="1">
            <a:off x="922483" y="5127879"/>
            <a:ext cx="475625" cy="15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BC4AB92-FEC1-4A60-9BF4-E3EC883F1774}"/>
              </a:ext>
            </a:extLst>
          </p:cNvPr>
          <p:cNvCxnSpPr>
            <a:cxnSpLocks/>
          </p:cNvCxnSpPr>
          <p:nvPr/>
        </p:nvCxnSpPr>
        <p:spPr>
          <a:xfrm flipH="1" flipV="1">
            <a:off x="742118" y="5475719"/>
            <a:ext cx="323646" cy="138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4D2E984-7BB0-4DB0-B16F-32D2FFDC5F82}"/>
              </a:ext>
            </a:extLst>
          </p:cNvPr>
          <p:cNvCxnSpPr>
            <a:cxnSpLocks/>
          </p:cNvCxnSpPr>
          <p:nvPr/>
        </p:nvCxnSpPr>
        <p:spPr>
          <a:xfrm flipH="1">
            <a:off x="696956" y="5686327"/>
            <a:ext cx="368808" cy="713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D367FD29-E0A2-40E5-AD6B-DCAEB496BA54}"/>
              </a:ext>
            </a:extLst>
          </p:cNvPr>
          <p:cNvSpPr txBox="1"/>
          <p:nvPr/>
        </p:nvSpPr>
        <p:spPr>
          <a:xfrm>
            <a:off x="-453155" y="61831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Maximin</a:t>
            </a:r>
            <a:endParaRPr lang="pl-PL" sz="1400" dirty="0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F21B380-6A14-407C-A4AB-6ACE4F4A89E0}"/>
              </a:ext>
            </a:extLst>
          </p:cNvPr>
          <p:cNvCxnSpPr>
            <a:cxnSpLocks/>
          </p:cNvCxnSpPr>
          <p:nvPr/>
        </p:nvCxnSpPr>
        <p:spPr>
          <a:xfrm flipH="1" flipV="1">
            <a:off x="829761" y="6058110"/>
            <a:ext cx="252365" cy="1662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A71AA13-B2A5-4253-9934-DAD9AC1F3C6E}"/>
              </a:ext>
            </a:extLst>
          </p:cNvPr>
          <p:cNvCxnSpPr>
            <a:cxnSpLocks/>
          </p:cNvCxnSpPr>
          <p:nvPr/>
        </p:nvCxnSpPr>
        <p:spPr>
          <a:xfrm flipH="1">
            <a:off x="704920" y="6293391"/>
            <a:ext cx="359889" cy="252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D253E4F-1C8C-4CB7-A4AC-30261173FFE6}"/>
              </a:ext>
            </a:extLst>
          </p:cNvPr>
          <p:cNvCxnSpPr>
            <a:cxnSpLocks/>
          </p:cNvCxnSpPr>
          <p:nvPr/>
        </p:nvCxnSpPr>
        <p:spPr>
          <a:xfrm flipH="1">
            <a:off x="751726" y="6369672"/>
            <a:ext cx="313083" cy="223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FA24AA6C-A2F1-4229-BF38-4423E50DDF38}"/>
              </a:ext>
            </a:extLst>
          </p:cNvPr>
          <p:cNvSpPr/>
          <p:nvPr/>
        </p:nvSpPr>
        <p:spPr>
          <a:xfrm>
            <a:off x="235267" y="1973272"/>
            <a:ext cx="1565328" cy="8355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problem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families</a:t>
            </a:r>
            <a:endParaRPr lang="pl-PL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F68356-25EA-48C5-BF4B-F8AD3C352565}"/>
              </a:ext>
            </a:extLst>
          </p:cNvPr>
          <p:cNvSpPr txBox="1"/>
          <p:nvPr/>
        </p:nvSpPr>
        <p:spPr>
          <a:xfrm>
            <a:off x="1954596" y="188976"/>
            <a:ext cx="170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winner</a:t>
            </a:r>
            <a:r>
              <a:rPr lang="pl-PL" sz="2000" dirty="0"/>
              <a:t> </a:t>
            </a:r>
            <a:r>
              <a:rPr lang="pl-PL" sz="2000" dirty="0" err="1"/>
              <a:t>determination</a:t>
            </a:r>
            <a:endParaRPr lang="pl-PL" sz="2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C2307F1-0A8E-4EAC-9F2A-BBC57DA953A5}"/>
              </a:ext>
            </a:extLst>
          </p:cNvPr>
          <p:cNvSpPr txBox="1"/>
          <p:nvPr/>
        </p:nvSpPr>
        <p:spPr>
          <a:xfrm>
            <a:off x="1923737" y="2837396"/>
            <a:ext cx="170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changing</a:t>
            </a:r>
            <a:r>
              <a:rPr lang="pl-PL" sz="2000" dirty="0"/>
              <a:t> </a:t>
            </a:r>
            <a:br>
              <a:rPr lang="pl-PL" sz="2000" dirty="0"/>
            </a:br>
            <a:r>
              <a:rPr lang="pl-PL" sz="2000" dirty="0"/>
              <a:t>the </a:t>
            </a:r>
            <a:r>
              <a:rPr lang="pl-PL" sz="2000" dirty="0" err="1"/>
              <a:t>result</a:t>
            </a:r>
            <a:endParaRPr lang="pl-PL" sz="200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06A9257-888C-4AE5-9B6C-21EB80E1BBF7}"/>
              </a:ext>
            </a:extLst>
          </p:cNvPr>
          <p:cNvSpPr/>
          <p:nvPr/>
        </p:nvSpPr>
        <p:spPr>
          <a:xfrm>
            <a:off x="7459578" y="2123645"/>
            <a:ext cx="1621093" cy="674484"/>
          </a:xfrm>
          <a:custGeom>
            <a:avLst/>
            <a:gdLst>
              <a:gd name="connsiteX0" fmla="*/ 0 w 1972084"/>
              <a:gd name="connsiteY0" fmla="*/ 312389 h 624778"/>
              <a:gd name="connsiteX1" fmla="*/ 986042 w 1972084"/>
              <a:gd name="connsiteY1" fmla="*/ 0 h 624778"/>
              <a:gd name="connsiteX2" fmla="*/ 1972084 w 1972084"/>
              <a:gd name="connsiteY2" fmla="*/ 312389 h 624778"/>
              <a:gd name="connsiteX3" fmla="*/ 986042 w 1972084"/>
              <a:gd name="connsiteY3" fmla="*/ 624778 h 624778"/>
              <a:gd name="connsiteX4" fmla="*/ 0 w 1972084"/>
              <a:gd name="connsiteY4" fmla="*/ 312389 h 624778"/>
              <a:gd name="connsiteX0" fmla="*/ 33206 w 2005290"/>
              <a:gd name="connsiteY0" fmla="*/ 329383 h 641772"/>
              <a:gd name="connsiteX1" fmla="*/ 305239 w 2005290"/>
              <a:gd name="connsiteY1" fmla="*/ 71928 h 641772"/>
              <a:gd name="connsiteX2" fmla="*/ 1019248 w 2005290"/>
              <a:gd name="connsiteY2" fmla="*/ 16994 h 641772"/>
              <a:gd name="connsiteX3" fmla="*/ 2005290 w 2005290"/>
              <a:gd name="connsiteY3" fmla="*/ 329383 h 641772"/>
              <a:gd name="connsiteX4" fmla="*/ 1019248 w 2005290"/>
              <a:gd name="connsiteY4" fmla="*/ 641772 h 641772"/>
              <a:gd name="connsiteX5" fmla="*/ 33206 w 2005290"/>
              <a:gd name="connsiteY5" fmla="*/ 329383 h 641772"/>
              <a:gd name="connsiteX0" fmla="*/ 999 w 1973083"/>
              <a:gd name="connsiteY0" fmla="*/ 329383 h 682794"/>
              <a:gd name="connsiteX1" fmla="*/ 273032 w 1973083"/>
              <a:gd name="connsiteY1" fmla="*/ 71928 h 682794"/>
              <a:gd name="connsiteX2" fmla="*/ 987041 w 1973083"/>
              <a:gd name="connsiteY2" fmla="*/ 16994 h 682794"/>
              <a:gd name="connsiteX3" fmla="*/ 1973083 w 1973083"/>
              <a:gd name="connsiteY3" fmla="*/ 329383 h 682794"/>
              <a:gd name="connsiteX4" fmla="*/ 987041 w 1973083"/>
              <a:gd name="connsiteY4" fmla="*/ 641772 h 682794"/>
              <a:gd name="connsiteX5" fmla="*/ 352817 w 1973083"/>
              <a:gd name="connsiteY5" fmla="*/ 645217 h 682794"/>
              <a:gd name="connsiteX6" fmla="*/ 999 w 1973083"/>
              <a:gd name="connsiteY6" fmla="*/ 329383 h 682794"/>
              <a:gd name="connsiteX0" fmla="*/ 999 w 1990447"/>
              <a:gd name="connsiteY0" fmla="*/ 329383 h 668063"/>
              <a:gd name="connsiteX1" fmla="*/ 273032 w 1990447"/>
              <a:gd name="connsiteY1" fmla="*/ 71928 h 668063"/>
              <a:gd name="connsiteX2" fmla="*/ 987041 w 1990447"/>
              <a:gd name="connsiteY2" fmla="*/ 16994 h 668063"/>
              <a:gd name="connsiteX3" fmla="*/ 1973083 w 1990447"/>
              <a:gd name="connsiteY3" fmla="*/ 329383 h 668063"/>
              <a:gd name="connsiteX4" fmla="*/ 1604101 w 1990447"/>
              <a:gd name="connsiteY4" fmla="*/ 629175 h 668063"/>
              <a:gd name="connsiteX5" fmla="*/ 987041 w 1990447"/>
              <a:gd name="connsiteY5" fmla="*/ 641772 h 668063"/>
              <a:gd name="connsiteX6" fmla="*/ 352817 w 1990447"/>
              <a:gd name="connsiteY6" fmla="*/ 645217 h 668063"/>
              <a:gd name="connsiteX7" fmla="*/ 999 w 1990447"/>
              <a:gd name="connsiteY7" fmla="*/ 329383 h 668063"/>
              <a:gd name="connsiteX0" fmla="*/ 999 w 1973910"/>
              <a:gd name="connsiteY0" fmla="*/ 335804 h 674484"/>
              <a:gd name="connsiteX1" fmla="*/ 273032 w 1973910"/>
              <a:gd name="connsiteY1" fmla="*/ 78349 h 674484"/>
              <a:gd name="connsiteX2" fmla="*/ 987041 w 1973910"/>
              <a:gd name="connsiteY2" fmla="*/ 23415 h 674484"/>
              <a:gd name="connsiteX3" fmla="*/ 1523891 w 1973910"/>
              <a:gd name="connsiteY3" fmla="*/ 25997 h 674484"/>
              <a:gd name="connsiteX4" fmla="*/ 1973083 w 1973910"/>
              <a:gd name="connsiteY4" fmla="*/ 335804 h 674484"/>
              <a:gd name="connsiteX5" fmla="*/ 1604101 w 1973910"/>
              <a:gd name="connsiteY5" fmla="*/ 635596 h 674484"/>
              <a:gd name="connsiteX6" fmla="*/ 987041 w 1973910"/>
              <a:gd name="connsiteY6" fmla="*/ 648193 h 674484"/>
              <a:gd name="connsiteX7" fmla="*/ 352817 w 1973910"/>
              <a:gd name="connsiteY7" fmla="*/ 651638 h 674484"/>
              <a:gd name="connsiteX8" fmla="*/ 999 w 1973910"/>
              <a:gd name="connsiteY8" fmla="*/ 335804 h 67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3910" h="674484">
                <a:moveTo>
                  <a:pt x="999" y="335804"/>
                </a:moveTo>
                <a:cubicBezTo>
                  <a:pt x="-12298" y="240256"/>
                  <a:pt x="108692" y="130414"/>
                  <a:pt x="273032" y="78349"/>
                </a:cubicBezTo>
                <a:cubicBezTo>
                  <a:pt x="437372" y="26284"/>
                  <a:pt x="778565" y="32140"/>
                  <a:pt x="987041" y="23415"/>
                </a:cubicBezTo>
                <a:cubicBezTo>
                  <a:pt x="1195517" y="14690"/>
                  <a:pt x="1359551" y="-26068"/>
                  <a:pt x="1523891" y="25997"/>
                </a:cubicBezTo>
                <a:cubicBezTo>
                  <a:pt x="1688231" y="78062"/>
                  <a:pt x="1957041" y="252920"/>
                  <a:pt x="1973083" y="335804"/>
                </a:cubicBezTo>
                <a:cubicBezTo>
                  <a:pt x="1989125" y="418688"/>
                  <a:pt x="1768441" y="583531"/>
                  <a:pt x="1604101" y="635596"/>
                </a:cubicBezTo>
                <a:cubicBezTo>
                  <a:pt x="1439761" y="687661"/>
                  <a:pt x="1195588" y="645519"/>
                  <a:pt x="987041" y="648193"/>
                </a:cubicBezTo>
                <a:cubicBezTo>
                  <a:pt x="778494" y="650867"/>
                  <a:pt x="517157" y="703703"/>
                  <a:pt x="352817" y="651638"/>
                </a:cubicBezTo>
                <a:cubicBezTo>
                  <a:pt x="188477" y="599573"/>
                  <a:pt x="14296" y="431352"/>
                  <a:pt x="999" y="33580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parameters</a:t>
            </a:r>
            <a:endParaRPr lang="pl-PL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FB045FD-51EC-490F-83E8-3634F6C6777B}"/>
              </a:ext>
            </a:extLst>
          </p:cNvPr>
          <p:cNvSpPr/>
          <p:nvPr/>
        </p:nvSpPr>
        <p:spPr>
          <a:xfrm rot="10429151">
            <a:off x="909453" y="2640452"/>
            <a:ext cx="3153046" cy="1728652"/>
          </a:xfrm>
          <a:custGeom>
            <a:avLst/>
            <a:gdLst>
              <a:gd name="connsiteX0" fmla="*/ 0 w 1092200"/>
              <a:gd name="connsiteY0" fmla="*/ 48106 h 1457806"/>
              <a:gd name="connsiteX1" fmla="*/ 800100 w 1092200"/>
              <a:gd name="connsiteY1" fmla="*/ 111606 h 1457806"/>
              <a:gd name="connsiteX2" fmla="*/ 876300 w 1092200"/>
              <a:gd name="connsiteY2" fmla="*/ 1026006 h 1457806"/>
              <a:gd name="connsiteX3" fmla="*/ 1092200 w 1092200"/>
              <a:gd name="connsiteY3" fmla="*/ 1457806 h 1457806"/>
              <a:gd name="connsiteX4" fmla="*/ 1092200 w 1092200"/>
              <a:gd name="connsiteY4" fmla="*/ 1457806 h 1457806"/>
              <a:gd name="connsiteX0" fmla="*/ 0 w 863600"/>
              <a:gd name="connsiteY0" fmla="*/ 1428836 h 1428836"/>
              <a:gd name="connsiteX1" fmla="*/ 571500 w 863600"/>
              <a:gd name="connsiteY1" fmla="*/ 6436 h 1428836"/>
              <a:gd name="connsiteX2" fmla="*/ 647700 w 863600"/>
              <a:gd name="connsiteY2" fmla="*/ 920836 h 1428836"/>
              <a:gd name="connsiteX3" fmla="*/ 863600 w 863600"/>
              <a:gd name="connsiteY3" fmla="*/ 1352636 h 1428836"/>
              <a:gd name="connsiteX4" fmla="*/ 863600 w 863600"/>
              <a:gd name="connsiteY4" fmla="*/ 1352636 h 1428836"/>
              <a:gd name="connsiteX0" fmla="*/ 0 w 863600"/>
              <a:gd name="connsiteY0" fmla="*/ 508000 h 508000"/>
              <a:gd name="connsiteX1" fmla="*/ 647700 w 863600"/>
              <a:gd name="connsiteY1" fmla="*/ 0 h 508000"/>
              <a:gd name="connsiteX2" fmla="*/ 863600 w 863600"/>
              <a:gd name="connsiteY2" fmla="*/ 431800 h 508000"/>
              <a:gd name="connsiteX3" fmla="*/ 863600 w 863600"/>
              <a:gd name="connsiteY3" fmla="*/ 431800 h 5080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63600 w 889000"/>
              <a:gd name="connsiteY2" fmla="*/ 431800 h 850900"/>
              <a:gd name="connsiteX3" fmla="*/ 889000 w 889000"/>
              <a:gd name="connsiteY3" fmla="*/ 850900 h 8509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89000 w 889000"/>
              <a:gd name="connsiteY2" fmla="*/ 850900 h 850900"/>
              <a:gd name="connsiteX0" fmla="*/ 0 w 889000"/>
              <a:gd name="connsiteY0" fmla="*/ 44339 h 387239"/>
              <a:gd name="connsiteX1" fmla="*/ 635000 w 889000"/>
              <a:gd name="connsiteY1" fmla="*/ 44339 h 387239"/>
              <a:gd name="connsiteX2" fmla="*/ 889000 w 889000"/>
              <a:gd name="connsiteY2" fmla="*/ 387239 h 387239"/>
              <a:gd name="connsiteX0" fmla="*/ 0 w 889000"/>
              <a:gd name="connsiteY0" fmla="*/ 68708 h 411608"/>
              <a:gd name="connsiteX1" fmla="*/ 635000 w 889000"/>
              <a:gd name="connsiteY1" fmla="*/ 68708 h 411608"/>
              <a:gd name="connsiteX2" fmla="*/ 889000 w 889000"/>
              <a:gd name="connsiteY2" fmla="*/ 411608 h 411608"/>
              <a:gd name="connsiteX0" fmla="*/ 0 w 1483076"/>
              <a:gd name="connsiteY0" fmla="*/ 62955 h 404325"/>
              <a:gd name="connsiteX1" fmla="*/ 1229076 w 1483076"/>
              <a:gd name="connsiteY1" fmla="*/ 61425 h 404325"/>
              <a:gd name="connsiteX2" fmla="*/ 1483076 w 1483076"/>
              <a:gd name="connsiteY2" fmla="*/ 404325 h 404325"/>
              <a:gd name="connsiteX0" fmla="*/ 0 w 1483076"/>
              <a:gd name="connsiteY0" fmla="*/ 22207 h 363577"/>
              <a:gd name="connsiteX1" fmla="*/ 1229076 w 1483076"/>
              <a:gd name="connsiteY1" fmla="*/ 20677 h 363577"/>
              <a:gd name="connsiteX2" fmla="*/ 1483076 w 1483076"/>
              <a:gd name="connsiteY2" fmla="*/ 363577 h 363577"/>
              <a:gd name="connsiteX0" fmla="*/ 0 w 3079932"/>
              <a:gd name="connsiteY0" fmla="*/ 0 h 341370"/>
              <a:gd name="connsiteX1" fmla="*/ 3057430 w 3079932"/>
              <a:gd name="connsiteY1" fmla="*/ 217554 h 341370"/>
              <a:gd name="connsiteX2" fmla="*/ 1483076 w 3079932"/>
              <a:gd name="connsiteY2" fmla="*/ 341370 h 341370"/>
              <a:gd name="connsiteX0" fmla="*/ 0 w 3314611"/>
              <a:gd name="connsiteY0" fmla="*/ 0 h 760839"/>
              <a:gd name="connsiteX1" fmla="*/ 3057430 w 3314611"/>
              <a:gd name="connsiteY1" fmla="*/ 217554 h 760839"/>
              <a:gd name="connsiteX2" fmla="*/ 3176761 w 3314611"/>
              <a:gd name="connsiteY2" fmla="*/ 760839 h 76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611" h="760839">
                <a:moveTo>
                  <a:pt x="0" y="0"/>
                </a:moveTo>
                <a:cubicBezTo>
                  <a:pt x="510088" y="22600"/>
                  <a:pt x="2527970" y="90748"/>
                  <a:pt x="3057430" y="217554"/>
                </a:cubicBezTo>
                <a:cubicBezTo>
                  <a:pt x="3586890" y="344360"/>
                  <a:pt x="3126490" y="583568"/>
                  <a:pt x="3176761" y="760839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C44047-D32A-4879-8E75-65A731958F2C}"/>
              </a:ext>
            </a:extLst>
          </p:cNvPr>
          <p:cNvSpPr/>
          <p:nvPr/>
        </p:nvSpPr>
        <p:spPr>
          <a:xfrm>
            <a:off x="7138737" y="2759242"/>
            <a:ext cx="1187923" cy="1203158"/>
          </a:xfrm>
          <a:custGeom>
            <a:avLst/>
            <a:gdLst>
              <a:gd name="connsiteX0" fmla="*/ 0 w 1187923"/>
              <a:gd name="connsiteY0" fmla="*/ 1203158 h 1203158"/>
              <a:gd name="connsiteX1" fmla="*/ 978568 w 1187923"/>
              <a:gd name="connsiteY1" fmla="*/ 850232 h 1203158"/>
              <a:gd name="connsiteX2" fmla="*/ 1187116 w 1187923"/>
              <a:gd name="connsiteY2" fmla="*/ 0 h 120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7923" h="1203158">
                <a:moveTo>
                  <a:pt x="0" y="1203158"/>
                </a:moveTo>
                <a:cubicBezTo>
                  <a:pt x="390357" y="1126958"/>
                  <a:pt x="780715" y="1050758"/>
                  <a:pt x="978568" y="850232"/>
                </a:cubicBezTo>
                <a:cubicBezTo>
                  <a:pt x="1176421" y="649706"/>
                  <a:pt x="1192463" y="272716"/>
                  <a:pt x="1187116" y="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DC2359-5C08-4ECA-AFEE-8C069AAAC360}"/>
              </a:ext>
            </a:extLst>
          </p:cNvPr>
          <p:cNvCxnSpPr>
            <a:cxnSpLocks/>
            <a:stCxn id="39" idx="5"/>
          </p:cNvCxnSpPr>
          <p:nvPr/>
        </p:nvCxnSpPr>
        <p:spPr>
          <a:xfrm>
            <a:off x="1571358" y="2686472"/>
            <a:ext cx="658495" cy="4256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4DCFFB5-B5FE-46B5-8FA7-87D0FDB96BC6}"/>
              </a:ext>
            </a:extLst>
          </p:cNvPr>
          <p:cNvCxnSpPr>
            <a:cxnSpLocks/>
          </p:cNvCxnSpPr>
          <p:nvPr/>
        </p:nvCxnSpPr>
        <p:spPr>
          <a:xfrm flipV="1">
            <a:off x="1359177" y="946806"/>
            <a:ext cx="870676" cy="10264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D62F370-486A-4E23-A4BF-66F846D69A98}"/>
              </a:ext>
            </a:extLst>
          </p:cNvPr>
          <p:cNvCxnSpPr>
            <a:cxnSpLocks/>
            <a:endCxn id="53" idx="3"/>
          </p:cNvCxnSpPr>
          <p:nvPr/>
        </p:nvCxnSpPr>
        <p:spPr>
          <a:xfrm flipV="1">
            <a:off x="3380185" y="3191339"/>
            <a:ext cx="244575" cy="355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BB767A2-E25D-49EF-907D-D751BE8FA5BB}"/>
              </a:ext>
            </a:extLst>
          </p:cNvPr>
          <p:cNvSpPr txBox="1"/>
          <p:nvPr/>
        </p:nvSpPr>
        <p:spPr>
          <a:xfrm>
            <a:off x="3500329" y="2854297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strategic</a:t>
            </a:r>
            <a:r>
              <a:rPr lang="pl-PL" sz="1400" dirty="0"/>
              <a:t> </a:t>
            </a:r>
            <a:r>
              <a:rPr lang="pl-PL" sz="1400" dirty="0" err="1"/>
              <a:t>voting</a:t>
            </a:r>
            <a:r>
              <a:rPr lang="pl-PL" sz="1400" dirty="0"/>
              <a:t> (</a:t>
            </a:r>
            <a:r>
              <a:rPr lang="pl-PL" sz="1400" dirty="0" err="1"/>
              <a:t>manipulation</a:t>
            </a:r>
            <a:r>
              <a:rPr lang="pl-PL" sz="1400" dirty="0"/>
              <a:t>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1FEEE62-B4AF-4B8D-B61E-A5F2794FF5CF}"/>
              </a:ext>
            </a:extLst>
          </p:cNvPr>
          <p:cNvSpPr txBox="1"/>
          <p:nvPr/>
        </p:nvSpPr>
        <p:spPr>
          <a:xfrm>
            <a:off x="3848043" y="281309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possible</a:t>
            </a:r>
            <a:r>
              <a:rPr lang="pl-PL" sz="1400" dirty="0"/>
              <a:t> and </a:t>
            </a:r>
            <a:r>
              <a:rPr lang="pl-PL" sz="1400" dirty="0" err="1"/>
              <a:t>necessary</a:t>
            </a:r>
            <a:r>
              <a:rPr lang="pl-PL" sz="1400" dirty="0"/>
              <a:t> </a:t>
            </a:r>
            <a:r>
              <a:rPr lang="pl-PL" sz="1400" dirty="0" err="1"/>
              <a:t>winners</a:t>
            </a:r>
            <a:endParaRPr lang="pl-PL" sz="14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1B5DA0F-44BD-499C-A06E-0E25FFD5EA53}"/>
              </a:ext>
            </a:extLst>
          </p:cNvPr>
          <p:cNvSpPr txBox="1"/>
          <p:nvPr/>
        </p:nvSpPr>
        <p:spPr>
          <a:xfrm>
            <a:off x="2377569" y="1367311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margin</a:t>
            </a:r>
            <a:r>
              <a:rPr lang="pl-PL" sz="1400" dirty="0"/>
              <a:t> of </a:t>
            </a:r>
            <a:r>
              <a:rPr lang="pl-PL" sz="1400" dirty="0" err="1"/>
              <a:t>victory</a:t>
            </a:r>
            <a:endParaRPr lang="pl-PL" sz="14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2E1B1E8-F05E-455C-84EE-EA4B0D5605FD}"/>
              </a:ext>
            </a:extLst>
          </p:cNvPr>
          <p:cNvSpPr txBox="1"/>
          <p:nvPr/>
        </p:nvSpPr>
        <p:spPr>
          <a:xfrm>
            <a:off x="3222390" y="240294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control</a:t>
            </a:r>
            <a:endParaRPr lang="pl-PL" sz="14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90E0061-A6F1-4EA0-B675-AA742A28FE8B}"/>
              </a:ext>
            </a:extLst>
          </p:cNvPr>
          <p:cNvSpPr txBox="1"/>
          <p:nvPr/>
        </p:nvSpPr>
        <p:spPr>
          <a:xfrm>
            <a:off x="2774248" y="2048709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bribery</a:t>
            </a:r>
            <a:endParaRPr lang="pl-PL" sz="14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34E813-DEF2-4B12-A656-108637BD51E4}"/>
              </a:ext>
            </a:extLst>
          </p:cNvPr>
          <p:cNvSpPr txBox="1"/>
          <p:nvPr/>
        </p:nvSpPr>
        <p:spPr>
          <a:xfrm>
            <a:off x="1766735" y="1886524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campaign</a:t>
            </a:r>
            <a:r>
              <a:rPr lang="pl-PL" sz="1400" dirty="0"/>
              <a:t> management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BC5A29B-CB65-4978-B30B-0E4A1CD7862A}"/>
              </a:ext>
            </a:extLst>
          </p:cNvPr>
          <p:cNvSpPr txBox="1"/>
          <p:nvPr/>
        </p:nvSpPr>
        <p:spPr>
          <a:xfrm>
            <a:off x="3624760" y="945222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winner</a:t>
            </a:r>
            <a:r>
              <a:rPr lang="pl-PL" sz="1400" dirty="0"/>
              <a:t> </a:t>
            </a:r>
            <a:r>
              <a:rPr lang="pl-PL" sz="1400" dirty="0" err="1"/>
              <a:t>prediction</a:t>
            </a:r>
            <a:endParaRPr lang="pl-PL" sz="1400" dirty="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3432101-4A1D-46E2-9412-B31808BF45EA}"/>
              </a:ext>
            </a:extLst>
          </p:cNvPr>
          <p:cNvCxnSpPr>
            <a:cxnSpLocks/>
          </p:cNvCxnSpPr>
          <p:nvPr/>
        </p:nvCxnSpPr>
        <p:spPr>
          <a:xfrm flipV="1">
            <a:off x="3284887" y="2631351"/>
            <a:ext cx="456763" cy="3046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E64D156-1636-49D4-807E-123EF58D4AFF}"/>
              </a:ext>
            </a:extLst>
          </p:cNvPr>
          <p:cNvCxnSpPr>
            <a:cxnSpLocks/>
          </p:cNvCxnSpPr>
          <p:nvPr/>
        </p:nvCxnSpPr>
        <p:spPr>
          <a:xfrm flipV="1">
            <a:off x="2935845" y="2343875"/>
            <a:ext cx="373887" cy="5398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822CA2E-67B4-471F-8051-047BAA9A9DE4}"/>
              </a:ext>
            </a:extLst>
          </p:cNvPr>
          <p:cNvCxnSpPr>
            <a:cxnSpLocks/>
          </p:cNvCxnSpPr>
          <p:nvPr/>
        </p:nvCxnSpPr>
        <p:spPr>
          <a:xfrm flipH="1" flipV="1">
            <a:off x="2582232" y="2373681"/>
            <a:ext cx="85759" cy="5256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30F6DE2-F682-4457-B8DA-D092A2FE8E9D}"/>
              </a:ext>
            </a:extLst>
          </p:cNvPr>
          <p:cNvCxnSpPr>
            <a:cxnSpLocks/>
          </p:cNvCxnSpPr>
          <p:nvPr/>
        </p:nvCxnSpPr>
        <p:spPr>
          <a:xfrm>
            <a:off x="2875532" y="906388"/>
            <a:ext cx="134954" cy="5114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5A318FA-EA63-45F1-8BF1-09BBE6B40A87}"/>
              </a:ext>
            </a:extLst>
          </p:cNvPr>
          <p:cNvCxnSpPr>
            <a:cxnSpLocks/>
          </p:cNvCxnSpPr>
          <p:nvPr/>
        </p:nvCxnSpPr>
        <p:spPr>
          <a:xfrm>
            <a:off x="3616877" y="792071"/>
            <a:ext cx="231166" cy="2314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4FC8911-73E9-4CCF-9B2F-57B721673EF9}"/>
              </a:ext>
            </a:extLst>
          </p:cNvPr>
          <p:cNvCxnSpPr>
            <a:cxnSpLocks/>
            <a:stCxn id="49" idx="3"/>
          </p:cNvCxnSpPr>
          <p:nvPr/>
        </p:nvCxnSpPr>
        <p:spPr>
          <a:xfrm>
            <a:off x="3655619" y="542919"/>
            <a:ext cx="373496" cy="57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B2ABABF-C028-4C98-8794-3F27E25E8516}"/>
              </a:ext>
            </a:extLst>
          </p:cNvPr>
          <p:cNvCxnSpPr/>
          <p:nvPr/>
        </p:nvCxnSpPr>
        <p:spPr>
          <a:xfrm>
            <a:off x="3163166" y="1680312"/>
            <a:ext cx="190597" cy="4087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A91B3C-0574-4512-B48F-F6EE52A26DD3}"/>
              </a:ext>
            </a:extLst>
          </p:cNvPr>
          <p:cNvCxnSpPr>
            <a:cxnSpLocks/>
            <a:endCxn id="63" idx="0"/>
          </p:cNvCxnSpPr>
          <p:nvPr/>
        </p:nvCxnSpPr>
        <p:spPr>
          <a:xfrm flipH="1">
            <a:off x="4029115" y="1314053"/>
            <a:ext cx="262684" cy="10888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DDC7BD4D-564A-4003-9483-DACC7860CA90}"/>
              </a:ext>
            </a:extLst>
          </p:cNvPr>
          <p:cNvSpPr/>
          <p:nvPr/>
        </p:nvSpPr>
        <p:spPr>
          <a:xfrm>
            <a:off x="4488873" y="789709"/>
            <a:ext cx="802856" cy="2078182"/>
          </a:xfrm>
          <a:custGeom>
            <a:avLst/>
            <a:gdLst>
              <a:gd name="connsiteX0" fmla="*/ 290945 w 946630"/>
              <a:gd name="connsiteY0" fmla="*/ 0 h 2078182"/>
              <a:gd name="connsiteX1" fmla="*/ 942109 w 946630"/>
              <a:gd name="connsiteY1" fmla="*/ 457200 h 2078182"/>
              <a:gd name="connsiteX2" fmla="*/ 0 w 946630"/>
              <a:gd name="connsiteY2" fmla="*/ 2078182 h 207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6630" h="2078182">
                <a:moveTo>
                  <a:pt x="290945" y="0"/>
                </a:moveTo>
                <a:cubicBezTo>
                  <a:pt x="640772" y="55418"/>
                  <a:pt x="990600" y="110836"/>
                  <a:pt x="942109" y="457200"/>
                </a:cubicBezTo>
                <a:cubicBezTo>
                  <a:pt x="893618" y="803564"/>
                  <a:pt x="339436" y="1637146"/>
                  <a:pt x="0" y="2078182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B5A6BA2-082B-4BA9-9578-11ACD2561308}"/>
              </a:ext>
            </a:extLst>
          </p:cNvPr>
          <p:cNvCxnSpPr>
            <a:cxnSpLocks/>
          </p:cNvCxnSpPr>
          <p:nvPr/>
        </p:nvCxnSpPr>
        <p:spPr>
          <a:xfrm>
            <a:off x="2979736" y="2106527"/>
            <a:ext cx="280672" cy="1155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1F02EA9B-699C-4D34-B94E-DA9520D6C536}"/>
              </a:ext>
            </a:extLst>
          </p:cNvPr>
          <p:cNvSpPr txBox="1"/>
          <p:nvPr/>
        </p:nvSpPr>
        <p:spPr>
          <a:xfrm>
            <a:off x="7275155" y="426443"/>
            <a:ext cx="1701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election</a:t>
            </a:r>
            <a:r>
              <a:rPr lang="pl-PL" sz="2000" dirty="0"/>
              <a:t> </a:t>
            </a:r>
            <a:r>
              <a:rPr lang="pl-PL" sz="2000" dirty="0" err="1"/>
              <a:t>size</a:t>
            </a:r>
            <a:endParaRPr lang="pl-PL" sz="20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A723F08-3C1E-4846-8187-C1B9FAD8D84A}"/>
              </a:ext>
            </a:extLst>
          </p:cNvPr>
          <p:cNvSpPr txBox="1"/>
          <p:nvPr/>
        </p:nvSpPr>
        <p:spPr>
          <a:xfrm>
            <a:off x="5916003" y="1357118"/>
            <a:ext cx="1701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/>
              <a:t>budget</a:t>
            </a:r>
            <a:r>
              <a:rPr lang="pl-PL" sz="1600" dirty="0"/>
              <a:t> / </a:t>
            </a:r>
            <a:r>
              <a:rPr lang="pl-PL" sz="1600" dirty="0" err="1"/>
              <a:t>cost</a:t>
            </a:r>
            <a:endParaRPr lang="pl-PL" sz="16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98F0807-033B-44B0-A33B-17EDE637278E}"/>
              </a:ext>
            </a:extLst>
          </p:cNvPr>
          <p:cNvSpPr txBox="1"/>
          <p:nvPr/>
        </p:nvSpPr>
        <p:spPr>
          <a:xfrm>
            <a:off x="5916003" y="1938145"/>
            <a:ext cx="94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/>
              <a:t>special</a:t>
            </a:r>
            <a:r>
              <a:rPr lang="pl-PL" sz="1400" dirty="0"/>
              <a:t> </a:t>
            </a:r>
            <a:r>
              <a:rPr lang="pl-PL" sz="1400" dirty="0" err="1"/>
              <a:t>features</a:t>
            </a:r>
            <a:endParaRPr lang="pl-PL" sz="14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D122248-534B-4C99-B1C0-AF47EDCCB9BA}"/>
              </a:ext>
            </a:extLst>
          </p:cNvPr>
          <p:cNvSpPr txBox="1"/>
          <p:nvPr/>
        </p:nvSpPr>
        <p:spPr>
          <a:xfrm>
            <a:off x="5916004" y="862335"/>
            <a:ext cx="1701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#</a:t>
            </a:r>
            <a:r>
              <a:rPr lang="pl-PL" sz="1600" dirty="0" err="1"/>
              <a:t>candidates</a:t>
            </a:r>
            <a:endParaRPr lang="pl-PL" sz="14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87C54D5-D4B3-41CD-B6E9-DB3E118BEC8A}"/>
              </a:ext>
            </a:extLst>
          </p:cNvPr>
          <p:cNvSpPr txBox="1"/>
          <p:nvPr/>
        </p:nvSpPr>
        <p:spPr>
          <a:xfrm>
            <a:off x="5916003" y="262352"/>
            <a:ext cx="1701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#</a:t>
            </a:r>
            <a:r>
              <a:rPr lang="pl-PL" sz="1600" dirty="0" err="1"/>
              <a:t>voters</a:t>
            </a:r>
            <a:endParaRPr lang="pl-PL" sz="1400" dirty="0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4860D11-EC04-45B7-8B61-8C2C72F7A0B0}"/>
              </a:ext>
            </a:extLst>
          </p:cNvPr>
          <p:cNvCxnSpPr>
            <a:cxnSpLocks/>
          </p:cNvCxnSpPr>
          <p:nvPr/>
        </p:nvCxnSpPr>
        <p:spPr>
          <a:xfrm flipV="1">
            <a:off x="8270124" y="906388"/>
            <a:ext cx="0" cy="11834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2D6A5AE-AAC5-460D-BC93-567CC394289A}"/>
              </a:ext>
            </a:extLst>
          </p:cNvPr>
          <p:cNvCxnSpPr>
            <a:cxnSpLocks/>
          </p:cNvCxnSpPr>
          <p:nvPr/>
        </p:nvCxnSpPr>
        <p:spPr>
          <a:xfrm flipH="1" flipV="1">
            <a:off x="6653842" y="433789"/>
            <a:ext cx="791077" cy="1917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A162335-4A3A-49C4-8B03-6F2CABFB7BC6}"/>
              </a:ext>
            </a:extLst>
          </p:cNvPr>
          <p:cNvCxnSpPr>
            <a:cxnSpLocks/>
          </p:cNvCxnSpPr>
          <p:nvPr/>
        </p:nvCxnSpPr>
        <p:spPr>
          <a:xfrm flipH="1">
            <a:off x="7001325" y="697638"/>
            <a:ext cx="443595" cy="2930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7A887B3-D84B-4C89-B6A3-862553EDA9E4}"/>
              </a:ext>
            </a:extLst>
          </p:cNvPr>
          <p:cNvCxnSpPr>
            <a:cxnSpLocks/>
          </p:cNvCxnSpPr>
          <p:nvPr/>
        </p:nvCxnSpPr>
        <p:spPr>
          <a:xfrm flipH="1" flipV="1">
            <a:off x="7107335" y="1661361"/>
            <a:ext cx="585225" cy="4867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8392747-26E9-4CFF-947D-0C9E09BD4C3A}"/>
              </a:ext>
            </a:extLst>
          </p:cNvPr>
          <p:cNvCxnSpPr>
            <a:cxnSpLocks/>
          </p:cNvCxnSpPr>
          <p:nvPr/>
        </p:nvCxnSpPr>
        <p:spPr>
          <a:xfrm flipH="1" flipV="1">
            <a:off x="6571300" y="2193631"/>
            <a:ext cx="860050" cy="2319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>
            <a:extLst>
              <a:ext uri="{FF2B5EF4-FFF2-40B4-BE49-F238E27FC236}">
                <a16:creationId xmlns:a16="http://schemas.microsoft.com/office/drawing/2014/main" id="{2BEEA5E1-7865-45FE-B242-CE9CF7FA92F3}"/>
              </a:ext>
            </a:extLst>
          </p:cNvPr>
          <p:cNvSpPr/>
          <p:nvPr/>
        </p:nvSpPr>
        <p:spPr>
          <a:xfrm>
            <a:off x="5700023" y="2637285"/>
            <a:ext cx="1323848" cy="7004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Restricted</a:t>
            </a:r>
            <a:r>
              <a:rPr lang="pl-PL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domains</a:t>
            </a:r>
            <a:endParaRPr lang="pl-PL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F08FAB5F-7AE8-4D68-8C19-191B2C19CAC7}"/>
              </a:ext>
            </a:extLst>
          </p:cNvPr>
          <p:cNvCxnSpPr>
            <a:cxnSpLocks/>
          </p:cNvCxnSpPr>
          <p:nvPr/>
        </p:nvCxnSpPr>
        <p:spPr>
          <a:xfrm flipV="1">
            <a:off x="6212378" y="3329317"/>
            <a:ext cx="39569" cy="2673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83AA5012-9137-417D-B6B5-A9A2F698C7A0}"/>
              </a:ext>
            </a:extLst>
          </p:cNvPr>
          <p:cNvCxnSpPr>
            <a:cxnSpLocks/>
            <a:stCxn id="93" idx="0"/>
            <a:endCxn id="81" idx="2"/>
          </p:cNvCxnSpPr>
          <p:nvPr/>
        </p:nvCxnSpPr>
        <p:spPr>
          <a:xfrm flipV="1">
            <a:off x="6361947" y="2461365"/>
            <a:ext cx="26440" cy="175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E1F23625-B53C-42DB-A2CE-1E9F533494B2}"/>
              </a:ext>
            </a:extLst>
          </p:cNvPr>
          <p:cNvSpPr/>
          <p:nvPr/>
        </p:nvSpPr>
        <p:spPr>
          <a:xfrm>
            <a:off x="3620706" y="111168"/>
            <a:ext cx="3402777" cy="2790553"/>
          </a:xfrm>
          <a:custGeom>
            <a:avLst/>
            <a:gdLst>
              <a:gd name="connsiteX0" fmla="*/ 3137903 w 3392874"/>
              <a:gd name="connsiteY0" fmla="*/ 538189 h 2790553"/>
              <a:gd name="connsiteX1" fmla="*/ 3336685 w 3392874"/>
              <a:gd name="connsiteY1" fmla="*/ 220136 h 2790553"/>
              <a:gd name="connsiteX2" fmla="*/ 2263259 w 3392874"/>
              <a:gd name="connsiteY2" fmla="*/ 127371 h 2790553"/>
              <a:gd name="connsiteX3" fmla="*/ 832024 w 3392874"/>
              <a:gd name="connsiteY3" fmla="*/ 2048936 h 2790553"/>
              <a:gd name="connsiteX4" fmla="*/ 222424 w 3392874"/>
              <a:gd name="connsiteY4" fmla="*/ 2287475 h 2790553"/>
              <a:gd name="connsiteX5" fmla="*/ 23642 w 3392874"/>
              <a:gd name="connsiteY5" fmla="*/ 2565771 h 2790553"/>
              <a:gd name="connsiteX6" fmla="*/ 712755 w 3392874"/>
              <a:gd name="connsiteY6" fmla="*/ 2645284 h 2790553"/>
              <a:gd name="connsiteX7" fmla="*/ 2250007 w 3392874"/>
              <a:gd name="connsiteY7" fmla="*/ 511684 h 2790553"/>
              <a:gd name="connsiteX8" fmla="*/ 3137903 w 3392874"/>
              <a:gd name="connsiteY8" fmla="*/ 538189 h 2790553"/>
              <a:gd name="connsiteX0" fmla="*/ 3137903 w 3402777"/>
              <a:gd name="connsiteY0" fmla="*/ 538189 h 2790553"/>
              <a:gd name="connsiteX1" fmla="*/ 3336685 w 3402777"/>
              <a:gd name="connsiteY1" fmla="*/ 220136 h 2790553"/>
              <a:gd name="connsiteX2" fmla="*/ 2263259 w 3402777"/>
              <a:gd name="connsiteY2" fmla="*/ 127371 h 2790553"/>
              <a:gd name="connsiteX3" fmla="*/ 832024 w 3402777"/>
              <a:gd name="connsiteY3" fmla="*/ 2048936 h 2790553"/>
              <a:gd name="connsiteX4" fmla="*/ 222424 w 3402777"/>
              <a:gd name="connsiteY4" fmla="*/ 2287475 h 2790553"/>
              <a:gd name="connsiteX5" fmla="*/ 23642 w 3402777"/>
              <a:gd name="connsiteY5" fmla="*/ 2565771 h 2790553"/>
              <a:gd name="connsiteX6" fmla="*/ 712755 w 3402777"/>
              <a:gd name="connsiteY6" fmla="*/ 2645284 h 2790553"/>
              <a:gd name="connsiteX7" fmla="*/ 1918703 w 3402777"/>
              <a:gd name="connsiteY7" fmla="*/ 736971 h 2790553"/>
              <a:gd name="connsiteX8" fmla="*/ 3137903 w 3402777"/>
              <a:gd name="connsiteY8" fmla="*/ 538189 h 279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02777" h="2790553">
                <a:moveTo>
                  <a:pt x="3137903" y="538189"/>
                </a:moveTo>
                <a:cubicBezTo>
                  <a:pt x="3374233" y="452050"/>
                  <a:pt x="3482459" y="288606"/>
                  <a:pt x="3336685" y="220136"/>
                </a:cubicBezTo>
                <a:cubicBezTo>
                  <a:pt x="3190911" y="151666"/>
                  <a:pt x="2680702" y="-177429"/>
                  <a:pt x="2263259" y="127371"/>
                </a:cubicBezTo>
                <a:cubicBezTo>
                  <a:pt x="1845815" y="432171"/>
                  <a:pt x="1172163" y="1688919"/>
                  <a:pt x="832024" y="2048936"/>
                </a:cubicBezTo>
                <a:cubicBezTo>
                  <a:pt x="491885" y="2408953"/>
                  <a:pt x="357154" y="2201336"/>
                  <a:pt x="222424" y="2287475"/>
                </a:cubicBezTo>
                <a:cubicBezTo>
                  <a:pt x="87694" y="2373614"/>
                  <a:pt x="-58080" y="2506136"/>
                  <a:pt x="23642" y="2565771"/>
                </a:cubicBezTo>
                <a:cubicBezTo>
                  <a:pt x="105364" y="2625406"/>
                  <a:pt x="341694" y="2987632"/>
                  <a:pt x="712755" y="2645284"/>
                </a:cubicBezTo>
                <a:cubicBezTo>
                  <a:pt x="1083816" y="2302936"/>
                  <a:pt x="1514512" y="1090362"/>
                  <a:pt x="1918703" y="736971"/>
                </a:cubicBezTo>
                <a:cubicBezTo>
                  <a:pt x="2322894" y="383580"/>
                  <a:pt x="2901573" y="624328"/>
                  <a:pt x="3137903" y="538189"/>
                </a:cubicBezTo>
                <a:close/>
              </a:path>
            </a:pathLst>
          </a:custGeom>
          <a:solidFill>
            <a:srgbClr val="F357FF">
              <a:alpha val="1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85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7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894C0-33BB-4A4B-AD72-5DEDFF8DE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696687"/>
          </a:xfrm>
        </p:spPr>
        <p:txBody>
          <a:bodyPr>
            <a:noAutofit/>
          </a:bodyPr>
          <a:lstStyle/>
          <a:p>
            <a:r>
              <a:rPr lang="pl-PL" sz="4000" dirty="0"/>
              <a:t>Dodgson in Single-</a:t>
            </a:r>
            <a:r>
              <a:rPr lang="pl-PL" sz="4000" dirty="0" err="1"/>
              <a:t>Peaked</a:t>
            </a:r>
            <a:r>
              <a:rPr lang="pl-PL" sz="4000" dirty="0"/>
              <a:t> </a:t>
            </a:r>
            <a:r>
              <a:rPr lang="pl-PL" sz="4000" dirty="0" err="1"/>
              <a:t>Elections</a:t>
            </a:r>
            <a:endParaRPr lang="pl-PL" sz="4000" dirty="0"/>
          </a:p>
        </p:txBody>
      </p:sp>
      <p:pic>
        <p:nvPicPr>
          <p:cNvPr id="25" name="Picture 12" descr="hvd1-c">
            <a:extLst>
              <a:ext uri="{FF2B5EF4-FFF2-40B4-BE49-F238E27FC236}">
                <a16:creationId xmlns:a16="http://schemas.microsoft.com/office/drawing/2014/main" id="{FE7E781F-8A7C-41B4-BFA5-B03ABDCF0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416" y="1167924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3EB5D51-3E3F-4BEC-B3DF-3E28A9BA6F81}"/>
              </a:ext>
            </a:extLst>
          </p:cNvPr>
          <p:cNvSpPr txBox="1"/>
          <p:nvPr/>
        </p:nvSpPr>
        <p:spPr>
          <a:xfrm rot="5400000">
            <a:off x="2430890" y="2839102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</a:t>
            </a:r>
          </a:p>
        </p:txBody>
      </p:sp>
      <p:sp>
        <p:nvSpPr>
          <p:cNvPr id="3" name="pole tekstowe 20">
            <a:extLst>
              <a:ext uri="{FF2B5EF4-FFF2-40B4-BE49-F238E27FC236}">
                <a16:creationId xmlns:a16="http://schemas.microsoft.com/office/drawing/2014/main" id="{1C5B5CA8-B89C-4EB0-B21F-4B0194466028}"/>
              </a:ext>
            </a:extLst>
          </p:cNvPr>
          <p:cNvSpPr txBox="1"/>
          <p:nvPr/>
        </p:nvSpPr>
        <p:spPr>
          <a:xfrm>
            <a:off x="360845" y="3788332"/>
            <a:ext cx="712766" cy="23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left</a:t>
            </a:r>
            <a:endParaRPr lang="pl-PL" dirty="0"/>
          </a:p>
        </p:txBody>
      </p:sp>
      <p:sp>
        <p:nvSpPr>
          <p:cNvPr id="4" name="pole tekstowe 21">
            <a:extLst>
              <a:ext uri="{FF2B5EF4-FFF2-40B4-BE49-F238E27FC236}">
                <a16:creationId xmlns:a16="http://schemas.microsoft.com/office/drawing/2014/main" id="{5D9A3B1E-AABB-40B7-8414-4A062512E938}"/>
              </a:ext>
            </a:extLst>
          </p:cNvPr>
          <p:cNvSpPr txBox="1"/>
          <p:nvPr/>
        </p:nvSpPr>
        <p:spPr>
          <a:xfrm>
            <a:off x="2359513" y="3788332"/>
            <a:ext cx="717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right</a:t>
            </a:r>
            <a:endParaRPr lang="pl-PL" dirty="0"/>
          </a:p>
        </p:txBody>
      </p:sp>
      <p:pic>
        <p:nvPicPr>
          <p:cNvPr id="5" name="Picture 12" descr="hvd1-c">
            <a:extLst>
              <a:ext uri="{FF2B5EF4-FFF2-40B4-BE49-F238E27FC236}">
                <a16:creationId xmlns:a16="http://schemas.microsoft.com/office/drawing/2014/main" id="{C6064D08-40F6-4526-AD91-D184E79D4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1" y="3422430"/>
            <a:ext cx="141388" cy="27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9" descr="money1-c">
            <a:extLst>
              <a:ext uri="{FF2B5EF4-FFF2-40B4-BE49-F238E27FC236}">
                <a16:creationId xmlns:a16="http://schemas.microsoft.com/office/drawing/2014/main" id="{27E1572B-6A23-43B4-A2AF-1974A85AF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654" y="3395389"/>
            <a:ext cx="142769" cy="28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589E7AE-DE06-4AB8-8397-CCFC6CB74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096" y="3380659"/>
            <a:ext cx="186801" cy="33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D946043-4D58-4E28-B29B-8FB4E4818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995" y="3296275"/>
            <a:ext cx="249439" cy="4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A769B19-E828-437C-8DC0-EE8D5FFAE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53" y="3381439"/>
            <a:ext cx="189523" cy="35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9A8830E-F2C0-42C8-81B9-AB9A07A089C4}"/>
              </a:ext>
            </a:extLst>
          </p:cNvPr>
          <p:cNvCxnSpPr/>
          <p:nvPr/>
        </p:nvCxnSpPr>
        <p:spPr>
          <a:xfrm>
            <a:off x="292996" y="3222349"/>
            <a:ext cx="2641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615A00F-9BF6-4EE3-A640-BA90038CEBE7}"/>
              </a:ext>
            </a:extLst>
          </p:cNvPr>
          <p:cNvCxnSpPr>
            <a:cxnSpLocks/>
          </p:cNvCxnSpPr>
          <p:nvPr/>
        </p:nvCxnSpPr>
        <p:spPr>
          <a:xfrm flipV="1">
            <a:off x="292996" y="1210652"/>
            <a:ext cx="0" cy="20116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25D212A-DDBB-4433-915F-E49B488D2BDC}"/>
              </a:ext>
            </a:extLst>
          </p:cNvPr>
          <p:cNvSpPr/>
          <p:nvPr/>
        </p:nvSpPr>
        <p:spPr>
          <a:xfrm>
            <a:off x="389758" y="1463284"/>
            <a:ext cx="2360991" cy="1637428"/>
          </a:xfrm>
          <a:custGeom>
            <a:avLst/>
            <a:gdLst>
              <a:gd name="connsiteX0" fmla="*/ 0 w 3541486"/>
              <a:gd name="connsiteY0" fmla="*/ 0 h 2540000"/>
              <a:gd name="connsiteX1" fmla="*/ 957943 w 3541486"/>
              <a:gd name="connsiteY1" fmla="*/ 377371 h 2540000"/>
              <a:gd name="connsiteX2" fmla="*/ 1915886 w 3541486"/>
              <a:gd name="connsiteY2" fmla="*/ 1756229 h 2540000"/>
              <a:gd name="connsiteX3" fmla="*/ 3541486 w 3541486"/>
              <a:gd name="connsiteY3" fmla="*/ 2540000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1486" h="2540000">
                <a:moveTo>
                  <a:pt x="0" y="0"/>
                </a:moveTo>
                <a:cubicBezTo>
                  <a:pt x="319314" y="42333"/>
                  <a:pt x="638629" y="84666"/>
                  <a:pt x="957943" y="377371"/>
                </a:cubicBezTo>
                <a:cubicBezTo>
                  <a:pt x="1277257" y="670076"/>
                  <a:pt x="1485296" y="1395791"/>
                  <a:pt x="1915886" y="1756229"/>
                </a:cubicBezTo>
                <a:cubicBezTo>
                  <a:pt x="2346476" y="2116667"/>
                  <a:pt x="3125410" y="2411791"/>
                  <a:pt x="3541486" y="25400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BB6A482-E355-41B0-91E2-5413692EED22}"/>
              </a:ext>
            </a:extLst>
          </p:cNvPr>
          <p:cNvSpPr/>
          <p:nvPr/>
        </p:nvSpPr>
        <p:spPr>
          <a:xfrm>
            <a:off x="438139" y="1369716"/>
            <a:ext cx="2322285" cy="1824562"/>
          </a:xfrm>
          <a:custGeom>
            <a:avLst/>
            <a:gdLst>
              <a:gd name="connsiteX0" fmla="*/ 3483428 w 3483428"/>
              <a:gd name="connsiteY0" fmla="*/ 0 h 2830286"/>
              <a:gd name="connsiteX1" fmla="*/ 2917371 w 3483428"/>
              <a:gd name="connsiteY1" fmla="*/ 1378857 h 2830286"/>
              <a:gd name="connsiteX2" fmla="*/ 1611085 w 3483428"/>
              <a:gd name="connsiteY2" fmla="*/ 2322286 h 2830286"/>
              <a:gd name="connsiteX3" fmla="*/ 0 w 3483428"/>
              <a:gd name="connsiteY3" fmla="*/ 2830286 h 283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3428" h="2830286">
                <a:moveTo>
                  <a:pt x="3483428" y="0"/>
                </a:moveTo>
                <a:cubicBezTo>
                  <a:pt x="3356428" y="495904"/>
                  <a:pt x="3229428" y="991809"/>
                  <a:pt x="2917371" y="1378857"/>
                </a:cubicBezTo>
                <a:cubicBezTo>
                  <a:pt x="2605314" y="1765905"/>
                  <a:pt x="2097313" y="2080381"/>
                  <a:pt x="1611085" y="2322286"/>
                </a:cubicBezTo>
                <a:cubicBezTo>
                  <a:pt x="1124857" y="2564191"/>
                  <a:pt x="372533" y="2699658"/>
                  <a:pt x="0" y="2830286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AC4EFC1-DE7A-458A-91BA-AD6B2B72075F}"/>
              </a:ext>
            </a:extLst>
          </p:cNvPr>
          <p:cNvSpPr/>
          <p:nvPr/>
        </p:nvSpPr>
        <p:spPr>
          <a:xfrm>
            <a:off x="515548" y="1526352"/>
            <a:ext cx="2360990" cy="1331085"/>
          </a:xfrm>
          <a:custGeom>
            <a:avLst/>
            <a:gdLst>
              <a:gd name="connsiteX0" fmla="*/ 0 w 3541485"/>
              <a:gd name="connsiteY0" fmla="*/ 1362495 h 2847715"/>
              <a:gd name="connsiteX1" fmla="*/ 1349828 w 3541485"/>
              <a:gd name="connsiteY1" fmla="*/ 27181 h 2847715"/>
              <a:gd name="connsiteX2" fmla="*/ 2220685 w 3541485"/>
              <a:gd name="connsiteY2" fmla="*/ 2451066 h 2847715"/>
              <a:gd name="connsiteX3" fmla="*/ 3541485 w 3541485"/>
              <a:gd name="connsiteY3" fmla="*/ 2842952 h 2847715"/>
              <a:gd name="connsiteX0" fmla="*/ 0 w 3541485"/>
              <a:gd name="connsiteY0" fmla="*/ 1097776 h 2578759"/>
              <a:gd name="connsiteX1" fmla="*/ 1509485 w 3541485"/>
              <a:gd name="connsiteY1" fmla="*/ 38233 h 2578759"/>
              <a:gd name="connsiteX2" fmla="*/ 2220685 w 3541485"/>
              <a:gd name="connsiteY2" fmla="*/ 2186347 h 2578759"/>
              <a:gd name="connsiteX3" fmla="*/ 3541485 w 3541485"/>
              <a:gd name="connsiteY3" fmla="*/ 2578233 h 2578759"/>
              <a:gd name="connsiteX0" fmla="*/ 0 w 3570514"/>
              <a:gd name="connsiteY0" fmla="*/ 2061148 h 2540645"/>
              <a:gd name="connsiteX1" fmla="*/ 1538514 w 3570514"/>
              <a:gd name="connsiteY1" fmla="*/ 119 h 2540645"/>
              <a:gd name="connsiteX2" fmla="*/ 2249714 w 3570514"/>
              <a:gd name="connsiteY2" fmla="*/ 2148233 h 2540645"/>
              <a:gd name="connsiteX3" fmla="*/ 3570514 w 3570514"/>
              <a:gd name="connsiteY3" fmla="*/ 2540119 h 2540645"/>
              <a:gd name="connsiteX0" fmla="*/ 0 w 3570514"/>
              <a:gd name="connsiteY0" fmla="*/ 2069880 h 2548851"/>
              <a:gd name="connsiteX1" fmla="*/ 1538514 w 3570514"/>
              <a:gd name="connsiteY1" fmla="*/ 8851 h 2548851"/>
              <a:gd name="connsiteX2" fmla="*/ 2249714 w 3570514"/>
              <a:gd name="connsiteY2" fmla="*/ 1373193 h 2548851"/>
              <a:gd name="connsiteX3" fmla="*/ 3570514 w 3570514"/>
              <a:gd name="connsiteY3" fmla="*/ 2548851 h 2548851"/>
              <a:gd name="connsiteX0" fmla="*/ 0 w 3570514"/>
              <a:gd name="connsiteY0" fmla="*/ 2074003 h 2552974"/>
              <a:gd name="connsiteX1" fmla="*/ 1538514 w 3570514"/>
              <a:gd name="connsiteY1" fmla="*/ 12974 h 2552974"/>
              <a:gd name="connsiteX2" fmla="*/ 2191656 w 3570514"/>
              <a:gd name="connsiteY2" fmla="*/ 1261202 h 2552974"/>
              <a:gd name="connsiteX3" fmla="*/ 3570514 w 3570514"/>
              <a:gd name="connsiteY3" fmla="*/ 2552974 h 2552974"/>
              <a:gd name="connsiteX0" fmla="*/ 0 w 3555999"/>
              <a:gd name="connsiteY0" fmla="*/ 2073223 h 2131280"/>
              <a:gd name="connsiteX1" fmla="*/ 1538514 w 3555999"/>
              <a:gd name="connsiteY1" fmla="*/ 12194 h 2131280"/>
              <a:gd name="connsiteX2" fmla="*/ 2191656 w 3555999"/>
              <a:gd name="connsiteY2" fmla="*/ 1260422 h 2131280"/>
              <a:gd name="connsiteX3" fmla="*/ 3555999 w 3555999"/>
              <a:gd name="connsiteY3" fmla="*/ 2131280 h 2131280"/>
              <a:gd name="connsiteX0" fmla="*/ 0 w 3541485"/>
              <a:gd name="connsiteY0" fmla="*/ 2072853 h 2072853"/>
              <a:gd name="connsiteX1" fmla="*/ 1538514 w 3541485"/>
              <a:gd name="connsiteY1" fmla="*/ 11824 h 2072853"/>
              <a:gd name="connsiteX2" fmla="*/ 2191656 w 3541485"/>
              <a:gd name="connsiteY2" fmla="*/ 1260052 h 2072853"/>
              <a:gd name="connsiteX3" fmla="*/ 3541485 w 3541485"/>
              <a:gd name="connsiteY3" fmla="*/ 1913196 h 2072853"/>
              <a:gd name="connsiteX0" fmla="*/ 0 w 3541485"/>
              <a:gd name="connsiteY0" fmla="*/ 2064158 h 2064158"/>
              <a:gd name="connsiteX1" fmla="*/ 1335315 w 3541485"/>
              <a:gd name="connsiteY1" fmla="*/ 932044 h 2064158"/>
              <a:gd name="connsiteX2" fmla="*/ 1538514 w 3541485"/>
              <a:gd name="connsiteY2" fmla="*/ 3129 h 2064158"/>
              <a:gd name="connsiteX3" fmla="*/ 2191656 w 3541485"/>
              <a:gd name="connsiteY3" fmla="*/ 1251357 h 2064158"/>
              <a:gd name="connsiteX4" fmla="*/ 3541485 w 3541485"/>
              <a:gd name="connsiteY4" fmla="*/ 1904501 h 2064158"/>
              <a:gd name="connsiteX0" fmla="*/ 0 w 3541485"/>
              <a:gd name="connsiteY0" fmla="*/ 2067260 h 2067260"/>
              <a:gd name="connsiteX1" fmla="*/ 1335315 w 3541485"/>
              <a:gd name="connsiteY1" fmla="*/ 935146 h 2067260"/>
              <a:gd name="connsiteX2" fmla="*/ 1538514 w 3541485"/>
              <a:gd name="connsiteY2" fmla="*/ 6231 h 2067260"/>
              <a:gd name="connsiteX3" fmla="*/ 2191656 w 3541485"/>
              <a:gd name="connsiteY3" fmla="*/ 1399601 h 2067260"/>
              <a:gd name="connsiteX4" fmla="*/ 3541485 w 3541485"/>
              <a:gd name="connsiteY4" fmla="*/ 1907603 h 2067260"/>
              <a:gd name="connsiteX0" fmla="*/ 0 w 3541485"/>
              <a:gd name="connsiteY0" fmla="*/ 2064491 h 2064491"/>
              <a:gd name="connsiteX1" fmla="*/ 798287 w 3541485"/>
              <a:gd name="connsiteY1" fmla="*/ 1033977 h 2064491"/>
              <a:gd name="connsiteX2" fmla="*/ 1538514 w 3541485"/>
              <a:gd name="connsiteY2" fmla="*/ 3462 h 2064491"/>
              <a:gd name="connsiteX3" fmla="*/ 2191656 w 3541485"/>
              <a:gd name="connsiteY3" fmla="*/ 1396832 h 2064491"/>
              <a:gd name="connsiteX4" fmla="*/ 3541485 w 3541485"/>
              <a:gd name="connsiteY4" fmla="*/ 1904834 h 2064491"/>
              <a:gd name="connsiteX0" fmla="*/ 0 w 3541485"/>
              <a:gd name="connsiteY0" fmla="*/ 2064314 h 2064314"/>
              <a:gd name="connsiteX1" fmla="*/ 798287 w 3541485"/>
              <a:gd name="connsiteY1" fmla="*/ 1033800 h 2064314"/>
              <a:gd name="connsiteX2" fmla="*/ 1538514 w 3541485"/>
              <a:gd name="connsiteY2" fmla="*/ 3285 h 2064314"/>
              <a:gd name="connsiteX3" fmla="*/ 2191656 w 3541485"/>
              <a:gd name="connsiteY3" fmla="*/ 1396655 h 2064314"/>
              <a:gd name="connsiteX4" fmla="*/ 3541485 w 3541485"/>
              <a:gd name="connsiteY4" fmla="*/ 1904657 h 2064314"/>
              <a:gd name="connsiteX0" fmla="*/ 0 w 3541485"/>
              <a:gd name="connsiteY0" fmla="*/ 2064314 h 2064314"/>
              <a:gd name="connsiteX1" fmla="*/ 798287 w 3541485"/>
              <a:gd name="connsiteY1" fmla="*/ 1033800 h 2064314"/>
              <a:gd name="connsiteX2" fmla="*/ 1538514 w 3541485"/>
              <a:gd name="connsiteY2" fmla="*/ 3285 h 2064314"/>
              <a:gd name="connsiteX3" fmla="*/ 2191656 w 3541485"/>
              <a:gd name="connsiteY3" fmla="*/ 1396655 h 2064314"/>
              <a:gd name="connsiteX4" fmla="*/ 3541485 w 3541485"/>
              <a:gd name="connsiteY4" fmla="*/ 1904657 h 2064314"/>
              <a:gd name="connsiteX0" fmla="*/ 0 w 3541485"/>
              <a:gd name="connsiteY0" fmla="*/ 2061029 h 2061029"/>
              <a:gd name="connsiteX1" fmla="*/ 1538514 w 3541485"/>
              <a:gd name="connsiteY1" fmla="*/ 0 h 2061029"/>
              <a:gd name="connsiteX2" fmla="*/ 2191656 w 3541485"/>
              <a:gd name="connsiteY2" fmla="*/ 1393370 h 2061029"/>
              <a:gd name="connsiteX3" fmla="*/ 3541485 w 3541485"/>
              <a:gd name="connsiteY3" fmla="*/ 1901372 h 2061029"/>
              <a:gd name="connsiteX0" fmla="*/ 0 w 3541485"/>
              <a:gd name="connsiteY0" fmla="*/ 2064178 h 2064178"/>
              <a:gd name="connsiteX1" fmla="*/ 754744 w 3541485"/>
              <a:gd name="connsiteY1" fmla="*/ 1048177 h 2064178"/>
              <a:gd name="connsiteX2" fmla="*/ 1538514 w 3541485"/>
              <a:gd name="connsiteY2" fmla="*/ 3149 h 2064178"/>
              <a:gd name="connsiteX3" fmla="*/ 2191656 w 3541485"/>
              <a:gd name="connsiteY3" fmla="*/ 1396519 h 2064178"/>
              <a:gd name="connsiteX4" fmla="*/ 3541485 w 3541485"/>
              <a:gd name="connsiteY4" fmla="*/ 1904521 h 2064178"/>
              <a:gd name="connsiteX0" fmla="*/ 0 w 3541485"/>
              <a:gd name="connsiteY0" fmla="*/ 2064797 h 2064797"/>
              <a:gd name="connsiteX1" fmla="*/ 754744 w 3541485"/>
              <a:gd name="connsiteY1" fmla="*/ 1048796 h 2064797"/>
              <a:gd name="connsiteX2" fmla="*/ 1538514 w 3541485"/>
              <a:gd name="connsiteY2" fmla="*/ 3768 h 2064797"/>
              <a:gd name="connsiteX3" fmla="*/ 2119085 w 3541485"/>
              <a:gd name="connsiteY3" fmla="*/ 743996 h 2064797"/>
              <a:gd name="connsiteX4" fmla="*/ 3541485 w 3541485"/>
              <a:gd name="connsiteY4" fmla="*/ 1905140 h 2064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1485" h="2064797">
                <a:moveTo>
                  <a:pt x="0" y="2064797"/>
                </a:moveTo>
                <a:cubicBezTo>
                  <a:pt x="123372" y="1873692"/>
                  <a:pt x="498325" y="1392301"/>
                  <a:pt x="754744" y="1048796"/>
                </a:cubicBezTo>
                <a:cubicBezTo>
                  <a:pt x="1011163" y="705291"/>
                  <a:pt x="1311124" y="54568"/>
                  <a:pt x="1538514" y="3768"/>
                </a:cubicBezTo>
                <a:cubicBezTo>
                  <a:pt x="1765904" y="-47032"/>
                  <a:pt x="1785257" y="427101"/>
                  <a:pt x="2119085" y="743996"/>
                </a:cubicBezTo>
                <a:cubicBezTo>
                  <a:pt x="2452913" y="1060891"/>
                  <a:pt x="3035904" y="1905140"/>
                  <a:pt x="3541485" y="1905140"/>
                </a:cubicBezTo>
              </a:path>
            </a:pathLst>
          </a:custGeom>
          <a:noFill/>
          <a:ln w="317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3D4A53E-D2B1-43E6-9D5E-2125738BFC84}"/>
              </a:ext>
            </a:extLst>
          </p:cNvPr>
          <p:cNvSpPr txBox="1"/>
          <p:nvPr/>
        </p:nvSpPr>
        <p:spPr>
          <a:xfrm rot="5400000">
            <a:off x="6903525" y="2839102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EFEAEF8-5CC0-4527-AD6B-CC00738A7C75}"/>
              </a:ext>
            </a:extLst>
          </p:cNvPr>
          <p:cNvSpPr txBox="1"/>
          <p:nvPr/>
        </p:nvSpPr>
        <p:spPr>
          <a:xfrm rot="5400000">
            <a:off x="3124325" y="2853853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268E2B-E6DE-4B0D-A6F7-083686D0C774}"/>
              </a:ext>
            </a:extLst>
          </p:cNvPr>
          <p:cNvSpPr txBox="1"/>
          <p:nvPr/>
        </p:nvSpPr>
        <p:spPr>
          <a:xfrm rot="5400000">
            <a:off x="4582249" y="2853853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EAD734-DB2B-4577-BC72-42B02EBC53FC}"/>
              </a:ext>
            </a:extLst>
          </p:cNvPr>
          <p:cNvSpPr txBox="1"/>
          <p:nvPr/>
        </p:nvSpPr>
        <p:spPr>
          <a:xfrm rot="5400000">
            <a:off x="3801635" y="2853853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7E5803E-E8ED-4803-96C8-D9A5532B076B}"/>
              </a:ext>
            </a:extLst>
          </p:cNvPr>
          <p:cNvSpPr txBox="1"/>
          <p:nvPr/>
        </p:nvSpPr>
        <p:spPr>
          <a:xfrm rot="5400000">
            <a:off x="6122911" y="2839102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</a:t>
            </a:r>
          </a:p>
        </p:txBody>
      </p:sp>
      <p:pic>
        <p:nvPicPr>
          <p:cNvPr id="56" name="Picture 3">
            <a:extLst>
              <a:ext uri="{FF2B5EF4-FFF2-40B4-BE49-F238E27FC236}">
                <a16:creationId xmlns:a16="http://schemas.microsoft.com/office/drawing/2014/main" id="{CAAD97A7-6754-49CD-A1C9-99AD4BA33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060" y="1096960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>
            <a:extLst>
              <a:ext uri="{FF2B5EF4-FFF2-40B4-BE49-F238E27FC236}">
                <a16:creationId xmlns:a16="http://schemas.microsoft.com/office/drawing/2014/main" id="{D9F07D6A-62CC-416B-A9E5-1DFAE38F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15" y="1070138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9" descr="money1-c">
            <a:extLst>
              <a:ext uri="{FF2B5EF4-FFF2-40B4-BE49-F238E27FC236}">
                <a16:creationId xmlns:a16="http://schemas.microsoft.com/office/drawing/2014/main" id="{F7EBBC35-F935-4A96-AFBD-15EE25624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789" y="1104997"/>
            <a:ext cx="214153" cy="44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">
            <a:extLst>
              <a:ext uri="{FF2B5EF4-FFF2-40B4-BE49-F238E27FC236}">
                <a16:creationId xmlns:a16="http://schemas.microsoft.com/office/drawing/2014/main" id="{4D617460-54F3-438D-BDFB-09B4D1013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449" y="1094046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3">
            <a:extLst>
              <a:ext uri="{FF2B5EF4-FFF2-40B4-BE49-F238E27FC236}">
                <a16:creationId xmlns:a16="http://schemas.microsoft.com/office/drawing/2014/main" id="{D9F31531-EA65-424D-9E1E-AB2A7DFB4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818" y="2006327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">
            <a:extLst>
              <a:ext uri="{FF2B5EF4-FFF2-40B4-BE49-F238E27FC236}">
                <a16:creationId xmlns:a16="http://schemas.microsoft.com/office/drawing/2014/main" id="{D7205FC4-2690-42F4-9121-17C088252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723" y="2843587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BAC5BA3F-A7FE-403F-8818-413E1CD21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866" y="4342532"/>
            <a:ext cx="330888" cy="58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9" descr="money1-c">
            <a:extLst>
              <a:ext uri="{FF2B5EF4-FFF2-40B4-BE49-F238E27FC236}">
                <a16:creationId xmlns:a16="http://schemas.microsoft.com/office/drawing/2014/main" id="{C58A9E64-FC9E-4AE7-BD2F-1F96A2894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619" y="3620027"/>
            <a:ext cx="214153" cy="44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12" descr="hvd1-c">
            <a:extLst>
              <a:ext uri="{FF2B5EF4-FFF2-40B4-BE49-F238E27FC236}">
                <a16:creationId xmlns:a16="http://schemas.microsoft.com/office/drawing/2014/main" id="{5A849034-936B-43EE-8133-1A5AAF465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973" y="2078699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">
            <a:extLst>
              <a:ext uri="{FF2B5EF4-FFF2-40B4-BE49-F238E27FC236}">
                <a16:creationId xmlns:a16="http://schemas.microsoft.com/office/drawing/2014/main" id="{990B471F-D72B-447F-A2DE-3ED2E2476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245" y="2843587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>
            <a:extLst>
              <a:ext uri="{FF2B5EF4-FFF2-40B4-BE49-F238E27FC236}">
                <a16:creationId xmlns:a16="http://schemas.microsoft.com/office/drawing/2014/main" id="{60842C23-7A6F-419E-AFA7-F3C330825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388" y="4342532"/>
            <a:ext cx="330888" cy="58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9" descr="money1-c">
            <a:extLst>
              <a:ext uri="{FF2B5EF4-FFF2-40B4-BE49-F238E27FC236}">
                <a16:creationId xmlns:a16="http://schemas.microsoft.com/office/drawing/2014/main" id="{58D9CA4E-8B85-4A8F-BEAB-43D8E527F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141" y="3620027"/>
            <a:ext cx="214153" cy="44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2">
            <a:extLst>
              <a:ext uri="{FF2B5EF4-FFF2-40B4-BE49-F238E27FC236}">
                <a16:creationId xmlns:a16="http://schemas.microsoft.com/office/drawing/2014/main" id="{1D21A577-E9A0-433F-9510-9E23F0919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469" y="2056249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29" descr="money1-c">
            <a:extLst>
              <a:ext uri="{FF2B5EF4-FFF2-40B4-BE49-F238E27FC236}">
                <a16:creationId xmlns:a16="http://schemas.microsoft.com/office/drawing/2014/main" id="{78794C4D-2803-4DF4-A89D-C9E99A18C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44" y="2873848"/>
            <a:ext cx="214153" cy="44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12" descr="hvd1-c">
            <a:extLst>
              <a:ext uri="{FF2B5EF4-FFF2-40B4-BE49-F238E27FC236}">
                <a16:creationId xmlns:a16="http://schemas.microsoft.com/office/drawing/2014/main" id="{5A1839DA-C0CA-4358-82CA-C51B85739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469" y="3605219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2">
            <a:extLst>
              <a:ext uri="{FF2B5EF4-FFF2-40B4-BE49-F238E27FC236}">
                <a16:creationId xmlns:a16="http://schemas.microsoft.com/office/drawing/2014/main" id="{2F11EB04-BDC3-45CD-8156-AF54212C1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430" y="4333086"/>
            <a:ext cx="330888" cy="58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29" descr="money1-c">
            <a:extLst>
              <a:ext uri="{FF2B5EF4-FFF2-40B4-BE49-F238E27FC236}">
                <a16:creationId xmlns:a16="http://schemas.microsoft.com/office/drawing/2014/main" id="{4470025B-7795-450D-B94F-8B5366DF9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276" y="1105234"/>
            <a:ext cx="214153" cy="44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2">
            <a:extLst>
              <a:ext uri="{FF2B5EF4-FFF2-40B4-BE49-F238E27FC236}">
                <a16:creationId xmlns:a16="http://schemas.microsoft.com/office/drawing/2014/main" id="{4C28E34E-D093-42F0-8B98-9FF17FDF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48" y="1006671"/>
            <a:ext cx="330888" cy="58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29" descr="money1-c">
            <a:extLst>
              <a:ext uri="{FF2B5EF4-FFF2-40B4-BE49-F238E27FC236}">
                <a16:creationId xmlns:a16="http://schemas.microsoft.com/office/drawing/2014/main" id="{378ED277-8122-4121-BDF9-EB0092879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015" y="2091108"/>
            <a:ext cx="214153" cy="44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2">
            <a:extLst>
              <a:ext uri="{FF2B5EF4-FFF2-40B4-BE49-F238E27FC236}">
                <a16:creationId xmlns:a16="http://schemas.microsoft.com/office/drawing/2014/main" id="{8EFA60EB-1E8A-44F6-9AB3-CF881BC4D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976" y="2838987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3">
            <a:extLst>
              <a:ext uri="{FF2B5EF4-FFF2-40B4-BE49-F238E27FC236}">
                <a16:creationId xmlns:a16="http://schemas.microsoft.com/office/drawing/2014/main" id="{64D6EB21-DC95-4A25-A2A7-C8BCD0218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949" y="3566391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12" descr="hvd1-c">
            <a:extLst>
              <a:ext uri="{FF2B5EF4-FFF2-40B4-BE49-F238E27FC236}">
                <a16:creationId xmlns:a16="http://schemas.microsoft.com/office/drawing/2014/main" id="{68C99AD7-F689-48F5-8254-7A83CFCB2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036" y="4531360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3">
            <a:extLst>
              <a:ext uri="{FF2B5EF4-FFF2-40B4-BE49-F238E27FC236}">
                <a16:creationId xmlns:a16="http://schemas.microsoft.com/office/drawing/2014/main" id="{63F37792-0CF3-4A1D-B4C8-79556E0D1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061" y="2019752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29" descr="money1-c">
            <a:extLst>
              <a:ext uri="{FF2B5EF4-FFF2-40B4-BE49-F238E27FC236}">
                <a16:creationId xmlns:a16="http://schemas.microsoft.com/office/drawing/2014/main" id="{0492D280-2D28-4511-8051-9B63DAB77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126" y="2866947"/>
            <a:ext cx="214153" cy="44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2">
            <a:extLst>
              <a:ext uri="{FF2B5EF4-FFF2-40B4-BE49-F238E27FC236}">
                <a16:creationId xmlns:a16="http://schemas.microsoft.com/office/drawing/2014/main" id="{7424B2C3-DB81-4F28-B72F-08315940B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108" y="3559149"/>
            <a:ext cx="330888" cy="58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2" descr="hvd1-c">
            <a:extLst>
              <a:ext uri="{FF2B5EF4-FFF2-40B4-BE49-F238E27FC236}">
                <a16:creationId xmlns:a16="http://schemas.microsoft.com/office/drawing/2014/main" id="{6B421C58-86BB-4351-8467-F43820192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775" y="4513156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2">
            <a:extLst>
              <a:ext uri="{FF2B5EF4-FFF2-40B4-BE49-F238E27FC236}">
                <a16:creationId xmlns:a16="http://schemas.microsoft.com/office/drawing/2014/main" id="{6CC4F844-DE4D-41AB-AB9D-D1C20DE5D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276" y="2091771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2">
            <a:extLst>
              <a:ext uri="{FF2B5EF4-FFF2-40B4-BE49-F238E27FC236}">
                <a16:creationId xmlns:a16="http://schemas.microsoft.com/office/drawing/2014/main" id="{95703F11-869B-4379-8795-8B912DD99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39" y="2780153"/>
            <a:ext cx="330888" cy="58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3">
            <a:extLst>
              <a:ext uri="{FF2B5EF4-FFF2-40B4-BE49-F238E27FC236}">
                <a16:creationId xmlns:a16="http://schemas.microsoft.com/office/drawing/2014/main" id="{374661F0-3C5E-43DD-A9C0-E6076DF7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872" y="3560974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2" descr="hvd1-c">
            <a:extLst>
              <a:ext uri="{FF2B5EF4-FFF2-40B4-BE49-F238E27FC236}">
                <a16:creationId xmlns:a16="http://schemas.microsoft.com/office/drawing/2014/main" id="{B42FE88C-7355-4630-AC07-5B0833101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75" y="4490353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5E5FAA59-FE38-4400-B60D-16A398DB055E}"/>
              </a:ext>
            </a:extLst>
          </p:cNvPr>
          <p:cNvSpPr txBox="1"/>
          <p:nvPr/>
        </p:nvSpPr>
        <p:spPr>
          <a:xfrm rot="5400000">
            <a:off x="5395523" y="2853853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</a:t>
            </a:r>
          </a:p>
        </p:txBody>
      </p:sp>
      <p:pic>
        <p:nvPicPr>
          <p:cNvPr id="93" name="Picture 2">
            <a:extLst>
              <a:ext uri="{FF2B5EF4-FFF2-40B4-BE49-F238E27FC236}">
                <a16:creationId xmlns:a16="http://schemas.microsoft.com/office/drawing/2014/main" id="{BA4974BB-BF04-4A23-A10A-003C770D9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764" y="2078699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3">
            <a:extLst>
              <a:ext uri="{FF2B5EF4-FFF2-40B4-BE49-F238E27FC236}">
                <a16:creationId xmlns:a16="http://schemas.microsoft.com/office/drawing/2014/main" id="{CE353D22-A836-4EC4-981B-9BD20486B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918" y="2829320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12" descr="hvd1-c">
            <a:extLst>
              <a:ext uri="{FF2B5EF4-FFF2-40B4-BE49-F238E27FC236}">
                <a16:creationId xmlns:a16="http://schemas.microsoft.com/office/drawing/2014/main" id="{FA673C1E-F1BF-4F5E-9CD5-0C6A27002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789" y="3602261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2">
            <a:extLst>
              <a:ext uri="{FF2B5EF4-FFF2-40B4-BE49-F238E27FC236}">
                <a16:creationId xmlns:a16="http://schemas.microsoft.com/office/drawing/2014/main" id="{3E531EA5-048E-451D-BBAB-37E8A4D9F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386" y="4421173"/>
            <a:ext cx="330888" cy="58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03DA32-0AAC-452C-A9E4-1BFEDB75B726}"/>
              </a:ext>
            </a:extLst>
          </p:cNvPr>
          <p:cNvSpPr/>
          <p:nvPr/>
        </p:nvSpPr>
        <p:spPr>
          <a:xfrm>
            <a:off x="5712206" y="1006671"/>
            <a:ext cx="523220" cy="41604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6F6BEEA-4545-47FF-8A53-675EDAFC2AC8}"/>
              </a:ext>
            </a:extLst>
          </p:cNvPr>
          <p:cNvCxnSpPr/>
          <p:nvPr/>
        </p:nvCxnSpPr>
        <p:spPr>
          <a:xfrm flipH="1" flipV="1">
            <a:off x="6113917" y="5167086"/>
            <a:ext cx="257854" cy="5660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45C8377-223B-4433-843A-C618ADCD79E1}"/>
              </a:ext>
            </a:extLst>
          </p:cNvPr>
          <p:cNvSpPr txBox="1"/>
          <p:nvPr/>
        </p:nvSpPr>
        <p:spPr>
          <a:xfrm rot="10800000" flipH="1" flipV="1">
            <a:off x="5923403" y="5712805"/>
            <a:ext cx="144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median </a:t>
            </a:r>
            <a:r>
              <a:rPr lang="pl-PL" dirty="0" err="1"/>
              <a:t>voter</a:t>
            </a:r>
            <a:endParaRPr lang="pl-P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5A9238-7161-4534-A069-15AFA4062DBA}"/>
              </a:ext>
            </a:extLst>
          </p:cNvPr>
          <p:cNvSpPr txBox="1"/>
          <p:nvPr/>
        </p:nvSpPr>
        <p:spPr>
          <a:xfrm>
            <a:off x="167372" y="4680807"/>
            <a:ext cx="5186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/>
              <a:t>Theorem</a:t>
            </a:r>
            <a:endParaRPr lang="pl-PL" b="1" dirty="0"/>
          </a:p>
          <a:p>
            <a:r>
              <a:rPr lang="pl-PL" dirty="0" err="1"/>
              <a:t>If</a:t>
            </a:r>
            <a:r>
              <a:rPr lang="pl-PL" dirty="0"/>
              <a:t> </a:t>
            </a:r>
            <a:r>
              <a:rPr lang="pl-PL" dirty="0" err="1"/>
              <a:t>election</a:t>
            </a:r>
            <a:r>
              <a:rPr lang="pl-PL" dirty="0"/>
              <a:t> E = (C,V) </a:t>
            </a:r>
            <a:r>
              <a:rPr lang="pl-PL" dirty="0" err="1"/>
              <a:t>is</a:t>
            </a:r>
            <a:r>
              <a:rPr lang="pl-PL" dirty="0"/>
              <a:t> single-</a:t>
            </a:r>
            <a:r>
              <a:rPr lang="pl-PL" dirty="0" err="1"/>
              <a:t>peaked</a:t>
            </a:r>
            <a:r>
              <a:rPr lang="pl-PL" dirty="0"/>
              <a:t> and the numer of </a:t>
            </a:r>
            <a:r>
              <a:rPr lang="pl-PL" dirty="0" err="1"/>
              <a:t>voters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odd</a:t>
            </a:r>
            <a:r>
              <a:rPr lang="pl-PL" dirty="0"/>
              <a:t>, </a:t>
            </a:r>
            <a:r>
              <a:rPr lang="pl-PL" dirty="0" err="1"/>
              <a:t>then</a:t>
            </a:r>
            <a:r>
              <a:rPr lang="pl-PL" dirty="0"/>
              <a:t> the top-</a:t>
            </a:r>
            <a:r>
              <a:rPr lang="pl-PL" dirty="0" err="1"/>
              <a:t>ranked</a:t>
            </a:r>
            <a:r>
              <a:rPr lang="pl-PL" dirty="0"/>
              <a:t> </a:t>
            </a:r>
            <a:r>
              <a:rPr lang="pl-PL" dirty="0" err="1"/>
              <a:t>candidate</a:t>
            </a:r>
            <a:r>
              <a:rPr lang="pl-PL" dirty="0"/>
              <a:t> of the median </a:t>
            </a:r>
            <a:r>
              <a:rPr lang="pl-PL" dirty="0" err="1"/>
              <a:t>voter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a </a:t>
            </a:r>
            <a:r>
              <a:rPr lang="pl-PL" dirty="0" err="1"/>
              <a:t>Condorcet</a:t>
            </a:r>
            <a:r>
              <a:rPr lang="pl-PL" dirty="0"/>
              <a:t> </a:t>
            </a:r>
            <a:r>
              <a:rPr lang="pl-PL" dirty="0" err="1"/>
              <a:t>winner</a:t>
            </a:r>
            <a:endParaRPr lang="pl-PL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42D4D34-5B9C-4D4E-A6AF-54AF38B4C842}"/>
              </a:ext>
            </a:extLst>
          </p:cNvPr>
          <p:cNvSpPr txBox="1"/>
          <p:nvPr/>
        </p:nvSpPr>
        <p:spPr>
          <a:xfrm>
            <a:off x="167372" y="5922130"/>
            <a:ext cx="5186103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pl-PL" b="1" dirty="0" err="1"/>
              <a:t>Theorem</a:t>
            </a:r>
            <a:endParaRPr lang="pl-PL" b="1" dirty="0"/>
          </a:p>
          <a:p>
            <a:r>
              <a:rPr lang="pl-PL" dirty="0"/>
              <a:t>Computing Dodgson </a:t>
            </a:r>
            <a:r>
              <a:rPr lang="pl-PL" dirty="0" err="1"/>
              <a:t>winners</a:t>
            </a:r>
            <a:r>
              <a:rPr lang="pl-PL" dirty="0"/>
              <a:t> </a:t>
            </a:r>
            <a:r>
              <a:rPr lang="pl-PL" dirty="0" err="1"/>
              <a:t>under</a:t>
            </a:r>
            <a:r>
              <a:rPr lang="pl-PL" dirty="0"/>
              <a:t> single-</a:t>
            </a:r>
            <a:r>
              <a:rPr lang="pl-PL" dirty="0" err="1"/>
              <a:t>peaked</a:t>
            </a:r>
            <a:r>
              <a:rPr lang="pl-PL" dirty="0"/>
              <a:t> </a:t>
            </a:r>
            <a:r>
              <a:rPr lang="pl-PL" dirty="0" err="1"/>
              <a:t>elections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in P</a:t>
            </a:r>
          </a:p>
        </p:txBody>
      </p:sp>
    </p:spTree>
    <p:extLst>
      <p:ext uri="{BB962C8B-B14F-4D97-AF65-F5344CB8AC3E}">
        <p14:creationId xmlns:p14="http://schemas.microsoft.com/office/powerpoint/2010/main" val="233187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  <p:bldP spid="4" grpId="0"/>
      <p:bldP spid="24" grpId="0" animBg="1"/>
      <p:bldP spid="39" grpId="0" animBg="1"/>
      <p:bldP spid="40" grpId="0" animBg="1"/>
      <p:bldP spid="50" grpId="0"/>
      <p:bldP spid="51" grpId="0"/>
      <p:bldP spid="52" grpId="0"/>
      <p:bldP spid="53" grpId="0"/>
      <p:bldP spid="55" grpId="0"/>
      <p:bldP spid="54" grpId="0"/>
      <p:bldP spid="11" grpId="0" animBg="1"/>
      <p:bldP spid="14" grpId="0"/>
      <p:bldP spid="15" grpId="0"/>
      <p:bldP spid="6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894C0-33BB-4A4B-AD72-5DEDFF8DE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696687"/>
          </a:xfrm>
        </p:spPr>
        <p:txBody>
          <a:bodyPr>
            <a:noAutofit/>
          </a:bodyPr>
          <a:lstStyle/>
          <a:p>
            <a:r>
              <a:rPr lang="pl-PL" sz="4000" dirty="0"/>
              <a:t>Dodgson in Single-</a:t>
            </a:r>
            <a:r>
              <a:rPr lang="pl-PL" sz="4000" dirty="0" err="1"/>
              <a:t>Peaked</a:t>
            </a:r>
            <a:r>
              <a:rPr lang="pl-PL" sz="4000" dirty="0"/>
              <a:t> </a:t>
            </a:r>
            <a:r>
              <a:rPr lang="pl-PL" sz="4000" dirty="0" err="1"/>
              <a:t>Elections</a:t>
            </a:r>
            <a:endParaRPr lang="pl-PL" sz="4000" dirty="0"/>
          </a:p>
        </p:txBody>
      </p:sp>
      <p:pic>
        <p:nvPicPr>
          <p:cNvPr id="25" name="Picture 12" descr="hvd1-c">
            <a:extLst>
              <a:ext uri="{FF2B5EF4-FFF2-40B4-BE49-F238E27FC236}">
                <a16:creationId xmlns:a16="http://schemas.microsoft.com/office/drawing/2014/main" id="{FE7E781F-8A7C-41B4-BFA5-B03ABDCF0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416" y="1167924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3EB5D51-3E3F-4BEC-B3DF-3E28A9BA6F81}"/>
              </a:ext>
            </a:extLst>
          </p:cNvPr>
          <p:cNvSpPr txBox="1"/>
          <p:nvPr/>
        </p:nvSpPr>
        <p:spPr>
          <a:xfrm rot="5400000">
            <a:off x="2430890" y="2839102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</a:t>
            </a:r>
          </a:p>
        </p:txBody>
      </p:sp>
      <p:sp>
        <p:nvSpPr>
          <p:cNvPr id="3" name="pole tekstowe 20">
            <a:extLst>
              <a:ext uri="{FF2B5EF4-FFF2-40B4-BE49-F238E27FC236}">
                <a16:creationId xmlns:a16="http://schemas.microsoft.com/office/drawing/2014/main" id="{1C5B5CA8-B89C-4EB0-B21F-4B0194466028}"/>
              </a:ext>
            </a:extLst>
          </p:cNvPr>
          <p:cNvSpPr txBox="1"/>
          <p:nvPr/>
        </p:nvSpPr>
        <p:spPr>
          <a:xfrm>
            <a:off x="360845" y="3788332"/>
            <a:ext cx="712766" cy="23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left</a:t>
            </a:r>
            <a:endParaRPr lang="pl-PL" dirty="0"/>
          </a:p>
        </p:txBody>
      </p:sp>
      <p:sp>
        <p:nvSpPr>
          <p:cNvPr id="4" name="pole tekstowe 21">
            <a:extLst>
              <a:ext uri="{FF2B5EF4-FFF2-40B4-BE49-F238E27FC236}">
                <a16:creationId xmlns:a16="http://schemas.microsoft.com/office/drawing/2014/main" id="{5D9A3B1E-AABB-40B7-8414-4A062512E938}"/>
              </a:ext>
            </a:extLst>
          </p:cNvPr>
          <p:cNvSpPr txBox="1"/>
          <p:nvPr/>
        </p:nvSpPr>
        <p:spPr>
          <a:xfrm>
            <a:off x="2359513" y="3788332"/>
            <a:ext cx="717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right</a:t>
            </a:r>
            <a:endParaRPr lang="pl-PL" dirty="0"/>
          </a:p>
        </p:txBody>
      </p:sp>
      <p:pic>
        <p:nvPicPr>
          <p:cNvPr id="5" name="Picture 12" descr="hvd1-c">
            <a:extLst>
              <a:ext uri="{FF2B5EF4-FFF2-40B4-BE49-F238E27FC236}">
                <a16:creationId xmlns:a16="http://schemas.microsoft.com/office/drawing/2014/main" id="{C6064D08-40F6-4526-AD91-D184E79D4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1" y="3422430"/>
            <a:ext cx="141388" cy="27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9" descr="money1-c">
            <a:extLst>
              <a:ext uri="{FF2B5EF4-FFF2-40B4-BE49-F238E27FC236}">
                <a16:creationId xmlns:a16="http://schemas.microsoft.com/office/drawing/2014/main" id="{27E1572B-6A23-43B4-A2AF-1974A85AF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654" y="3395389"/>
            <a:ext cx="142769" cy="28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589E7AE-DE06-4AB8-8397-CCFC6CB74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096" y="3380659"/>
            <a:ext cx="186801" cy="33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D946043-4D58-4E28-B29B-8FB4E4818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995" y="3296275"/>
            <a:ext cx="249439" cy="4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A769B19-E828-437C-8DC0-EE8D5FFAE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53" y="3381439"/>
            <a:ext cx="189523" cy="35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9A8830E-F2C0-42C8-81B9-AB9A07A089C4}"/>
              </a:ext>
            </a:extLst>
          </p:cNvPr>
          <p:cNvCxnSpPr/>
          <p:nvPr/>
        </p:nvCxnSpPr>
        <p:spPr>
          <a:xfrm>
            <a:off x="292996" y="3222349"/>
            <a:ext cx="2641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615A00F-9BF6-4EE3-A640-BA90038CEBE7}"/>
              </a:ext>
            </a:extLst>
          </p:cNvPr>
          <p:cNvCxnSpPr>
            <a:cxnSpLocks/>
          </p:cNvCxnSpPr>
          <p:nvPr/>
        </p:nvCxnSpPr>
        <p:spPr>
          <a:xfrm flipV="1">
            <a:off x="292996" y="1210652"/>
            <a:ext cx="0" cy="20116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25D212A-DDBB-4433-915F-E49B488D2BDC}"/>
              </a:ext>
            </a:extLst>
          </p:cNvPr>
          <p:cNvSpPr/>
          <p:nvPr/>
        </p:nvSpPr>
        <p:spPr>
          <a:xfrm>
            <a:off x="389758" y="1463284"/>
            <a:ext cx="2360991" cy="1637428"/>
          </a:xfrm>
          <a:custGeom>
            <a:avLst/>
            <a:gdLst>
              <a:gd name="connsiteX0" fmla="*/ 0 w 3541486"/>
              <a:gd name="connsiteY0" fmla="*/ 0 h 2540000"/>
              <a:gd name="connsiteX1" fmla="*/ 957943 w 3541486"/>
              <a:gd name="connsiteY1" fmla="*/ 377371 h 2540000"/>
              <a:gd name="connsiteX2" fmla="*/ 1915886 w 3541486"/>
              <a:gd name="connsiteY2" fmla="*/ 1756229 h 2540000"/>
              <a:gd name="connsiteX3" fmla="*/ 3541486 w 3541486"/>
              <a:gd name="connsiteY3" fmla="*/ 2540000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1486" h="2540000">
                <a:moveTo>
                  <a:pt x="0" y="0"/>
                </a:moveTo>
                <a:cubicBezTo>
                  <a:pt x="319314" y="42333"/>
                  <a:pt x="638629" y="84666"/>
                  <a:pt x="957943" y="377371"/>
                </a:cubicBezTo>
                <a:cubicBezTo>
                  <a:pt x="1277257" y="670076"/>
                  <a:pt x="1485296" y="1395791"/>
                  <a:pt x="1915886" y="1756229"/>
                </a:cubicBezTo>
                <a:cubicBezTo>
                  <a:pt x="2346476" y="2116667"/>
                  <a:pt x="3125410" y="2411791"/>
                  <a:pt x="3541486" y="25400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BB6A482-E355-41B0-91E2-5413692EED22}"/>
              </a:ext>
            </a:extLst>
          </p:cNvPr>
          <p:cNvSpPr/>
          <p:nvPr/>
        </p:nvSpPr>
        <p:spPr>
          <a:xfrm>
            <a:off x="438139" y="1369716"/>
            <a:ext cx="2322285" cy="1824562"/>
          </a:xfrm>
          <a:custGeom>
            <a:avLst/>
            <a:gdLst>
              <a:gd name="connsiteX0" fmla="*/ 3483428 w 3483428"/>
              <a:gd name="connsiteY0" fmla="*/ 0 h 2830286"/>
              <a:gd name="connsiteX1" fmla="*/ 2917371 w 3483428"/>
              <a:gd name="connsiteY1" fmla="*/ 1378857 h 2830286"/>
              <a:gd name="connsiteX2" fmla="*/ 1611085 w 3483428"/>
              <a:gd name="connsiteY2" fmla="*/ 2322286 h 2830286"/>
              <a:gd name="connsiteX3" fmla="*/ 0 w 3483428"/>
              <a:gd name="connsiteY3" fmla="*/ 2830286 h 283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3428" h="2830286">
                <a:moveTo>
                  <a:pt x="3483428" y="0"/>
                </a:moveTo>
                <a:cubicBezTo>
                  <a:pt x="3356428" y="495904"/>
                  <a:pt x="3229428" y="991809"/>
                  <a:pt x="2917371" y="1378857"/>
                </a:cubicBezTo>
                <a:cubicBezTo>
                  <a:pt x="2605314" y="1765905"/>
                  <a:pt x="2097313" y="2080381"/>
                  <a:pt x="1611085" y="2322286"/>
                </a:cubicBezTo>
                <a:cubicBezTo>
                  <a:pt x="1124857" y="2564191"/>
                  <a:pt x="372533" y="2699658"/>
                  <a:pt x="0" y="2830286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AC4EFC1-DE7A-458A-91BA-AD6B2B72075F}"/>
              </a:ext>
            </a:extLst>
          </p:cNvPr>
          <p:cNvSpPr/>
          <p:nvPr/>
        </p:nvSpPr>
        <p:spPr>
          <a:xfrm>
            <a:off x="515548" y="1526352"/>
            <a:ext cx="2360990" cy="1331085"/>
          </a:xfrm>
          <a:custGeom>
            <a:avLst/>
            <a:gdLst>
              <a:gd name="connsiteX0" fmla="*/ 0 w 3541485"/>
              <a:gd name="connsiteY0" fmla="*/ 1362495 h 2847715"/>
              <a:gd name="connsiteX1" fmla="*/ 1349828 w 3541485"/>
              <a:gd name="connsiteY1" fmla="*/ 27181 h 2847715"/>
              <a:gd name="connsiteX2" fmla="*/ 2220685 w 3541485"/>
              <a:gd name="connsiteY2" fmla="*/ 2451066 h 2847715"/>
              <a:gd name="connsiteX3" fmla="*/ 3541485 w 3541485"/>
              <a:gd name="connsiteY3" fmla="*/ 2842952 h 2847715"/>
              <a:gd name="connsiteX0" fmla="*/ 0 w 3541485"/>
              <a:gd name="connsiteY0" fmla="*/ 1097776 h 2578759"/>
              <a:gd name="connsiteX1" fmla="*/ 1509485 w 3541485"/>
              <a:gd name="connsiteY1" fmla="*/ 38233 h 2578759"/>
              <a:gd name="connsiteX2" fmla="*/ 2220685 w 3541485"/>
              <a:gd name="connsiteY2" fmla="*/ 2186347 h 2578759"/>
              <a:gd name="connsiteX3" fmla="*/ 3541485 w 3541485"/>
              <a:gd name="connsiteY3" fmla="*/ 2578233 h 2578759"/>
              <a:gd name="connsiteX0" fmla="*/ 0 w 3570514"/>
              <a:gd name="connsiteY0" fmla="*/ 2061148 h 2540645"/>
              <a:gd name="connsiteX1" fmla="*/ 1538514 w 3570514"/>
              <a:gd name="connsiteY1" fmla="*/ 119 h 2540645"/>
              <a:gd name="connsiteX2" fmla="*/ 2249714 w 3570514"/>
              <a:gd name="connsiteY2" fmla="*/ 2148233 h 2540645"/>
              <a:gd name="connsiteX3" fmla="*/ 3570514 w 3570514"/>
              <a:gd name="connsiteY3" fmla="*/ 2540119 h 2540645"/>
              <a:gd name="connsiteX0" fmla="*/ 0 w 3570514"/>
              <a:gd name="connsiteY0" fmla="*/ 2069880 h 2548851"/>
              <a:gd name="connsiteX1" fmla="*/ 1538514 w 3570514"/>
              <a:gd name="connsiteY1" fmla="*/ 8851 h 2548851"/>
              <a:gd name="connsiteX2" fmla="*/ 2249714 w 3570514"/>
              <a:gd name="connsiteY2" fmla="*/ 1373193 h 2548851"/>
              <a:gd name="connsiteX3" fmla="*/ 3570514 w 3570514"/>
              <a:gd name="connsiteY3" fmla="*/ 2548851 h 2548851"/>
              <a:gd name="connsiteX0" fmla="*/ 0 w 3570514"/>
              <a:gd name="connsiteY0" fmla="*/ 2074003 h 2552974"/>
              <a:gd name="connsiteX1" fmla="*/ 1538514 w 3570514"/>
              <a:gd name="connsiteY1" fmla="*/ 12974 h 2552974"/>
              <a:gd name="connsiteX2" fmla="*/ 2191656 w 3570514"/>
              <a:gd name="connsiteY2" fmla="*/ 1261202 h 2552974"/>
              <a:gd name="connsiteX3" fmla="*/ 3570514 w 3570514"/>
              <a:gd name="connsiteY3" fmla="*/ 2552974 h 2552974"/>
              <a:gd name="connsiteX0" fmla="*/ 0 w 3555999"/>
              <a:gd name="connsiteY0" fmla="*/ 2073223 h 2131280"/>
              <a:gd name="connsiteX1" fmla="*/ 1538514 w 3555999"/>
              <a:gd name="connsiteY1" fmla="*/ 12194 h 2131280"/>
              <a:gd name="connsiteX2" fmla="*/ 2191656 w 3555999"/>
              <a:gd name="connsiteY2" fmla="*/ 1260422 h 2131280"/>
              <a:gd name="connsiteX3" fmla="*/ 3555999 w 3555999"/>
              <a:gd name="connsiteY3" fmla="*/ 2131280 h 2131280"/>
              <a:gd name="connsiteX0" fmla="*/ 0 w 3541485"/>
              <a:gd name="connsiteY0" fmla="*/ 2072853 h 2072853"/>
              <a:gd name="connsiteX1" fmla="*/ 1538514 w 3541485"/>
              <a:gd name="connsiteY1" fmla="*/ 11824 h 2072853"/>
              <a:gd name="connsiteX2" fmla="*/ 2191656 w 3541485"/>
              <a:gd name="connsiteY2" fmla="*/ 1260052 h 2072853"/>
              <a:gd name="connsiteX3" fmla="*/ 3541485 w 3541485"/>
              <a:gd name="connsiteY3" fmla="*/ 1913196 h 2072853"/>
              <a:gd name="connsiteX0" fmla="*/ 0 w 3541485"/>
              <a:gd name="connsiteY0" fmla="*/ 2064158 h 2064158"/>
              <a:gd name="connsiteX1" fmla="*/ 1335315 w 3541485"/>
              <a:gd name="connsiteY1" fmla="*/ 932044 h 2064158"/>
              <a:gd name="connsiteX2" fmla="*/ 1538514 w 3541485"/>
              <a:gd name="connsiteY2" fmla="*/ 3129 h 2064158"/>
              <a:gd name="connsiteX3" fmla="*/ 2191656 w 3541485"/>
              <a:gd name="connsiteY3" fmla="*/ 1251357 h 2064158"/>
              <a:gd name="connsiteX4" fmla="*/ 3541485 w 3541485"/>
              <a:gd name="connsiteY4" fmla="*/ 1904501 h 2064158"/>
              <a:gd name="connsiteX0" fmla="*/ 0 w 3541485"/>
              <a:gd name="connsiteY0" fmla="*/ 2067260 h 2067260"/>
              <a:gd name="connsiteX1" fmla="*/ 1335315 w 3541485"/>
              <a:gd name="connsiteY1" fmla="*/ 935146 h 2067260"/>
              <a:gd name="connsiteX2" fmla="*/ 1538514 w 3541485"/>
              <a:gd name="connsiteY2" fmla="*/ 6231 h 2067260"/>
              <a:gd name="connsiteX3" fmla="*/ 2191656 w 3541485"/>
              <a:gd name="connsiteY3" fmla="*/ 1399601 h 2067260"/>
              <a:gd name="connsiteX4" fmla="*/ 3541485 w 3541485"/>
              <a:gd name="connsiteY4" fmla="*/ 1907603 h 2067260"/>
              <a:gd name="connsiteX0" fmla="*/ 0 w 3541485"/>
              <a:gd name="connsiteY0" fmla="*/ 2064491 h 2064491"/>
              <a:gd name="connsiteX1" fmla="*/ 798287 w 3541485"/>
              <a:gd name="connsiteY1" fmla="*/ 1033977 h 2064491"/>
              <a:gd name="connsiteX2" fmla="*/ 1538514 w 3541485"/>
              <a:gd name="connsiteY2" fmla="*/ 3462 h 2064491"/>
              <a:gd name="connsiteX3" fmla="*/ 2191656 w 3541485"/>
              <a:gd name="connsiteY3" fmla="*/ 1396832 h 2064491"/>
              <a:gd name="connsiteX4" fmla="*/ 3541485 w 3541485"/>
              <a:gd name="connsiteY4" fmla="*/ 1904834 h 2064491"/>
              <a:gd name="connsiteX0" fmla="*/ 0 w 3541485"/>
              <a:gd name="connsiteY0" fmla="*/ 2064314 h 2064314"/>
              <a:gd name="connsiteX1" fmla="*/ 798287 w 3541485"/>
              <a:gd name="connsiteY1" fmla="*/ 1033800 h 2064314"/>
              <a:gd name="connsiteX2" fmla="*/ 1538514 w 3541485"/>
              <a:gd name="connsiteY2" fmla="*/ 3285 h 2064314"/>
              <a:gd name="connsiteX3" fmla="*/ 2191656 w 3541485"/>
              <a:gd name="connsiteY3" fmla="*/ 1396655 h 2064314"/>
              <a:gd name="connsiteX4" fmla="*/ 3541485 w 3541485"/>
              <a:gd name="connsiteY4" fmla="*/ 1904657 h 2064314"/>
              <a:gd name="connsiteX0" fmla="*/ 0 w 3541485"/>
              <a:gd name="connsiteY0" fmla="*/ 2064314 h 2064314"/>
              <a:gd name="connsiteX1" fmla="*/ 798287 w 3541485"/>
              <a:gd name="connsiteY1" fmla="*/ 1033800 h 2064314"/>
              <a:gd name="connsiteX2" fmla="*/ 1538514 w 3541485"/>
              <a:gd name="connsiteY2" fmla="*/ 3285 h 2064314"/>
              <a:gd name="connsiteX3" fmla="*/ 2191656 w 3541485"/>
              <a:gd name="connsiteY3" fmla="*/ 1396655 h 2064314"/>
              <a:gd name="connsiteX4" fmla="*/ 3541485 w 3541485"/>
              <a:gd name="connsiteY4" fmla="*/ 1904657 h 2064314"/>
              <a:gd name="connsiteX0" fmla="*/ 0 w 3541485"/>
              <a:gd name="connsiteY0" fmla="*/ 2061029 h 2061029"/>
              <a:gd name="connsiteX1" fmla="*/ 1538514 w 3541485"/>
              <a:gd name="connsiteY1" fmla="*/ 0 h 2061029"/>
              <a:gd name="connsiteX2" fmla="*/ 2191656 w 3541485"/>
              <a:gd name="connsiteY2" fmla="*/ 1393370 h 2061029"/>
              <a:gd name="connsiteX3" fmla="*/ 3541485 w 3541485"/>
              <a:gd name="connsiteY3" fmla="*/ 1901372 h 2061029"/>
              <a:gd name="connsiteX0" fmla="*/ 0 w 3541485"/>
              <a:gd name="connsiteY0" fmla="*/ 2064178 h 2064178"/>
              <a:gd name="connsiteX1" fmla="*/ 754744 w 3541485"/>
              <a:gd name="connsiteY1" fmla="*/ 1048177 h 2064178"/>
              <a:gd name="connsiteX2" fmla="*/ 1538514 w 3541485"/>
              <a:gd name="connsiteY2" fmla="*/ 3149 h 2064178"/>
              <a:gd name="connsiteX3" fmla="*/ 2191656 w 3541485"/>
              <a:gd name="connsiteY3" fmla="*/ 1396519 h 2064178"/>
              <a:gd name="connsiteX4" fmla="*/ 3541485 w 3541485"/>
              <a:gd name="connsiteY4" fmla="*/ 1904521 h 2064178"/>
              <a:gd name="connsiteX0" fmla="*/ 0 w 3541485"/>
              <a:gd name="connsiteY0" fmla="*/ 2064797 h 2064797"/>
              <a:gd name="connsiteX1" fmla="*/ 754744 w 3541485"/>
              <a:gd name="connsiteY1" fmla="*/ 1048796 h 2064797"/>
              <a:gd name="connsiteX2" fmla="*/ 1538514 w 3541485"/>
              <a:gd name="connsiteY2" fmla="*/ 3768 h 2064797"/>
              <a:gd name="connsiteX3" fmla="*/ 2119085 w 3541485"/>
              <a:gd name="connsiteY3" fmla="*/ 743996 h 2064797"/>
              <a:gd name="connsiteX4" fmla="*/ 3541485 w 3541485"/>
              <a:gd name="connsiteY4" fmla="*/ 1905140 h 2064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1485" h="2064797">
                <a:moveTo>
                  <a:pt x="0" y="2064797"/>
                </a:moveTo>
                <a:cubicBezTo>
                  <a:pt x="123372" y="1873692"/>
                  <a:pt x="498325" y="1392301"/>
                  <a:pt x="754744" y="1048796"/>
                </a:cubicBezTo>
                <a:cubicBezTo>
                  <a:pt x="1011163" y="705291"/>
                  <a:pt x="1311124" y="54568"/>
                  <a:pt x="1538514" y="3768"/>
                </a:cubicBezTo>
                <a:cubicBezTo>
                  <a:pt x="1765904" y="-47032"/>
                  <a:pt x="1785257" y="427101"/>
                  <a:pt x="2119085" y="743996"/>
                </a:cubicBezTo>
                <a:cubicBezTo>
                  <a:pt x="2452913" y="1060891"/>
                  <a:pt x="3035904" y="1905140"/>
                  <a:pt x="3541485" y="1905140"/>
                </a:cubicBezTo>
              </a:path>
            </a:pathLst>
          </a:custGeom>
          <a:noFill/>
          <a:ln w="317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3D4A53E-D2B1-43E6-9D5E-2125738BFC84}"/>
              </a:ext>
            </a:extLst>
          </p:cNvPr>
          <p:cNvSpPr txBox="1"/>
          <p:nvPr/>
        </p:nvSpPr>
        <p:spPr>
          <a:xfrm rot="5400000">
            <a:off x="6903525" y="2839102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EFEAEF8-5CC0-4527-AD6B-CC00738A7C75}"/>
              </a:ext>
            </a:extLst>
          </p:cNvPr>
          <p:cNvSpPr txBox="1"/>
          <p:nvPr/>
        </p:nvSpPr>
        <p:spPr>
          <a:xfrm rot="5400000">
            <a:off x="3124325" y="2853853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268E2B-E6DE-4B0D-A6F7-083686D0C774}"/>
              </a:ext>
            </a:extLst>
          </p:cNvPr>
          <p:cNvSpPr txBox="1"/>
          <p:nvPr/>
        </p:nvSpPr>
        <p:spPr>
          <a:xfrm rot="5400000">
            <a:off x="4582249" y="2853853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EAD734-DB2B-4577-BC72-42B02EBC53FC}"/>
              </a:ext>
            </a:extLst>
          </p:cNvPr>
          <p:cNvSpPr txBox="1"/>
          <p:nvPr/>
        </p:nvSpPr>
        <p:spPr>
          <a:xfrm rot="5400000">
            <a:off x="3801635" y="2853853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7E5803E-E8ED-4803-96C8-D9A5532B076B}"/>
              </a:ext>
            </a:extLst>
          </p:cNvPr>
          <p:cNvSpPr txBox="1"/>
          <p:nvPr/>
        </p:nvSpPr>
        <p:spPr>
          <a:xfrm rot="5400000">
            <a:off x="6122911" y="2839102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</a:t>
            </a:r>
          </a:p>
        </p:txBody>
      </p:sp>
      <p:pic>
        <p:nvPicPr>
          <p:cNvPr id="56" name="Picture 3">
            <a:extLst>
              <a:ext uri="{FF2B5EF4-FFF2-40B4-BE49-F238E27FC236}">
                <a16:creationId xmlns:a16="http://schemas.microsoft.com/office/drawing/2014/main" id="{CAAD97A7-6754-49CD-A1C9-99AD4BA33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060" y="1096960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>
            <a:extLst>
              <a:ext uri="{FF2B5EF4-FFF2-40B4-BE49-F238E27FC236}">
                <a16:creationId xmlns:a16="http://schemas.microsoft.com/office/drawing/2014/main" id="{D9F07D6A-62CC-416B-A9E5-1DFAE38F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15" y="1070138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9" descr="money1-c">
            <a:extLst>
              <a:ext uri="{FF2B5EF4-FFF2-40B4-BE49-F238E27FC236}">
                <a16:creationId xmlns:a16="http://schemas.microsoft.com/office/drawing/2014/main" id="{F7EBBC35-F935-4A96-AFBD-15EE25624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789" y="1104997"/>
            <a:ext cx="214153" cy="44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">
            <a:extLst>
              <a:ext uri="{FF2B5EF4-FFF2-40B4-BE49-F238E27FC236}">
                <a16:creationId xmlns:a16="http://schemas.microsoft.com/office/drawing/2014/main" id="{4D617460-54F3-438D-BDFB-09B4D1013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449" y="1094046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3">
            <a:extLst>
              <a:ext uri="{FF2B5EF4-FFF2-40B4-BE49-F238E27FC236}">
                <a16:creationId xmlns:a16="http://schemas.microsoft.com/office/drawing/2014/main" id="{D9F31531-EA65-424D-9E1E-AB2A7DFB4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818" y="2006327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">
            <a:extLst>
              <a:ext uri="{FF2B5EF4-FFF2-40B4-BE49-F238E27FC236}">
                <a16:creationId xmlns:a16="http://schemas.microsoft.com/office/drawing/2014/main" id="{D7205FC4-2690-42F4-9121-17C088252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723" y="2843587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BAC5BA3F-A7FE-403F-8818-413E1CD21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866" y="4342532"/>
            <a:ext cx="330888" cy="58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9" descr="money1-c">
            <a:extLst>
              <a:ext uri="{FF2B5EF4-FFF2-40B4-BE49-F238E27FC236}">
                <a16:creationId xmlns:a16="http://schemas.microsoft.com/office/drawing/2014/main" id="{C58A9E64-FC9E-4AE7-BD2F-1F96A2894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619" y="3620027"/>
            <a:ext cx="214153" cy="44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12" descr="hvd1-c">
            <a:extLst>
              <a:ext uri="{FF2B5EF4-FFF2-40B4-BE49-F238E27FC236}">
                <a16:creationId xmlns:a16="http://schemas.microsoft.com/office/drawing/2014/main" id="{5A849034-936B-43EE-8133-1A5AAF465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973" y="2078699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">
            <a:extLst>
              <a:ext uri="{FF2B5EF4-FFF2-40B4-BE49-F238E27FC236}">
                <a16:creationId xmlns:a16="http://schemas.microsoft.com/office/drawing/2014/main" id="{990B471F-D72B-447F-A2DE-3ED2E2476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245" y="2843587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>
            <a:extLst>
              <a:ext uri="{FF2B5EF4-FFF2-40B4-BE49-F238E27FC236}">
                <a16:creationId xmlns:a16="http://schemas.microsoft.com/office/drawing/2014/main" id="{60842C23-7A6F-419E-AFA7-F3C330825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388" y="4342532"/>
            <a:ext cx="330888" cy="58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9" descr="money1-c">
            <a:extLst>
              <a:ext uri="{FF2B5EF4-FFF2-40B4-BE49-F238E27FC236}">
                <a16:creationId xmlns:a16="http://schemas.microsoft.com/office/drawing/2014/main" id="{58D9CA4E-8B85-4A8F-BEAB-43D8E527F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141" y="3620027"/>
            <a:ext cx="214153" cy="44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2">
            <a:extLst>
              <a:ext uri="{FF2B5EF4-FFF2-40B4-BE49-F238E27FC236}">
                <a16:creationId xmlns:a16="http://schemas.microsoft.com/office/drawing/2014/main" id="{1D21A577-E9A0-433F-9510-9E23F0919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469" y="2056249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29" descr="money1-c">
            <a:extLst>
              <a:ext uri="{FF2B5EF4-FFF2-40B4-BE49-F238E27FC236}">
                <a16:creationId xmlns:a16="http://schemas.microsoft.com/office/drawing/2014/main" id="{78794C4D-2803-4DF4-A89D-C9E99A18C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44" y="2873848"/>
            <a:ext cx="214153" cy="44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12" descr="hvd1-c">
            <a:extLst>
              <a:ext uri="{FF2B5EF4-FFF2-40B4-BE49-F238E27FC236}">
                <a16:creationId xmlns:a16="http://schemas.microsoft.com/office/drawing/2014/main" id="{5A1839DA-C0CA-4358-82CA-C51B85739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469" y="3605219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2">
            <a:extLst>
              <a:ext uri="{FF2B5EF4-FFF2-40B4-BE49-F238E27FC236}">
                <a16:creationId xmlns:a16="http://schemas.microsoft.com/office/drawing/2014/main" id="{2F11EB04-BDC3-45CD-8156-AF54212C1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430" y="4333086"/>
            <a:ext cx="330888" cy="58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29" descr="money1-c">
            <a:extLst>
              <a:ext uri="{FF2B5EF4-FFF2-40B4-BE49-F238E27FC236}">
                <a16:creationId xmlns:a16="http://schemas.microsoft.com/office/drawing/2014/main" id="{4470025B-7795-450D-B94F-8B5366DF9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276" y="1105234"/>
            <a:ext cx="214153" cy="44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2">
            <a:extLst>
              <a:ext uri="{FF2B5EF4-FFF2-40B4-BE49-F238E27FC236}">
                <a16:creationId xmlns:a16="http://schemas.microsoft.com/office/drawing/2014/main" id="{4C28E34E-D093-42F0-8B98-9FF17FDF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48" y="1006671"/>
            <a:ext cx="330888" cy="58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29" descr="money1-c">
            <a:extLst>
              <a:ext uri="{FF2B5EF4-FFF2-40B4-BE49-F238E27FC236}">
                <a16:creationId xmlns:a16="http://schemas.microsoft.com/office/drawing/2014/main" id="{378ED277-8122-4121-BDF9-EB0092879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015" y="2091108"/>
            <a:ext cx="214153" cy="44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2">
            <a:extLst>
              <a:ext uri="{FF2B5EF4-FFF2-40B4-BE49-F238E27FC236}">
                <a16:creationId xmlns:a16="http://schemas.microsoft.com/office/drawing/2014/main" id="{8EFA60EB-1E8A-44F6-9AB3-CF881BC4D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976" y="2838987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3">
            <a:extLst>
              <a:ext uri="{FF2B5EF4-FFF2-40B4-BE49-F238E27FC236}">
                <a16:creationId xmlns:a16="http://schemas.microsoft.com/office/drawing/2014/main" id="{64D6EB21-DC95-4A25-A2A7-C8BCD0218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949" y="3566391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12" descr="hvd1-c">
            <a:extLst>
              <a:ext uri="{FF2B5EF4-FFF2-40B4-BE49-F238E27FC236}">
                <a16:creationId xmlns:a16="http://schemas.microsoft.com/office/drawing/2014/main" id="{68C99AD7-F689-48F5-8254-7A83CFCB2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036" y="4531360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3">
            <a:extLst>
              <a:ext uri="{FF2B5EF4-FFF2-40B4-BE49-F238E27FC236}">
                <a16:creationId xmlns:a16="http://schemas.microsoft.com/office/drawing/2014/main" id="{63F37792-0CF3-4A1D-B4C8-79556E0D1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061" y="2019752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29" descr="money1-c">
            <a:extLst>
              <a:ext uri="{FF2B5EF4-FFF2-40B4-BE49-F238E27FC236}">
                <a16:creationId xmlns:a16="http://schemas.microsoft.com/office/drawing/2014/main" id="{0492D280-2D28-4511-8051-9B63DAB77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126" y="2866947"/>
            <a:ext cx="214153" cy="44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2">
            <a:extLst>
              <a:ext uri="{FF2B5EF4-FFF2-40B4-BE49-F238E27FC236}">
                <a16:creationId xmlns:a16="http://schemas.microsoft.com/office/drawing/2014/main" id="{7424B2C3-DB81-4F28-B72F-08315940B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108" y="3559149"/>
            <a:ext cx="330888" cy="58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2" descr="hvd1-c">
            <a:extLst>
              <a:ext uri="{FF2B5EF4-FFF2-40B4-BE49-F238E27FC236}">
                <a16:creationId xmlns:a16="http://schemas.microsoft.com/office/drawing/2014/main" id="{6B421C58-86BB-4351-8467-F43820192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775" y="4513156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2">
            <a:extLst>
              <a:ext uri="{FF2B5EF4-FFF2-40B4-BE49-F238E27FC236}">
                <a16:creationId xmlns:a16="http://schemas.microsoft.com/office/drawing/2014/main" id="{6CC4F844-DE4D-41AB-AB9D-D1C20DE5D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276" y="2091771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2">
            <a:extLst>
              <a:ext uri="{FF2B5EF4-FFF2-40B4-BE49-F238E27FC236}">
                <a16:creationId xmlns:a16="http://schemas.microsoft.com/office/drawing/2014/main" id="{95703F11-869B-4379-8795-8B912DD99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39" y="2780153"/>
            <a:ext cx="330888" cy="58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3">
            <a:extLst>
              <a:ext uri="{FF2B5EF4-FFF2-40B4-BE49-F238E27FC236}">
                <a16:creationId xmlns:a16="http://schemas.microsoft.com/office/drawing/2014/main" id="{374661F0-3C5E-43DD-A9C0-E6076DF7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872" y="3560974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2" descr="hvd1-c">
            <a:extLst>
              <a:ext uri="{FF2B5EF4-FFF2-40B4-BE49-F238E27FC236}">
                <a16:creationId xmlns:a16="http://schemas.microsoft.com/office/drawing/2014/main" id="{B42FE88C-7355-4630-AC07-5B0833101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75" y="4490353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5E5FAA59-FE38-4400-B60D-16A398DB055E}"/>
              </a:ext>
            </a:extLst>
          </p:cNvPr>
          <p:cNvSpPr txBox="1"/>
          <p:nvPr/>
        </p:nvSpPr>
        <p:spPr>
          <a:xfrm rot="5400000">
            <a:off x="5395523" y="2853853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</a:t>
            </a:r>
          </a:p>
        </p:txBody>
      </p:sp>
      <p:pic>
        <p:nvPicPr>
          <p:cNvPr id="93" name="Picture 2">
            <a:extLst>
              <a:ext uri="{FF2B5EF4-FFF2-40B4-BE49-F238E27FC236}">
                <a16:creationId xmlns:a16="http://schemas.microsoft.com/office/drawing/2014/main" id="{BA4974BB-BF04-4A23-A10A-003C770D9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764" y="2078699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3">
            <a:extLst>
              <a:ext uri="{FF2B5EF4-FFF2-40B4-BE49-F238E27FC236}">
                <a16:creationId xmlns:a16="http://schemas.microsoft.com/office/drawing/2014/main" id="{CE353D22-A836-4EC4-981B-9BD20486B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918" y="2829320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12" descr="hvd1-c">
            <a:extLst>
              <a:ext uri="{FF2B5EF4-FFF2-40B4-BE49-F238E27FC236}">
                <a16:creationId xmlns:a16="http://schemas.microsoft.com/office/drawing/2014/main" id="{FA673C1E-F1BF-4F5E-9CD5-0C6A27002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789" y="3602261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2">
            <a:extLst>
              <a:ext uri="{FF2B5EF4-FFF2-40B4-BE49-F238E27FC236}">
                <a16:creationId xmlns:a16="http://schemas.microsoft.com/office/drawing/2014/main" id="{3E531EA5-048E-451D-BBAB-37E8A4D9F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386" y="4421173"/>
            <a:ext cx="330888" cy="58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03DA32-0AAC-452C-A9E4-1BFEDB75B726}"/>
              </a:ext>
            </a:extLst>
          </p:cNvPr>
          <p:cNvSpPr/>
          <p:nvPr/>
        </p:nvSpPr>
        <p:spPr>
          <a:xfrm>
            <a:off x="5712206" y="1006671"/>
            <a:ext cx="523220" cy="41604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42D4D34-5B9C-4D4E-A6AF-54AF38B4C842}"/>
              </a:ext>
            </a:extLst>
          </p:cNvPr>
          <p:cNvSpPr txBox="1"/>
          <p:nvPr/>
        </p:nvSpPr>
        <p:spPr>
          <a:xfrm>
            <a:off x="167770" y="5022495"/>
            <a:ext cx="55448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Idea: </a:t>
            </a:r>
            <a:r>
              <a:rPr lang="pl-PL" dirty="0" err="1"/>
              <a:t>Parameterize</a:t>
            </a:r>
            <a:r>
              <a:rPr lang="pl-PL" dirty="0"/>
              <a:t> by </a:t>
            </a:r>
            <a:r>
              <a:rPr lang="pl-PL" dirty="0" err="1"/>
              <a:t>distance</a:t>
            </a:r>
            <a:r>
              <a:rPr lang="pl-PL" dirty="0"/>
              <a:t> from </a:t>
            </a:r>
            <a:r>
              <a:rPr lang="pl-PL" dirty="0" err="1"/>
              <a:t>being</a:t>
            </a:r>
            <a:r>
              <a:rPr lang="pl-PL" dirty="0"/>
              <a:t> single-</a:t>
            </a:r>
            <a:r>
              <a:rPr lang="pl-PL" dirty="0" err="1"/>
              <a:t>peaked</a:t>
            </a:r>
            <a:r>
              <a:rPr lang="pl-PL" dirty="0"/>
              <a:t>?</a:t>
            </a:r>
          </a:p>
        </p:txBody>
      </p:sp>
      <p:sp>
        <p:nvSpPr>
          <p:cNvPr id="71" name="Prostokąt zaokrąglony 3">
            <a:extLst>
              <a:ext uri="{FF2B5EF4-FFF2-40B4-BE49-F238E27FC236}">
                <a16:creationId xmlns:a16="http://schemas.microsoft.com/office/drawing/2014/main" id="{92E3A1CB-9474-462C-83AE-A79D9DE7BD2D}"/>
              </a:ext>
            </a:extLst>
          </p:cNvPr>
          <p:cNvSpPr/>
          <p:nvPr/>
        </p:nvSpPr>
        <p:spPr>
          <a:xfrm>
            <a:off x="167372" y="5443296"/>
            <a:ext cx="8881093" cy="1287653"/>
          </a:xfrm>
          <a:prstGeom prst="roundRect">
            <a:avLst>
              <a:gd name="adj" fmla="val 0"/>
            </a:avLst>
          </a:prstGeom>
          <a:solidFill>
            <a:srgbClr val="FFFF99"/>
          </a:solidFill>
          <a:ln>
            <a:solidFill>
              <a:srgbClr val="FFD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D. </a:t>
            </a:r>
            <a:r>
              <a:rPr lang="en-US" sz="1400" dirty="0" err="1">
                <a:solidFill>
                  <a:schemeClr val="tx1"/>
                </a:solidFill>
              </a:rPr>
              <a:t>Cornaz</a:t>
            </a:r>
            <a:r>
              <a:rPr lang="en-US" sz="1400" dirty="0">
                <a:solidFill>
                  <a:schemeClr val="tx1"/>
                </a:solidFill>
              </a:rPr>
              <a:t>, L. </a:t>
            </a:r>
            <a:r>
              <a:rPr lang="en-US" sz="1400" dirty="0" err="1">
                <a:solidFill>
                  <a:schemeClr val="tx1"/>
                </a:solidFill>
              </a:rPr>
              <a:t>Galand</a:t>
            </a:r>
            <a:r>
              <a:rPr lang="en-US" sz="1400" dirty="0">
                <a:solidFill>
                  <a:schemeClr val="tx1"/>
                </a:solidFill>
              </a:rPr>
              <a:t>, O. </a:t>
            </a:r>
            <a:r>
              <a:rPr lang="en-US" sz="1400" dirty="0" err="1">
                <a:solidFill>
                  <a:schemeClr val="tx1"/>
                </a:solidFill>
              </a:rPr>
              <a:t>Spanjaard</a:t>
            </a:r>
            <a:r>
              <a:rPr lang="en-US" sz="1400" dirty="0">
                <a:solidFill>
                  <a:schemeClr val="tx1"/>
                </a:solidFill>
              </a:rPr>
              <a:t>, </a:t>
            </a:r>
            <a:r>
              <a:rPr lang="en-US" sz="1400" dirty="0" err="1">
                <a:solidFill>
                  <a:schemeClr val="tx1"/>
                </a:solidFill>
              </a:rPr>
              <a:t>Kemeny</a:t>
            </a:r>
            <a:r>
              <a:rPr lang="en-US" sz="1400" dirty="0">
                <a:solidFill>
                  <a:schemeClr val="tx1"/>
                </a:solidFill>
              </a:rPr>
              <a:t> Elections with</a:t>
            </a:r>
            <a:r>
              <a:rPr lang="pl-PL" sz="11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Bounded Single-Peaked or Single</a:t>
            </a:r>
            <a:r>
              <a:rPr lang="pl-PL" sz="1400" dirty="0">
                <a:solidFill>
                  <a:schemeClr val="tx1"/>
                </a:solidFill>
              </a:rPr>
              <a:t>-</a:t>
            </a:r>
            <a:r>
              <a:rPr lang="en-US" sz="1400" dirty="0">
                <a:solidFill>
                  <a:schemeClr val="tx1"/>
                </a:solidFill>
              </a:rPr>
              <a:t>Crossing Width, IJCAI-2013</a:t>
            </a:r>
            <a:br>
              <a:rPr lang="en-US" sz="11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D. </a:t>
            </a:r>
            <a:r>
              <a:rPr lang="en-US" sz="1400" dirty="0" err="1">
                <a:solidFill>
                  <a:schemeClr val="tx1"/>
                </a:solidFill>
              </a:rPr>
              <a:t>Cornaz</a:t>
            </a:r>
            <a:r>
              <a:rPr lang="en-US" sz="1400" dirty="0">
                <a:solidFill>
                  <a:schemeClr val="tx1"/>
                </a:solidFill>
              </a:rPr>
              <a:t>, L. </a:t>
            </a:r>
            <a:r>
              <a:rPr lang="en-US" sz="1400" dirty="0" err="1">
                <a:solidFill>
                  <a:schemeClr val="tx1"/>
                </a:solidFill>
              </a:rPr>
              <a:t>Galand</a:t>
            </a:r>
            <a:r>
              <a:rPr lang="en-US" sz="1400" dirty="0">
                <a:solidFill>
                  <a:schemeClr val="tx1"/>
                </a:solidFill>
              </a:rPr>
              <a:t>, O. </a:t>
            </a:r>
            <a:r>
              <a:rPr lang="en-US" sz="1400" dirty="0" err="1">
                <a:solidFill>
                  <a:schemeClr val="tx1"/>
                </a:solidFill>
              </a:rPr>
              <a:t>Spanjaard</a:t>
            </a:r>
            <a:r>
              <a:rPr lang="en-US" sz="1400" dirty="0">
                <a:solidFill>
                  <a:schemeClr val="tx1"/>
                </a:solidFill>
              </a:rPr>
              <a:t>, Bounded Single-Peaked</a:t>
            </a:r>
            <a:r>
              <a:rPr lang="pl-PL" sz="11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Width and Proportional Representation, ECAI-2012</a:t>
            </a:r>
            <a:endParaRPr lang="pl-PL" sz="1400" dirty="0">
              <a:solidFill>
                <a:schemeClr val="tx1"/>
              </a:solidFill>
            </a:endParaRPr>
          </a:p>
          <a:p>
            <a:r>
              <a:rPr lang="pl-PL" sz="1400" dirty="0">
                <a:solidFill>
                  <a:schemeClr val="tx1"/>
                </a:solidFill>
              </a:rPr>
              <a:t>P. Faliszewski, E. </a:t>
            </a:r>
            <a:r>
              <a:rPr lang="pl-PL" sz="1400" dirty="0" err="1">
                <a:solidFill>
                  <a:schemeClr val="tx1"/>
                </a:solidFill>
              </a:rPr>
              <a:t>Hemaspaandra</a:t>
            </a:r>
            <a:r>
              <a:rPr lang="pl-PL" sz="1400" dirty="0">
                <a:solidFill>
                  <a:schemeClr val="tx1"/>
                </a:solidFill>
              </a:rPr>
              <a:t>, L. </a:t>
            </a:r>
            <a:r>
              <a:rPr lang="pl-PL" sz="1400" dirty="0" err="1">
                <a:solidFill>
                  <a:schemeClr val="tx1"/>
                </a:solidFill>
              </a:rPr>
              <a:t>Hemaspaandra</a:t>
            </a:r>
            <a:r>
              <a:rPr lang="pl-PL" sz="1400" dirty="0">
                <a:solidFill>
                  <a:schemeClr val="tx1"/>
                </a:solidFill>
              </a:rPr>
              <a:t>, The </a:t>
            </a:r>
            <a:r>
              <a:rPr lang="pl-PL" sz="1400" dirty="0" err="1">
                <a:solidFill>
                  <a:schemeClr val="tx1"/>
                </a:solidFill>
              </a:rPr>
              <a:t>complexity</a:t>
            </a:r>
            <a:r>
              <a:rPr lang="pl-PL" sz="1400" dirty="0">
                <a:solidFill>
                  <a:schemeClr val="tx1"/>
                </a:solidFill>
              </a:rPr>
              <a:t> of </a:t>
            </a:r>
            <a:r>
              <a:rPr lang="pl-PL" sz="1400" dirty="0" err="1">
                <a:solidFill>
                  <a:schemeClr val="tx1"/>
                </a:solidFill>
              </a:rPr>
              <a:t>manipulative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attacks</a:t>
            </a:r>
            <a:r>
              <a:rPr lang="pl-PL" sz="1400" dirty="0">
                <a:solidFill>
                  <a:schemeClr val="tx1"/>
                </a:solidFill>
              </a:rPr>
              <a:t> in </a:t>
            </a:r>
            <a:r>
              <a:rPr lang="pl-PL" sz="1400" dirty="0" err="1">
                <a:solidFill>
                  <a:schemeClr val="tx1"/>
                </a:solidFill>
              </a:rPr>
              <a:t>nearly</a:t>
            </a:r>
            <a:r>
              <a:rPr lang="pl-PL" sz="1400" dirty="0">
                <a:solidFill>
                  <a:schemeClr val="tx1"/>
                </a:solidFill>
              </a:rPr>
              <a:t> single-</a:t>
            </a:r>
            <a:r>
              <a:rPr lang="pl-PL" sz="1400" dirty="0" err="1">
                <a:solidFill>
                  <a:schemeClr val="tx1"/>
                </a:solidFill>
              </a:rPr>
              <a:t>peaked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electorates</a:t>
            </a:r>
            <a:r>
              <a:rPr lang="pl-PL" sz="1400" dirty="0">
                <a:solidFill>
                  <a:schemeClr val="tx1"/>
                </a:solidFill>
              </a:rPr>
              <a:t>. </a:t>
            </a:r>
            <a:r>
              <a:rPr lang="pl-PL" sz="1400" dirty="0" err="1">
                <a:solidFill>
                  <a:schemeClr val="tx1"/>
                </a:solidFill>
              </a:rPr>
              <a:t>Artificial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Intelligence</a:t>
            </a:r>
            <a:r>
              <a:rPr lang="pl-PL" sz="1400" dirty="0">
                <a:solidFill>
                  <a:schemeClr val="tx1"/>
                </a:solidFill>
              </a:rPr>
              <a:t>, 2014</a:t>
            </a:r>
          </a:p>
          <a:p>
            <a:r>
              <a:rPr lang="en-US" sz="1400" dirty="0">
                <a:solidFill>
                  <a:schemeClr val="tx1"/>
                </a:solidFill>
              </a:rPr>
              <a:t>G</a:t>
            </a:r>
            <a:r>
              <a:rPr lang="pl-PL" sz="1400" dirty="0">
                <a:solidFill>
                  <a:schemeClr val="tx1"/>
                </a:solidFill>
              </a:rPr>
              <a:t>.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Erdélyi</a:t>
            </a:r>
            <a:r>
              <a:rPr lang="en-US" sz="1400" dirty="0">
                <a:solidFill>
                  <a:schemeClr val="tx1"/>
                </a:solidFill>
              </a:rPr>
              <a:t>, M</a:t>
            </a:r>
            <a:r>
              <a:rPr lang="pl-PL" sz="1400" dirty="0">
                <a:solidFill>
                  <a:schemeClr val="tx1"/>
                </a:solidFill>
              </a:rPr>
              <a:t>.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Lackner</a:t>
            </a:r>
            <a:r>
              <a:rPr lang="en-US" sz="1400" dirty="0">
                <a:solidFill>
                  <a:schemeClr val="tx1"/>
                </a:solidFill>
              </a:rPr>
              <a:t>, A</a:t>
            </a:r>
            <a:r>
              <a:rPr lang="pl-PL" sz="1400" dirty="0">
                <a:solidFill>
                  <a:schemeClr val="tx1"/>
                </a:solidFill>
              </a:rPr>
              <a:t>.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Pfandler</a:t>
            </a:r>
            <a:r>
              <a:rPr lang="en-US" sz="1400" dirty="0">
                <a:solidFill>
                  <a:schemeClr val="tx1"/>
                </a:solidFill>
              </a:rPr>
              <a:t>: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Computational Aspects of Nearly Single-Peaked Electorates</a:t>
            </a:r>
            <a:r>
              <a:rPr lang="pl-PL" sz="1400" dirty="0">
                <a:solidFill>
                  <a:schemeClr val="tx1"/>
                </a:solidFill>
              </a:rPr>
              <a:t>, JAIR 2017</a:t>
            </a:r>
          </a:p>
        </p:txBody>
      </p:sp>
    </p:spTree>
    <p:extLst>
      <p:ext uri="{BB962C8B-B14F-4D97-AF65-F5344CB8AC3E}">
        <p14:creationId xmlns:p14="http://schemas.microsoft.com/office/powerpoint/2010/main" val="20640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2635D741-3A07-48EE-9E66-23ACEC8B464F}"/>
              </a:ext>
            </a:extLst>
          </p:cNvPr>
          <p:cNvSpPr txBox="1"/>
          <p:nvPr/>
        </p:nvSpPr>
        <p:spPr>
          <a:xfrm rot="5400000">
            <a:off x="1455192" y="3552752"/>
            <a:ext cx="6284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         &gt;         &gt;       &gt;       &gt;…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5894C0-33BB-4A4B-AD72-5DEDFF8DE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76" y="438246"/>
            <a:ext cx="3590979" cy="696687"/>
          </a:xfrm>
        </p:spPr>
        <p:txBody>
          <a:bodyPr>
            <a:noAutofit/>
          </a:bodyPr>
          <a:lstStyle/>
          <a:p>
            <a:pPr algn="l"/>
            <a:r>
              <a:rPr lang="pl-PL" sz="3200" dirty="0"/>
              <a:t>Single-</a:t>
            </a:r>
            <a:r>
              <a:rPr lang="pl-PL" sz="3200" dirty="0" err="1"/>
              <a:t>Peaked</a:t>
            </a:r>
            <a:r>
              <a:rPr lang="pl-PL" sz="3200" dirty="0"/>
              <a:t> </a:t>
            </a:r>
            <a:r>
              <a:rPr lang="pl-PL" sz="3200" dirty="0" err="1"/>
              <a:t>Width</a:t>
            </a:r>
            <a:endParaRPr lang="pl-PL" sz="3200" dirty="0"/>
          </a:p>
        </p:txBody>
      </p:sp>
      <p:sp>
        <p:nvSpPr>
          <p:cNvPr id="3" name="pole tekstowe 20">
            <a:extLst>
              <a:ext uri="{FF2B5EF4-FFF2-40B4-BE49-F238E27FC236}">
                <a16:creationId xmlns:a16="http://schemas.microsoft.com/office/drawing/2014/main" id="{1C5B5CA8-B89C-4EB0-B21F-4B0194466028}"/>
              </a:ext>
            </a:extLst>
          </p:cNvPr>
          <p:cNvSpPr txBox="1"/>
          <p:nvPr/>
        </p:nvSpPr>
        <p:spPr>
          <a:xfrm>
            <a:off x="389388" y="4767996"/>
            <a:ext cx="712766" cy="23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left</a:t>
            </a:r>
            <a:endParaRPr lang="pl-PL" dirty="0"/>
          </a:p>
        </p:txBody>
      </p:sp>
      <p:sp>
        <p:nvSpPr>
          <p:cNvPr id="4" name="pole tekstowe 21">
            <a:extLst>
              <a:ext uri="{FF2B5EF4-FFF2-40B4-BE49-F238E27FC236}">
                <a16:creationId xmlns:a16="http://schemas.microsoft.com/office/drawing/2014/main" id="{5D9A3B1E-AABB-40B7-8414-4A062512E938}"/>
              </a:ext>
            </a:extLst>
          </p:cNvPr>
          <p:cNvSpPr txBox="1"/>
          <p:nvPr/>
        </p:nvSpPr>
        <p:spPr>
          <a:xfrm>
            <a:off x="2347676" y="4767996"/>
            <a:ext cx="717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right</a:t>
            </a:r>
            <a:endParaRPr lang="pl-PL" dirty="0"/>
          </a:p>
        </p:txBody>
      </p:sp>
      <p:pic>
        <p:nvPicPr>
          <p:cNvPr id="5" name="Picture 12" descr="hvd1-c">
            <a:extLst>
              <a:ext uri="{FF2B5EF4-FFF2-40B4-BE49-F238E27FC236}">
                <a16:creationId xmlns:a16="http://schemas.microsoft.com/office/drawing/2014/main" id="{C6064D08-40F6-4526-AD91-D184E79D4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1" y="3422430"/>
            <a:ext cx="141388" cy="27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9" descr="money1-c">
            <a:extLst>
              <a:ext uri="{FF2B5EF4-FFF2-40B4-BE49-F238E27FC236}">
                <a16:creationId xmlns:a16="http://schemas.microsoft.com/office/drawing/2014/main" id="{27E1572B-6A23-43B4-A2AF-1974A85AF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654" y="3395389"/>
            <a:ext cx="142769" cy="28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589E7AE-DE06-4AB8-8397-CCFC6CB74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096" y="3380659"/>
            <a:ext cx="186801" cy="33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D946043-4D58-4E28-B29B-8FB4E4818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995" y="3296275"/>
            <a:ext cx="249439" cy="4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A769B19-E828-437C-8DC0-EE8D5FFAE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53" y="3381439"/>
            <a:ext cx="189523" cy="35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9A8830E-F2C0-42C8-81B9-AB9A07A089C4}"/>
              </a:ext>
            </a:extLst>
          </p:cNvPr>
          <p:cNvCxnSpPr/>
          <p:nvPr/>
        </p:nvCxnSpPr>
        <p:spPr>
          <a:xfrm>
            <a:off x="292996" y="3222349"/>
            <a:ext cx="2641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615A00F-9BF6-4EE3-A640-BA90038CEBE7}"/>
              </a:ext>
            </a:extLst>
          </p:cNvPr>
          <p:cNvCxnSpPr>
            <a:cxnSpLocks/>
          </p:cNvCxnSpPr>
          <p:nvPr/>
        </p:nvCxnSpPr>
        <p:spPr>
          <a:xfrm flipV="1">
            <a:off x="292996" y="1210652"/>
            <a:ext cx="0" cy="20116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25D212A-DDBB-4433-915F-E49B488D2BDC}"/>
              </a:ext>
            </a:extLst>
          </p:cNvPr>
          <p:cNvSpPr/>
          <p:nvPr/>
        </p:nvSpPr>
        <p:spPr>
          <a:xfrm>
            <a:off x="389758" y="1463284"/>
            <a:ext cx="2360991" cy="1637428"/>
          </a:xfrm>
          <a:custGeom>
            <a:avLst/>
            <a:gdLst>
              <a:gd name="connsiteX0" fmla="*/ 0 w 3541486"/>
              <a:gd name="connsiteY0" fmla="*/ 0 h 2540000"/>
              <a:gd name="connsiteX1" fmla="*/ 957943 w 3541486"/>
              <a:gd name="connsiteY1" fmla="*/ 377371 h 2540000"/>
              <a:gd name="connsiteX2" fmla="*/ 1915886 w 3541486"/>
              <a:gd name="connsiteY2" fmla="*/ 1756229 h 2540000"/>
              <a:gd name="connsiteX3" fmla="*/ 3541486 w 3541486"/>
              <a:gd name="connsiteY3" fmla="*/ 2540000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1486" h="2540000">
                <a:moveTo>
                  <a:pt x="0" y="0"/>
                </a:moveTo>
                <a:cubicBezTo>
                  <a:pt x="319314" y="42333"/>
                  <a:pt x="638629" y="84666"/>
                  <a:pt x="957943" y="377371"/>
                </a:cubicBezTo>
                <a:cubicBezTo>
                  <a:pt x="1277257" y="670076"/>
                  <a:pt x="1485296" y="1395791"/>
                  <a:pt x="1915886" y="1756229"/>
                </a:cubicBezTo>
                <a:cubicBezTo>
                  <a:pt x="2346476" y="2116667"/>
                  <a:pt x="3125410" y="2411791"/>
                  <a:pt x="3541486" y="25400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BB6A482-E355-41B0-91E2-5413692EED22}"/>
              </a:ext>
            </a:extLst>
          </p:cNvPr>
          <p:cNvSpPr/>
          <p:nvPr/>
        </p:nvSpPr>
        <p:spPr>
          <a:xfrm>
            <a:off x="438139" y="1369716"/>
            <a:ext cx="2322285" cy="1824562"/>
          </a:xfrm>
          <a:custGeom>
            <a:avLst/>
            <a:gdLst>
              <a:gd name="connsiteX0" fmla="*/ 3483428 w 3483428"/>
              <a:gd name="connsiteY0" fmla="*/ 0 h 2830286"/>
              <a:gd name="connsiteX1" fmla="*/ 2917371 w 3483428"/>
              <a:gd name="connsiteY1" fmla="*/ 1378857 h 2830286"/>
              <a:gd name="connsiteX2" fmla="*/ 1611085 w 3483428"/>
              <a:gd name="connsiteY2" fmla="*/ 2322286 h 2830286"/>
              <a:gd name="connsiteX3" fmla="*/ 0 w 3483428"/>
              <a:gd name="connsiteY3" fmla="*/ 2830286 h 283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3428" h="2830286">
                <a:moveTo>
                  <a:pt x="3483428" y="0"/>
                </a:moveTo>
                <a:cubicBezTo>
                  <a:pt x="3356428" y="495904"/>
                  <a:pt x="3229428" y="991809"/>
                  <a:pt x="2917371" y="1378857"/>
                </a:cubicBezTo>
                <a:cubicBezTo>
                  <a:pt x="2605314" y="1765905"/>
                  <a:pt x="2097313" y="2080381"/>
                  <a:pt x="1611085" y="2322286"/>
                </a:cubicBezTo>
                <a:cubicBezTo>
                  <a:pt x="1124857" y="2564191"/>
                  <a:pt x="372533" y="2699658"/>
                  <a:pt x="0" y="2830286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AC4EFC1-DE7A-458A-91BA-AD6B2B72075F}"/>
              </a:ext>
            </a:extLst>
          </p:cNvPr>
          <p:cNvSpPr/>
          <p:nvPr/>
        </p:nvSpPr>
        <p:spPr>
          <a:xfrm>
            <a:off x="515548" y="1526352"/>
            <a:ext cx="2360990" cy="1331085"/>
          </a:xfrm>
          <a:custGeom>
            <a:avLst/>
            <a:gdLst>
              <a:gd name="connsiteX0" fmla="*/ 0 w 3541485"/>
              <a:gd name="connsiteY0" fmla="*/ 1362495 h 2847715"/>
              <a:gd name="connsiteX1" fmla="*/ 1349828 w 3541485"/>
              <a:gd name="connsiteY1" fmla="*/ 27181 h 2847715"/>
              <a:gd name="connsiteX2" fmla="*/ 2220685 w 3541485"/>
              <a:gd name="connsiteY2" fmla="*/ 2451066 h 2847715"/>
              <a:gd name="connsiteX3" fmla="*/ 3541485 w 3541485"/>
              <a:gd name="connsiteY3" fmla="*/ 2842952 h 2847715"/>
              <a:gd name="connsiteX0" fmla="*/ 0 w 3541485"/>
              <a:gd name="connsiteY0" fmla="*/ 1097776 h 2578759"/>
              <a:gd name="connsiteX1" fmla="*/ 1509485 w 3541485"/>
              <a:gd name="connsiteY1" fmla="*/ 38233 h 2578759"/>
              <a:gd name="connsiteX2" fmla="*/ 2220685 w 3541485"/>
              <a:gd name="connsiteY2" fmla="*/ 2186347 h 2578759"/>
              <a:gd name="connsiteX3" fmla="*/ 3541485 w 3541485"/>
              <a:gd name="connsiteY3" fmla="*/ 2578233 h 2578759"/>
              <a:gd name="connsiteX0" fmla="*/ 0 w 3570514"/>
              <a:gd name="connsiteY0" fmla="*/ 2061148 h 2540645"/>
              <a:gd name="connsiteX1" fmla="*/ 1538514 w 3570514"/>
              <a:gd name="connsiteY1" fmla="*/ 119 h 2540645"/>
              <a:gd name="connsiteX2" fmla="*/ 2249714 w 3570514"/>
              <a:gd name="connsiteY2" fmla="*/ 2148233 h 2540645"/>
              <a:gd name="connsiteX3" fmla="*/ 3570514 w 3570514"/>
              <a:gd name="connsiteY3" fmla="*/ 2540119 h 2540645"/>
              <a:gd name="connsiteX0" fmla="*/ 0 w 3570514"/>
              <a:gd name="connsiteY0" fmla="*/ 2069880 h 2548851"/>
              <a:gd name="connsiteX1" fmla="*/ 1538514 w 3570514"/>
              <a:gd name="connsiteY1" fmla="*/ 8851 h 2548851"/>
              <a:gd name="connsiteX2" fmla="*/ 2249714 w 3570514"/>
              <a:gd name="connsiteY2" fmla="*/ 1373193 h 2548851"/>
              <a:gd name="connsiteX3" fmla="*/ 3570514 w 3570514"/>
              <a:gd name="connsiteY3" fmla="*/ 2548851 h 2548851"/>
              <a:gd name="connsiteX0" fmla="*/ 0 w 3570514"/>
              <a:gd name="connsiteY0" fmla="*/ 2074003 h 2552974"/>
              <a:gd name="connsiteX1" fmla="*/ 1538514 w 3570514"/>
              <a:gd name="connsiteY1" fmla="*/ 12974 h 2552974"/>
              <a:gd name="connsiteX2" fmla="*/ 2191656 w 3570514"/>
              <a:gd name="connsiteY2" fmla="*/ 1261202 h 2552974"/>
              <a:gd name="connsiteX3" fmla="*/ 3570514 w 3570514"/>
              <a:gd name="connsiteY3" fmla="*/ 2552974 h 2552974"/>
              <a:gd name="connsiteX0" fmla="*/ 0 w 3555999"/>
              <a:gd name="connsiteY0" fmla="*/ 2073223 h 2131280"/>
              <a:gd name="connsiteX1" fmla="*/ 1538514 w 3555999"/>
              <a:gd name="connsiteY1" fmla="*/ 12194 h 2131280"/>
              <a:gd name="connsiteX2" fmla="*/ 2191656 w 3555999"/>
              <a:gd name="connsiteY2" fmla="*/ 1260422 h 2131280"/>
              <a:gd name="connsiteX3" fmla="*/ 3555999 w 3555999"/>
              <a:gd name="connsiteY3" fmla="*/ 2131280 h 2131280"/>
              <a:gd name="connsiteX0" fmla="*/ 0 w 3541485"/>
              <a:gd name="connsiteY0" fmla="*/ 2072853 h 2072853"/>
              <a:gd name="connsiteX1" fmla="*/ 1538514 w 3541485"/>
              <a:gd name="connsiteY1" fmla="*/ 11824 h 2072853"/>
              <a:gd name="connsiteX2" fmla="*/ 2191656 w 3541485"/>
              <a:gd name="connsiteY2" fmla="*/ 1260052 h 2072853"/>
              <a:gd name="connsiteX3" fmla="*/ 3541485 w 3541485"/>
              <a:gd name="connsiteY3" fmla="*/ 1913196 h 2072853"/>
              <a:gd name="connsiteX0" fmla="*/ 0 w 3541485"/>
              <a:gd name="connsiteY0" fmla="*/ 2064158 h 2064158"/>
              <a:gd name="connsiteX1" fmla="*/ 1335315 w 3541485"/>
              <a:gd name="connsiteY1" fmla="*/ 932044 h 2064158"/>
              <a:gd name="connsiteX2" fmla="*/ 1538514 w 3541485"/>
              <a:gd name="connsiteY2" fmla="*/ 3129 h 2064158"/>
              <a:gd name="connsiteX3" fmla="*/ 2191656 w 3541485"/>
              <a:gd name="connsiteY3" fmla="*/ 1251357 h 2064158"/>
              <a:gd name="connsiteX4" fmla="*/ 3541485 w 3541485"/>
              <a:gd name="connsiteY4" fmla="*/ 1904501 h 2064158"/>
              <a:gd name="connsiteX0" fmla="*/ 0 w 3541485"/>
              <a:gd name="connsiteY0" fmla="*/ 2067260 h 2067260"/>
              <a:gd name="connsiteX1" fmla="*/ 1335315 w 3541485"/>
              <a:gd name="connsiteY1" fmla="*/ 935146 h 2067260"/>
              <a:gd name="connsiteX2" fmla="*/ 1538514 w 3541485"/>
              <a:gd name="connsiteY2" fmla="*/ 6231 h 2067260"/>
              <a:gd name="connsiteX3" fmla="*/ 2191656 w 3541485"/>
              <a:gd name="connsiteY3" fmla="*/ 1399601 h 2067260"/>
              <a:gd name="connsiteX4" fmla="*/ 3541485 w 3541485"/>
              <a:gd name="connsiteY4" fmla="*/ 1907603 h 2067260"/>
              <a:gd name="connsiteX0" fmla="*/ 0 w 3541485"/>
              <a:gd name="connsiteY0" fmla="*/ 2064491 h 2064491"/>
              <a:gd name="connsiteX1" fmla="*/ 798287 w 3541485"/>
              <a:gd name="connsiteY1" fmla="*/ 1033977 h 2064491"/>
              <a:gd name="connsiteX2" fmla="*/ 1538514 w 3541485"/>
              <a:gd name="connsiteY2" fmla="*/ 3462 h 2064491"/>
              <a:gd name="connsiteX3" fmla="*/ 2191656 w 3541485"/>
              <a:gd name="connsiteY3" fmla="*/ 1396832 h 2064491"/>
              <a:gd name="connsiteX4" fmla="*/ 3541485 w 3541485"/>
              <a:gd name="connsiteY4" fmla="*/ 1904834 h 2064491"/>
              <a:gd name="connsiteX0" fmla="*/ 0 w 3541485"/>
              <a:gd name="connsiteY0" fmla="*/ 2064314 h 2064314"/>
              <a:gd name="connsiteX1" fmla="*/ 798287 w 3541485"/>
              <a:gd name="connsiteY1" fmla="*/ 1033800 h 2064314"/>
              <a:gd name="connsiteX2" fmla="*/ 1538514 w 3541485"/>
              <a:gd name="connsiteY2" fmla="*/ 3285 h 2064314"/>
              <a:gd name="connsiteX3" fmla="*/ 2191656 w 3541485"/>
              <a:gd name="connsiteY3" fmla="*/ 1396655 h 2064314"/>
              <a:gd name="connsiteX4" fmla="*/ 3541485 w 3541485"/>
              <a:gd name="connsiteY4" fmla="*/ 1904657 h 2064314"/>
              <a:gd name="connsiteX0" fmla="*/ 0 w 3541485"/>
              <a:gd name="connsiteY0" fmla="*/ 2064314 h 2064314"/>
              <a:gd name="connsiteX1" fmla="*/ 798287 w 3541485"/>
              <a:gd name="connsiteY1" fmla="*/ 1033800 h 2064314"/>
              <a:gd name="connsiteX2" fmla="*/ 1538514 w 3541485"/>
              <a:gd name="connsiteY2" fmla="*/ 3285 h 2064314"/>
              <a:gd name="connsiteX3" fmla="*/ 2191656 w 3541485"/>
              <a:gd name="connsiteY3" fmla="*/ 1396655 h 2064314"/>
              <a:gd name="connsiteX4" fmla="*/ 3541485 w 3541485"/>
              <a:gd name="connsiteY4" fmla="*/ 1904657 h 2064314"/>
              <a:gd name="connsiteX0" fmla="*/ 0 w 3541485"/>
              <a:gd name="connsiteY0" fmla="*/ 2061029 h 2061029"/>
              <a:gd name="connsiteX1" fmla="*/ 1538514 w 3541485"/>
              <a:gd name="connsiteY1" fmla="*/ 0 h 2061029"/>
              <a:gd name="connsiteX2" fmla="*/ 2191656 w 3541485"/>
              <a:gd name="connsiteY2" fmla="*/ 1393370 h 2061029"/>
              <a:gd name="connsiteX3" fmla="*/ 3541485 w 3541485"/>
              <a:gd name="connsiteY3" fmla="*/ 1901372 h 2061029"/>
              <a:gd name="connsiteX0" fmla="*/ 0 w 3541485"/>
              <a:gd name="connsiteY0" fmla="*/ 2064178 h 2064178"/>
              <a:gd name="connsiteX1" fmla="*/ 754744 w 3541485"/>
              <a:gd name="connsiteY1" fmla="*/ 1048177 h 2064178"/>
              <a:gd name="connsiteX2" fmla="*/ 1538514 w 3541485"/>
              <a:gd name="connsiteY2" fmla="*/ 3149 h 2064178"/>
              <a:gd name="connsiteX3" fmla="*/ 2191656 w 3541485"/>
              <a:gd name="connsiteY3" fmla="*/ 1396519 h 2064178"/>
              <a:gd name="connsiteX4" fmla="*/ 3541485 w 3541485"/>
              <a:gd name="connsiteY4" fmla="*/ 1904521 h 2064178"/>
              <a:gd name="connsiteX0" fmla="*/ 0 w 3541485"/>
              <a:gd name="connsiteY0" fmla="*/ 2064797 h 2064797"/>
              <a:gd name="connsiteX1" fmla="*/ 754744 w 3541485"/>
              <a:gd name="connsiteY1" fmla="*/ 1048796 h 2064797"/>
              <a:gd name="connsiteX2" fmla="*/ 1538514 w 3541485"/>
              <a:gd name="connsiteY2" fmla="*/ 3768 h 2064797"/>
              <a:gd name="connsiteX3" fmla="*/ 2119085 w 3541485"/>
              <a:gd name="connsiteY3" fmla="*/ 743996 h 2064797"/>
              <a:gd name="connsiteX4" fmla="*/ 3541485 w 3541485"/>
              <a:gd name="connsiteY4" fmla="*/ 1905140 h 2064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1485" h="2064797">
                <a:moveTo>
                  <a:pt x="0" y="2064797"/>
                </a:moveTo>
                <a:cubicBezTo>
                  <a:pt x="123372" y="1873692"/>
                  <a:pt x="498325" y="1392301"/>
                  <a:pt x="754744" y="1048796"/>
                </a:cubicBezTo>
                <a:cubicBezTo>
                  <a:pt x="1011163" y="705291"/>
                  <a:pt x="1311124" y="54568"/>
                  <a:pt x="1538514" y="3768"/>
                </a:cubicBezTo>
                <a:cubicBezTo>
                  <a:pt x="1765904" y="-47032"/>
                  <a:pt x="1785257" y="427101"/>
                  <a:pt x="2119085" y="743996"/>
                </a:cubicBezTo>
                <a:cubicBezTo>
                  <a:pt x="2452913" y="1060891"/>
                  <a:pt x="3035904" y="1905140"/>
                  <a:pt x="3541485" y="1905140"/>
                </a:cubicBezTo>
              </a:path>
            </a:pathLst>
          </a:custGeom>
          <a:noFill/>
          <a:ln w="317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2" name="Picture 12" descr="hvd1-c">
            <a:extLst>
              <a:ext uri="{FF2B5EF4-FFF2-40B4-BE49-F238E27FC236}">
                <a16:creationId xmlns:a16="http://schemas.microsoft.com/office/drawing/2014/main" id="{3E3284DE-6A5C-4487-8DD8-37B375C08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50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30" y="3814362"/>
            <a:ext cx="143769" cy="2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12" descr="hvd1-c">
            <a:extLst>
              <a:ext uri="{FF2B5EF4-FFF2-40B4-BE49-F238E27FC236}">
                <a16:creationId xmlns:a16="http://schemas.microsoft.com/office/drawing/2014/main" id="{358D5E90-FA3D-44D0-88B0-B46AE4623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30" y="4287881"/>
            <a:ext cx="179239" cy="35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3">
            <a:extLst>
              <a:ext uri="{FF2B5EF4-FFF2-40B4-BE49-F238E27FC236}">
                <a16:creationId xmlns:a16="http://schemas.microsoft.com/office/drawing/2014/main" id="{FBBC8B9C-B59F-4779-9200-219E063FE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034" y="3309005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3">
            <a:extLst>
              <a:ext uri="{FF2B5EF4-FFF2-40B4-BE49-F238E27FC236}">
                <a16:creationId xmlns:a16="http://schemas.microsoft.com/office/drawing/2014/main" id="{23E3BB6A-2537-479A-9CEF-F734F148D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0000"/>
                    </a14:imgEffect>
                    <a14:imgEffect>
                      <a14:brightnessContrast bright="1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635" y="4263375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2">
            <a:extLst>
              <a:ext uri="{FF2B5EF4-FFF2-40B4-BE49-F238E27FC236}">
                <a16:creationId xmlns:a16="http://schemas.microsoft.com/office/drawing/2014/main" id="{A1E64036-5015-4412-B297-BE00B0CA8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"/>
                    </a14:imgEffect>
                    <a14:imgEffect>
                      <a14:brightnessContrast bright="5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75" y="5871648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29" descr="money1-c">
            <a:extLst>
              <a:ext uri="{FF2B5EF4-FFF2-40B4-BE49-F238E27FC236}">
                <a16:creationId xmlns:a16="http://schemas.microsoft.com/office/drawing/2014/main" id="{5D331731-E358-4E2F-81FF-D8BD6953E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655" y="3853786"/>
            <a:ext cx="177366" cy="36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2">
            <a:extLst>
              <a:ext uri="{FF2B5EF4-FFF2-40B4-BE49-F238E27FC236}">
                <a16:creationId xmlns:a16="http://schemas.microsoft.com/office/drawing/2014/main" id="{37684B83-FC08-4F93-8EE0-AE665575D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30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557" y="3771386"/>
            <a:ext cx="275877" cy="48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12" descr="hvd1-c">
            <a:extLst>
              <a:ext uri="{FF2B5EF4-FFF2-40B4-BE49-F238E27FC236}">
                <a16:creationId xmlns:a16="http://schemas.microsoft.com/office/drawing/2014/main" id="{F5162C9D-BABB-4374-8B7F-C3342BECC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958" y="187402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12" descr="hvd1-c">
            <a:extLst>
              <a:ext uri="{FF2B5EF4-FFF2-40B4-BE49-F238E27FC236}">
                <a16:creationId xmlns:a16="http://schemas.microsoft.com/office/drawing/2014/main" id="{71A1F4AC-22D5-496D-8D37-4949F432A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50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95" y="976847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12" descr="hvd1-c">
            <a:extLst>
              <a:ext uri="{FF2B5EF4-FFF2-40B4-BE49-F238E27FC236}">
                <a16:creationId xmlns:a16="http://schemas.microsoft.com/office/drawing/2014/main" id="{5C8CC2D1-F395-4D14-B66D-8929B3FBB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180" y="1794479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>
            <a:extLst>
              <a:ext uri="{FF2B5EF4-FFF2-40B4-BE49-F238E27FC236}">
                <a16:creationId xmlns:a16="http://schemas.microsoft.com/office/drawing/2014/main" id="{B1CF6D62-938F-4BC4-83B7-7FD7ABD6C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635" y="2549593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2">
            <a:extLst>
              <a:ext uri="{FF2B5EF4-FFF2-40B4-BE49-F238E27FC236}">
                <a16:creationId xmlns:a16="http://schemas.microsoft.com/office/drawing/2014/main" id="{D18745D7-9A1D-4893-96D3-40BBEEC3E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91" y="5110458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3">
            <a:extLst>
              <a:ext uri="{FF2B5EF4-FFF2-40B4-BE49-F238E27FC236}">
                <a16:creationId xmlns:a16="http://schemas.microsoft.com/office/drawing/2014/main" id="{F0024239-C47A-41F8-B466-6DC31DE90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41" y="3814362"/>
            <a:ext cx="229635" cy="44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3">
            <a:extLst>
              <a:ext uri="{FF2B5EF4-FFF2-40B4-BE49-F238E27FC236}">
                <a16:creationId xmlns:a16="http://schemas.microsoft.com/office/drawing/2014/main" id="{87A396B5-BCF9-407D-B50A-B3D4C0D7A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0000"/>
                    </a14:imgEffect>
                    <a14:imgEffect>
                      <a14:brightnessContrast bright="1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1" y="4345867"/>
            <a:ext cx="217660" cy="42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2">
            <a:extLst>
              <a:ext uri="{FF2B5EF4-FFF2-40B4-BE49-F238E27FC236}">
                <a16:creationId xmlns:a16="http://schemas.microsoft.com/office/drawing/2014/main" id="{63195B6E-9EF5-403D-B5D8-1175C4D4A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"/>
                    </a14:imgEffect>
                    <a14:imgEffect>
                      <a14:brightnessContrast bright="5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800" y="3845713"/>
            <a:ext cx="204906" cy="37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5D7C0DC7-2BA5-4F00-974C-08201EDD7985}"/>
              </a:ext>
            </a:extLst>
          </p:cNvPr>
          <p:cNvSpPr txBox="1"/>
          <p:nvPr/>
        </p:nvSpPr>
        <p:spPr>
          <a:xfrm rot="5400000">
            <a:off x="2119964" y="3552753"/>
            <a:ext cx="6284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         &gt;         &gt;       &gt;       &gt;…</a:t>
            </a:r>
          </a:p>
        </p:txBody>
      </p:sp>
      <p:pic>
        <p:nvPicPr>
          <p:cNvPr id="111" name="Picture 3">
            <a:extLst>
              <a:ext uri="{FF2B5EF4-FFF2-40B4-BE49-F238E27FC236}">
                <a16:creationId xmlns:a16="http://schemas.microsoft.com/office/drawing/2014/main" id="{32F7E6E2-45F8-416A-AC31-0E97DF178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806" y="4256867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3">
            <a:extLst>
              <a:ext uri="{FF2B5EF4-FFF2-40B4-BE49-F238E27FC236}">
                <a16:creationId xmlns:a16="http://schemas.microsoft.com/office/drawing/2014/main" id="{EC2B1E39-DCC1-4AD9-8A63-D38DEEDDE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0000"/>
                    </a14:imgEffect>
                    <a14:imgEffect>
                      <a14:brightnessContrast bright="1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806" y="3302745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2">
            <a:extLst>
              <a:ext uri="{FF2B5EF4-FFF2-40B4-BE49-F238E27FC236}">
                <a16:creationId xmlns:a16="http://schemas.microsoft.com/office/drawing/2014/main" id="{AD78270C-ADA8-46F2-9F71-8297C0D43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"/>
                    </a14:imgEffect>
                    <a14:imgEffect>
                      <a14:brightnessContrast bright="5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616" y="5083741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12" descr="hvd1-c">
            <a:extLst>
              <a:ext uri="{FF2B5EF4-FFF2-40B4-BE49-F238E27FC236}">
                <a16:creationId xmlns:a16="http://schemas.microsoft.com/office/drawing/2014/main" id="{91FF5D23-255D-41FC-949F-E5C9BB57A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52" y="992760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2" descr="hvd1-c">
            <a:extLst>
              <a:ext uri="{FF2B5EF4-FFF2-40B4-BE49-F238E27FC236}">
                <a16:creationId xmlns:a16="http://schemas.microsoft.com/office/drawing/2014/main" id="{4701794A-72F1-4726-8AC5-899586803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50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907" y="1794479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12" descr="hvd1-c">
            <a:extLst>
              <a:ext uri="{FF2B5EF4-FFF2-40B4-BE49-F238E27FC236}">
                <a16:creationId xmlns:a16="http://schemas.microsoft.com/office/drawing/2014/main" id="{97CDAF72-377C-4BC7-89B3-56DF5EA17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52" y="114466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3">
            <a:extLst>
              <a:ext uri="{FF2B5EF4-FFF2-40B4-BE49-F238E27FC236}">
                <a16:creationId xmlns:a16="http://schemas.microsoft.com/office/drawing/2014/main" id="{4A50AED2-5A7C-47C5-8FBE-0D4AC6317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407" y="2549594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2">
            <a:extLst>
              <a:ext uri="{FF2B5EF4-FFF2-40B4-BE49-F238E27FC236}">
                <a16:creationId xmlns:a16="http://schemas.microsoft.com/office/drawing/2014/main" id="{C23B0ED5-AABC-4BD9-A2DC-84CAF52B6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357" y="5871648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18C6F6B9-8028-4E4B-B905-3B2B62D2D8C0}"/>
              </a:ext>
            </a:extLst>
          </p:cNvPr>
          <p:cNvSpPr txBox="1"/>
          <p:nvPr/>
        </p:nvSpPr>
        <p:spPr>
          <a:xfrm rot="5400000">
            <a:off x="2779619" y="3536570"/>
            <a:ext cx="6284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         &gt;         &gt;       &gt;       &gt;…</a:t>
            </a:r>
          </a:p>
        </p:txBody>
      </p:sp>
      <p:pic>
        <p:nvPicPr>
          <p:cNvPr id="120" name="Picture 3">
            <a:extLst>
              <a:ext uri="{FF2B5EF4-FFF2-40B4-BE49-F238E27FC236}">
                <a16:creationId xmlns:a16="http://schemas.microsoft.com/office/drawing/2014/main" id="{64AF52D5-8664-41C1-809A-AB1B1A08C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481" y="3314141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3">
            <a:extLst>
              <a:ext uri="{FF2B5EF4-FFF2-40B4-BE49-F238E27FC236}">
                <a16:creationId xmlns:a16="http://schemas.microsoft.com/office/drawing/2014/main" id="{32F5C664-3D79-4390-BBB9-2C0F6EDC9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0000"/>
                    </a14:imgEffect>
                    <a14:imgEffect>
                      <a14:brightnessContrast bright="1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2" y="2508331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2">
            <a:extLst>
              <a:ext uri="{FF2B5EF4-FFF2-40B4-BE49-F238E27FC236}">
                <a16:creationId xmlns:a16="http://schemas.microsoft.com/office/drawing/2014/main" id="{6DF89B97-F7D4-46C6-95DA-C1FBCEA42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"/>
                    </a14:imgEffect>
                    <a14:imgEffect>
                      <a14:brightnessContrast bright="5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401" y="5860870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12" descr="hvd1-c">
            <a:extLst>
              <a:ext uri="{FF2B5EF4-FFF2-40B4-BE49-F238E27FC236}">
                <a16:creationId xmlns:a16="http://schemas.microsoft.com/office/drawing/2014/main" id="{C0CF95F8-9FE8-4138-BB5A-3379E2FF2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271" y="1808633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12" descr="hvd1-c">
            <a:extLst>
              <a:ext uri="{FF2B5EF4-FFF2-40B4-BE49-F238E27FC236}">
                <a16:creationId xmlns:a16="http://schemas.microsoft.com/office/drawing/2014/main" id="{FBD19E73-48E1-4E69-842F-DE0FECABA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50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271" y="114465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12" descr="hvd1-c">
            <a:extLst>
              <a:ext uri="{FF2B5EF4-FFF2-40B4-BE49-F238E27FC236}">
                <a16:creationId xmlns:a16="http://schemas.microsoft.com/office/drawing/2014/main" id="{EC421406-1246-46CE-BE97-B40C0707E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271" y="1039121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3">
            <a:extLst>
              <a:ext uri="{FF2B5EF4-FFF2-40B4-BE49-F238E27FC236}">
                <a16:creationId xmlns:a16="http://schemas.microsoft.com/office/drawing/2014/main" id="{F9A03CAA-E48B-4C33-AE75-E18FC6972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523" y="4237864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2">
            <a:extLst>
              <a:ext uri="{FF2B5EF4-FFF2-40B4-BE49-F238E27FC236}">
                <a16:creationId xmlns:a16="http://schemas.microsoft.com/office/drawing/2014/main" id="{804F2EC7-8200-4CED-9CC2-C11A0E060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82" y="5068851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" name="TextBox 143">
            <a:extLst>
              <a:ext uri="{FF2B5EF4-FFF2-40B4-BE49-F238E27FC236}">
                <a16:creationId xmlns:a16="http://schemas.microsoft.com/office/drawing/2014/main" id="{D0CE7CD7-5016-4694-A556-66170BD9A256}"/>
              </a:ext>
            </a:extLst>
          </p:cNvPr>
          <p:cNvSpPr txBox="1"/>
          <p:nvPr/>
        </p:nvSpPr>
        <p:spPr>
          <a:xfrm rot="5400000">
            <a:off x="3422307" y="3509776"/>
            <a:ext cx="6284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         &gt;         &gt;       &gt;       &gt;…</a:t>
            </a:r>
          </a:p>
        </p:txBody>
      </p:sp>
      <p:pic>
        <p:nvPicPr>
          <p:cNvPr id="145" name="Picture 3">
            <a:extLst>
              <a:ext uri="{FF2B5EF4-FFF2-40B4-BE49-F238E27FC236}">
                <a16:creationId xmlns:a16="http://schemas.microsoft.com/office/drawing/2014/main" id="{4DBF9C56-6166-4E8D-A72A-03BC452B5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25" y="4211358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Picture 3">
            <a:extLst>
              <a:ext uri="{FF2B5EF4-FFF2-40B4-BE49-F238E27FC236}">
                <a16:creationId xmlns:a16="http://schemas.microsoft.com/office/drawing/2014/main" id="{B96FFC95-0CB6-4F95-8F0C-785DB3247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0000"/>
                    </a14:imgEffect>
                    <a14:imgEffect>
                      <a14:brightnessContrast bright="1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690" y="2481537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" name="Picture 2">
            <a:extLst>
              <a:ext uri="{FF2B5EF4-FFF2-40B4-BE49-F238E27FC236}">
                <a16:creationId xmlns:a16="http://schemas.microsoft.com/office/drawing/2014/main" id="{7E074C05-F923-45EB-B68F-DFAE6DD39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"/>
                    </a14:imgEffect>
                    <a14:imgEffect>
                      <a14:brightnessContrast bright="5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089" y="5834076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" name="Picture 12" descr="hvd1-c">
            <a:extLst>
              <a:ext uri="{FF2B5EF4-FFF2-40B4-BE49-F238E27FC236}">
                <a16:creationId xmlns:a16="http://schemas.microsoft.com/office/drawing/2014/main" id="{87D4CFDE-BE98-4D29-A3F1-7695D0392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089" y="1012671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" name="Picture 12" descr="hvd1-c">
            <a:extLst>
              <a:ext uri="{FF2B5EF4-FFF2-40B4-BE49-F238E27FC236}">
                <a16:creationId xmlns:a16="http://schemas.microsoft.com/office/drawing/2014/main" id="{5A4DA320-9301-4BF8-A92E-CAABCA0B1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50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959" y="87671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" name="Picture 12" descr="hvd1-c">
            <a:extLst>
              <a:ext uri="{FF2B5EF4-FFF2-40B4-BE49-F238E27FC236}">
                <a16:creationId xmlns:a16="http://schemas.microsoft.com/office/drawing/2014/main" id="{183B047E-7D06-4013-89C2-365682945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526" y="1803242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3">
            <a:extLst>
              <a:ext uri="{FF2B5EF4-FFF2-40B4-BE49-F238E27FC236}">
                <a16:creationId xmlns:a16="http://schemas.microsoft.com/office/drawing/2014/main" id="{37051D08-97A3-4EEC-9043-E2FD2EDF9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25" y="3380659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Picture 2">
            <a:extLst>
              <a:ext uri="{FF2B5EF4-FFF2-40B4-BE49-F238E27FC236}">
                <a16:creationId xmlns:a16="http://schemas.microsoft.com/office/drawing/2014/main" id="{B04A58EE-93F9-404D-91ED-D8E74CB46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486" y="5083740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" name="TextBox 160">
            <a:extLst>
              <a:ext uri="{FF2B5EF4-FFF2-40B4-BE49-F238E27FC236}">
                <a16:creationId xmlns:a16="http://schemas.microsoft.com/office/drawing/2014/main" id="{30452075-BA16-4432-B204-CDA0A83A0203}"/>
              </a:ext>
            </a:extLst>
          </p:cNvPr>
          <p:cNvSpPr txBox="1"/>
          <p:nvPr/>
        </p:nvSpPr>
        <p:spPr>
          <a:xfrm rot="5400000">
            <a:off x="4085011" y="3492002"/>
            <a:ext cx="6284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         &gt;         &gt;       &gt;       &gt;…</a:t>
            </a:r>
          </a:p>
        </p:txBody>
      </p:sp>
      <p:pic>
        <p:nvPicPr>
          <p:cNvPr id="162" name="Picture 3">
            <a:extLst>
              <a:ext uri="{FF2B5EF4-FFF2-40B4-BE49-F238E27FC236}">
                <a16:creationId xmlns:a16="http://schemas.microsoft.com/office/drawing/2014/main" id="{E954F5EB-EB14-411E-98A6-2780F9B43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149" y="-11978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" name="Picture 3">
            <a:extLst>
              <a:ext uri="{FF2B5EF4-FFF2-40B4-BE49-F238E27FC236}">
                <a16:creationId xmlns:a16="http://schemas.microsoft.com/office/drawing/2014/main" id="{55A741CC-32D4-4CC5-A155-B77C649A7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0000"/>
                    </a14:imgEffect>
                    <a14:imgEffect>
                      <a14:brightnessContrast bright="1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708" y="1722065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" name="Picture 2">
            <a:extLst>
              <a:ext uri="{FF2B5EF4-FFF2-40B4-BE49-F238E27FC236}">
                <a16:creationId xmlns:a16="http://schemas.microsoft.com/office/drawing/2014/main" id="{22BD71D4-77D5-47F1-AA58-7D8262DB6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"/>
                    </a14:imgEffect>
                    <a14:imgEffect>
                      <a14:brightnessContrast bright="5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956" y="2517318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12" descr="hvd1-c">
            <a:extLst>
              <a:ext uri="{FF2B5EF4-FFF2-40B4-BE49-F238E27FC236}">
                <a16:creationId xmlns:a16="http://schemas.microsoft.com/office/drawing/2014/main" id="{7E5FA859-0D93-4474-8F6A-4B632C3E4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016" y="5087578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12" descr="hvd1-c">
            <a:extLst>
              <a:ext uri="{FF2B5EF4-FFF2-40B4-BE49-F238E27FC236}">
                <a16:creationId xmlns:a16="http://schemas.microsoft.com/office/drawing/2014/main" id="{CA720C1F-F786-4C5F-B3A9-15E9616ED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50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793" y="5834076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12" descr="hvd1-c">
            <a:extLst>
              <a:ext uri="{FF2B5EF4-FFF2-40B4-BE49-F238E27FC236}">
                <a16:creationId xmlns:a16="http://schemas.microsoft.com/office/drawing/2014/main" id="{B3985407-DED9-4FC4-9755-C3E6284F6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793" y="4256867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" name="Picture 3">
            <a:extLst>
              <a:ext uri="{FF2B5EF4-FFF2-40B4-BE49-F238E27FC236}">
                <a16:creationId xmlns:a16="http://schemas.microsoft.com/office/drawing/2014/main" id="{3D39675C-74C8-47C5-B861-09E517FA3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394" y="949082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" name="Picture 2">
            <a:extLst>
              <a:ext uri="{FF2B5EF4-FFF2-40B4-BE49-F238E27FC236}">
                <a16:creationId xmlns:a16="http://schemas.microsoft.com/office/drawing/2014/main" id="{42669623-77D4-4517-BEDE-CB382FC49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793" y="3303961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" name="TextBox 169">
            <a:extLst>
              <a:ext uri="{FF2B5EF4-FFF2-40B4-BE49-F238E27FC236}">
                <a16:creationId xmlns:a16="http://schemas.microsoft.com/office/drawing/2014/main" id="{9A44E10D-8804-44BF-A561-E0C18A5F3DE3}"/>
              </a:ext>
            </a:extLst>
          </p:cNvPr>
          <p:cNvSpPr txBox="1"/>
          <p:nvPr/>
        </p:nvSpPr>
        <p:spPr>
          <a:xfrm rot="5400000">
            <a:off x="4689492" y="3509776"/>
            <a:ext cx="6284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         &gt;         &gt;       &gt;       &gt;…</a:t>
            </a:r>
          </a:p>
        </p:txBody>
      </p:sp>
      <p:pic>
        <p:nvPicPr>
          <p:cNvPr id="171" name="Picture 3">
            <a:extLst>
              <a:ext uri="{FF2B5EF4-FFF2-40B4-BE49-F238E27FC236}">
                <a16:creationId xmlns:a16="http://schemas.microsoft.com/office/drawing/2014/main" id="{E18D43F5-DAF4-49D2-838F-6FF0B1303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0000"/>
                    </a14:imgEffect>
                    <a14:imgEffect>
                      <a14:brightnessContrast bright="1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189" y="1739839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" name="Picture 2">
            <a:extLst>
              <a:ext uri="{FF2B5EF4-FFF2-40B4-BE49-F238E27FC236}">
                <a16:creationId xmlns:a16="http://schemas.microsoft.com/office/drawing/2014/main" id="{EE0EB80C-7594-4A48-A0E2-BB24DA768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"/>
                    </a14:imgEffect>
                    <a14:imgEffect>
                      <a14:brightnessContrast bright="5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960" y="5827543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" name="Picture 12" descr="hvd1-c">
            <a:extLst>
              <a:ext uri="{FF2B5EF4-FFF2-40B4-BE49-F238E27FC236}">
                <a16:creationId xmlns:a16="http://schemas.microsoft.com/office/drawing/2014/main" id="{E3E07B98-1674-483C-9F24-0D7122003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189" y="2531614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" name="Picture 12" descr="hvd1-c">
            <a:extLst>
              <a:ext uri="{FF2B5EF4-FFF2-40B4-BE49-F238E27FC236}">
                <a16:creationId xmlns:a16="http://schemas.microsoft.com/office/drawing/2014/main" id="{3479247E-2D81-4DE9-9985-CFC896DBF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50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497" y="4287881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" name="Picture 12" descr="hvd1-c">
            <a:extLst>
              <a:ext uri="{FF2B5EF4-FFF2-40B4-BE49-F238E27FC236}">
                <a16:creationId xmlns:a16="http://schemas.microsoft.com/office/drawing/2014/main" id="{B729694A-3FF6-41B6-8F9D-150340017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189" y="3361153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" name="Picture 3">
            <a:extLst>
              <a:ext uri="{FF2B5EF4-FFF2-40B4-BE49-F238E27FC236}">
                <a16:creationId xmlns:a16="http://schemas.microsoft.com/office/drawing/2014/main" id="{BA3F50CF-A00C-4161-855F-4E50F75A5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496" y="37623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" name="Picture 2">
            <a:extLst>
              <a:ext uri="{FF2B5EF4-FFF2-40B4-BE49-F238E27FC236}">
                <a16:creationId xmlns:a16="http://schemas.microsoft.com/office/drawing/2014/main" id="{EE967710-A730-43C7-A0DF-021890C15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859" y="5043473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" name="Picture 3">
            <a:extLst>
              <a:ext uri="{FF2B5EF4-FFF2-40B4-BE49-F238E27FC236}">
                <a16:creationId xmlns:a16="http://schemas.microsoft.com/office/drawing/2014/main" id="{8DDDA8CF-1E1E-4DBF-9692-A046F6BAF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496" y="911945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" name="TextBox 178">
            <a:extLst>
              <a:ext uri="{FF2B5EF4-FFF2-40B4-BE49-F238E27FC236}">
                <a16:creationId xmlns:a16="http://schemas.microsoft.com/office/drawing/2014/main" id="{031BD53A-11E6-46EA-B153-763174B77123}"/>
              </a:ext>
            </a:extLst>
          </p:cNvPr>
          <p:cNvSpPr txBox="1"/>
          <p:nvPr/>
        </p:nvSpPr>
        <p:spPr>
          <a:xfrm rot="5400000">
            <a:off x="5276234" y="3497273"/>
            <a:ext cx="6284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         &gt;         &gt;       &gt;       &gt;…</a:t>
            </a:r>
          </a:p>
        </p:txBody>
      </p:sp>
      <p:pic>
        <p:nvPicPr>
          <p:cNvPr id="180" name="Picture 3">
            <a:extLst>
              <a:ext uri="{FF2B5EF4-FFF2-40B4-BE49-F238E27FC236}">
                <a16:creationId xmlns:a16="http://schemas.microsoft.com/office/drawing/2014/main" id="{1BC6B454-0A9C-4736-9DD4-055BE8794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0000"/>
                    </a14:imgEffect>
                    <a14:imgEffect>
                      <a14:brightnessContrast bright="1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375" y="4148769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" name="Picture 2">
            <a:extLst>
              <a:ext uri="{FF2B5EF4-FFF2-40B4-BE49-F238E27FC236}">
                <a16:creationId xmlns:a16="http://schemas.microsoft.com/office/drawing/2014/main" id="{6F8CFD78-FEDA-41DD-93AA-7C3B5C206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"/>
                    </a14:imgEffect>
                    <a14:imgEffect>
                      <a14:brightnessContrast bright="5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047" y="976847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" name="Picture 12" descr="hvd1-c">
            <a:extLst>
              <a:ext uri="{FF2B5EF4-FFF2-40B4-BE49-F238E27FC236}">
                <a16:creationId xmlns:a16="http://schemas.microsoft.com/office/drawing/2014/main" id="{3048DA25-B82F-46B8-AF60-3F794A569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50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809" y="5915751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" name="Picture 2">
            <a:extLst>
              <a:ext uri="{FF2B5EF4-FFF2-40B4-BE49-F238E27FC236}">
                <a16:creationId xmlns:a16="http://schemas.microsoft.com/office/drawing/2014/main" id="{9756BCEA-D237-43EF-AFD0-E422949E8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361" y="41856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" name="Picture 3">
            <a:extLst>
              <a:ext uri="{FF2B5EF4-FFF2-40B4-BE49-F238E27FC236}">
                <a16:creationId xmlns:a16="http://schemas.microsoft.com/office/drawing/2014/main" id="{C76F85E8-C921-4DF0-A3F7-67EB0CB97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375" y="3233977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" name="Picture 29" descr="money1-c">
            <a:extLst>
              <a:ext uri="{FF2B5EF4-FFF2-40B4-BE49-F238E27FC236}">
                <a16:creationId xmlns:a16="http://schemas.microsoft.com/office/drawing/2014/main" id="{8E9AE4A0-86AD-491A-B6F3-8B57A9BCF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047" y="1815927"/>
            <a:ext cx="237061" cy="49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" name="Picture 29" descr="money1-c">
            <a:extLst>
              <a:ext uri="{FF2B5EF4-FFF2-40B4-BE49-F238E27FC236}">
                <a16:creationId xmlns:a16="http://schemas.microsoft.com/office/drawing/2014/main" id="{2D236FD8-E774-4091-BCFE-D3EB33484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500" y="2512698"/>
            <a:ext cx="214153" cy="44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" name="Picture 3">
            <a:extLst>
              <a:ext uri="{FF2B5EF4-FFF2-40B4-BE49-F238E27FC236}">
                <a16:creationId xmlns:a16="http://schemas.microsoft.com/office/drawing/2014/main" id="{DB9639EF-BB42-4012-82D2-ED36B05D2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434" y="5032260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37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10" grpId="0"/>
      <p:bldP spid="119" grpId="0"/>
      <p:bldP spid="144" grpId="0"/>
      <p:bldP spid="161" grpId="0"/>
      <p:bldP spid="170" grpId="0"/>
      <p:bldP spid="17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2635D741-3A07-48EE-9E66-23ACEC8B464F}"/>
              </a:ext>
            </a:extLst>
          </p:cNvPr>
          <p:cNvSpPr txBox="1"/>
          <p:nvPr/>
        </p:nvSpPr>
        <p:spPr>
          <a:xfrm rot="5400000">
            <a:off x="1455192" y="3552752"/>
            <a:ext cx="6284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         &gt;         &gt;       &gt;       &gt;…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5894C0-33BB-4A4B-AD72-5DEDFF8DE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76" y="438246"/>
            <a:ext cx="3590979" cy="696687"/>
          </a:xfrm>
        </p:spPr>
        <p:txBody>
          <a:bodyPr>
            <a:noAutofit/>
          </a:bodyPr>
          <a:lstStyle/>
          <a:p>
            <a:pPr algn="l"/>
            <a:r>
              <a:rPr lang="pl-PL" sz="3200" dirty="0"/>
              <a:t>Single-</a:t>
            </a:r>
            <a:r>
              <a:rPr lang="pl-PL" sz="3200" dirty="0" err="1"/>
              <a:t>Peaked</a:t>
            </a:r>
            <a:r>
              <a:rPr lang="pl-PL" sz="3200" dirty="0"/>
              <a:t> </a:t>
            </a:r>
            <a:r>
              <a:rPr lang="pl-PL" sz="3200" dirty="0" err="1"/>
              <a:t>Width</a:t>
            </a:r>
            <a:endParaRPr lang="pl-PL" sz="3200" dirty="0"/>
          </a:p>
        </p:txBody>
      </p:sp>
      <p:sp>
        <p:nvSpPr>
          <p:cNvPr id="3" name="pole tekstowe 20">
            <a:extLst>
              <a:ext uri="{FF2B5EF4-FFF2-40B4-BE49-F238E27FC236}">
                <a16:creationId xmlns:a16="http://schemas.microsoft.com/office/drawing/2014/main" id="{1C5B5CA8-B89C-4EB0-B21F-4B0194466028}"/>
              </a:ext>
            </a:extLst>
          </p:cNvPr>
          <p:cNvSpPr txBox="1"/>
          <p:nvPr/>
        </p:nvSpPr>
        <p:spPr>
          <a:xfrm>
            <a:off x="389388" y="4767996"/>
            <a:ext cx="712766" cy="23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left</a:t>
            </a:r>
            <a:endParaRPr lang="pl-PL" dirty="0"/>
          </a:p>
        </p:txBody>
      </p:sp>
      <p:sp>
        <p:nvSpPr>
          <p:cNvPr id="4" name="pole tekstowe 21">
            <a:extLst>
              <a:ext uri="{FF2B5EF4-FFF2-40B4-BE49-F238E27FC236}">
                <a16:creationId xmlns:a16="http://schemas.microsoft.com/office/drawing/2014/main" id="{5D9A3B1E-AABB-40B7-8414-4A062512E938}"/>
              </a:ext>
            </a:extLst>
          </p:cNvPr>
          <p:cNvSpPr txBox="1"/>
          <p:nvPr/>
        </p:nvSpPr>
        <p:spPr>
          <a:xfrm>
            <a:off x="2347676" y="4767996"/>
            <a:ext cx="717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right</a:t>
            </a:r>
            <a:endParaRPr lang="pl-PL" dirty="0"/>
          </a:p>
        </p:txBody>
      </p:sp>
      <p:pic>
        <p:nvPicPr>
          <p:cNvPr id="5" name="Picture 12" descr="hvd1-c">
            <a:extLst>
              <a:ext uri="{FF2B5EF4-FFF2-40B4-BE49-F238E27FC236}">
                <a16:creationId xmlns:a16="http://schemas.microsoft.com/office/drawing/2014/main" id="{C6064D08-40F6-4526-AD91-D184E79D4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1" y="3422430"/>
            <a:ext cx="141388" cy="27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9" descr="money1-c">
            <a:extLst>
              <a:ext uri="{FF2B5EF4-FFF2-40B4-BE49-F238E27FC236}">
                <a16:creationId xmlns:a16="http://schemas.microsoft.com/office/drawing/2014/main" id="{27E1572B-6A23-43B4-A2AF-1974A85AF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654" y="3395389"/>
            <a:ext cx="142769" cy="28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589E7AE-DE06-4AB8-8397-CCFC6CB74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096" y="3380659"/>
            <a:ext cx="186801" cy="33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D946043-4D58-4E28-B29B-8FB4E4818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995" y="3296275"/>
            <a:ext cx="249439" cy="4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A769B19-E828-437C-8DC0-EE8D5FFAE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53" y="3381439"/>
            <a:ext cx="189523" cy="35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9A8830E-F2C0-42C8-81B9-AB9A07A089C4}"/>
              </a:ext>
            </a:extLst>
          </p:cNvPr>
          <p:cNvCxnSpPr/>
          <p:nvPr/>
        </p:nvCxnSpPr>
        <p:spPr>
          <a:xfrm>
            <a:off x="292996" y="3222349"/>
            <a:ext cx="2641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615A00F-9BF6-4EE3-A640-BA90038CEBE7}"/>
              </a:ext>
            </a:extLst>
          </p:cNvPr>
          <p:cNvCxnSpPr>
            <a:cxnSpLocks/>
          </p:cNvCxnSpPr>
          <p:nvPr/>
        </p:nvCxnSpPr>
        <p:spPr>
          <a:xfrm flipV="1">
            <a:off x="292996" y="1210652"/>
            <a:ext cx="0" cy="20116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25D212A-DDBB-4433-915F-E49B488D2BDC}"/>
              </a:ext>
            </a:extLst>
          </p:cNvPr>
          <p:cNvSpPr/>
          <p:nvPr/>
        </p:nvSpPr>
        <p:spPr>
          <a:xfrm>
            <a:off x="389758" y="1463284"/>
            <a:ext cx="2360991" cy="1637428"/>
          </a:xfrm>
          <a:custGeom>
            <a:avLst/>
            <a:gdLst>
              <a:gd name="connsiteX0" fmla="*/ 0 w 3541486"/>
              <a:gd name="connsiteY0" fmla="*/ 0 h 2540000"/>
              <a:gd name="connsiteX1" fmla="*/ 957943 w 3541486"/>
              <a:gd name="connsiteY1" fmla="*/ 377371 h 2540000"/>
              <a:gd name="connsiteX2" fmla="*/ 1915886 w 3541486"/>
              <a:gd name="connsiteY2" fmla="*/ 1756229 h 2540000"/>
              <a:gd name="connsiteX3" fmla="*/ 3541486 w 3541486"/>
              <a:gd name="connsiteY3" fmla="*/ 2540000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1486" h="2540000">
                <a:moveTo>
                  <a:pt x="0" y="0"/>
                </a:moveTo>
                <a:cubicBezTo>
                  <a:pt x="319314" y="42333"/>
                  <a:pt x="638629" y="84666"/>
                  <a:pt x="957943" y="377371"/>
                </a:cubicBezTo>
                <a:cubicBezTo>
                  <a:pt x="1277257" y="670076"/>
                  <a:pt x="1485296" y="1395791"/>
                  <a:pt x="1915886" y="1756229"/>
                </a:cubicBezTo>
                <a:cubicBezTo>
                  <a:pt x="2346476" y="2116667"/>
                  <a:pt x="3125410" y="2411791"/>
                  <a:pt x="3541486" y="25400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BB6A482-E355-41B0-91E2-5413692EED22}"/>
              </a:ext>
            </a:extLst>
          </p:cNvPr>
          <p:cNvSpPr/>
          <p:nvPr/>
        </p:nvSpPr>
        <p:spPr>
          <a:xfrm>
            <a:off x="438139" y="1369716"/>
            <a:ext cx="2322285" cy="1824562"/>
          </a:xfrm>
          <a:custGeom>
            <a:avLst/>
            <a:gdLst>
              <a:gd name="connsiteX0" fmla="*/ 3483428 w 3483428"/>
              <a:gd name="connsiteY0" fmla="*/ 0 h 2830286"/>
              <a:gd name="connsiteX1" fmla="*/ 2917371 w 3483428"/>
              <a:gd name="connsiteY1" fmla="*/ 1378857 h 2830286"/>
              <a:gd name="connsiteX2" fmla="*/ 1611085 w 3483428"/>
              <a:gd name="connsiteY2" fmla="*/ 2322286 h 2830286"/>
              <a:gd name="connsiteX3" fmla="*/ 0 w 3483428"/>
              <a:gd name="connsiteY3" fmla="*/ 2830286 h 283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3428" h="2830286">
                <a:moveTo>
                  <a:pt x="3483428" y="0"/>
                </a:moveTo>
                <a:cubicBezTo>
                  <a:pt x="3356428" y="495904"/>
                  <a:pt x="3229428" y="991809"/>
                  <a:pt x="2917371" y="1378857"/>
                </a:cubicBezTo>
                <a:cubicBezTo>
                  <a:pt x="2605314" y="1765905"/>
                  <a:pt x="2097313" y="2080381"/>
                  <a:pt x="1611085" y="2322286"/>
                </a:cubicBezTo>
                <a:cubicBezTo>
                  <a:pt x="1124857" y="2564191"/>
                  <a:pt x="372533" y="2699658"/>
                  <a:pt x="0" y="2830286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AC4EFC1-DE7A-458A-91BA-AD6B2B72075F}"/>
              </a:ext>
            </a:extLst>
          </p:cNvPr>
          <p:cNvSpPr/>
          <p:nvPr/>
        </p:nvSpPr>
        <p:spPr>
          <a:xfrm>
            <a:off x="515548" y="1526352"/>
            <a:ext cx="2360990" cy="1331085"/>
          </a:xfrm>
          <a:custGeom>
            <a:avLst/>
            <a:gdLst>
              <a:gd name="connsiteX0" fmla="*/ 0 w 3541485"/>
              <a:gd name="connsiteY0" fmla="*/ 1362495 h 2847715"/>
              <a:gd name="connsiteX1" fmla="*/ 1349828 w 3541485"/>
              <a:gd name="connsiteY1" fmla="*/ 27181 h 2847715"/>
              <a:gd name="connsiteX2" fmla="*/ 2220685 w 3541485"/>
              <a:gd name="connsiteY2" fmla="*/ 2451066 h 2847715"/>
              <a:gd name="connsiteX3" fmla="*/ 3541485 w 3541485"/>
              <a:gd name="connsiteY3" fmla="*/ 2842952 h 2847715"/>
              <a:gd name="connsiteX0" fmla="*/ 0 w 3541485"/>
              <a:gd name="connsiteY0" fmla="*/ 1097776 h 2578759"/>
              <a:gd name="connsiteX1" fmla="*/ 1509485 w 3541485"/>
              <a:gd name="connsiteY1" fmla="*/ 38233 h 2578759"/>
              <a:gd name="connsiteX2" fmla="*/ 2220685 w 3541485"/>
              <a:gd name="connsiteY2" fmla="*/ 2186347 h 2578759"/>
              <a:gd name="connsiteX3" fmla="*/ 3541485 w 3541485"/>
              <a:gd name="connsiteY3" fmla="*/ 2578233 h 2578759"/>
              <a:gd name="connsiteX0" fmla="*/ 0 w 3570514"/>
              <a:gd name="connsiteY0" fmla="*/ 2061148 h 2540645"/>
              <a:gd name="connsiteX1" fmla="*/ 1538514 w 3570514"/>
              <a:gd name="connsiteY1" fmla="*/ 119 h 2540645"/>
              <a:gd name="connsiteX2" fmla="*/ 2249714 w 3570514"/>
              <a:gd name="connsiteY2" fmla="*/ 2148233 h 2540645"/>
              <a:gd name="connsiteX3" fmla="*/ 3570514 w 3570514"/>
              <a:gd name="connsiteY3" fmla="*/ 2540119 h 2540645"/>
              <a:gd name="connsiteX0" fmla="*/ 0 w 3570514"/>
              <a:gd name="connsiteY0" fmla="*/ 2069880 h 2548851"/>
              <a:gd name="connsiteX1" fmla="*/ 1538514 w 3570514"/>
              <a:gd name="connsiteY1" fmla="*/ 8851 h 2548851"/>
              <a:gd name="connsiteX2" fmla="*/ 2249714 w 3570514"/>
              <a:gd name="connsiteY2" fmla="*/ 1373193 h 2548851"/>
              <a:gd name="connsiteX3" fmla="*/ 3570514 w 3570514"/>
              <a:gd name="connsiteY3" fmla="*/ 2548851 h 2548851"/>
              <a:gd name="connsiteX0" fmla="*/ 0 w 3570514"/>
              <a:gd name="connsiteY0" fmla="*/ 2074003 h 2552974"/>
              <a:gd name="connsiteX1" fmla="*/ 1538514 w 3570514"/>
              <a:gd name="connsiteY1" fmla="*/ 12974 h 2552974"/>
              <a:gd name="connsiteX2" fmla="*/ 2191656 w 3570514"/>
              <a:gd name="connsiteY2" fmla="*/ 1261202 h 2552974"/>
              <a:gd name="connsiteX3" fmla="*/ 3570514 w 3570514"/>
              <a:gd name="connsiteY3" fmla="*/ 2552974 h 2552974"/>
              <a:gd name="connsiteX0" fmla="*/ 0 w 3555999"/>
              <a:gd name="connsiteY0" fmla="*/ 2073223 h 2131280"/>
              <a:gd name="connsiteX1" fmla="*/ 1538514 w 3555999"/>
              <a:gd name="connsiteY1" fmla="*/ 12194 h 2131280"/>
              <a:gd name="connsiteX2" fmla="*/ 2191656 w 3555999"/>
              <a:gd name="connsiteY2" fmla="*/ 1260422 h 2131280"/>
              <a:gd name="connsiteX3" fmla="*/ 3555999 w 3555999"/>
              <a:gd name="connsiteY3" fmla="*/ 2131280 h 2131280"/>
              <a:gd name="connsiteX0" fmla="*/ 0 w 3541485"/>
              <a:gd name="connsiteY0" fmla="*/ 2072853 h 2072853"/>
              <a:gd name="connsiteX1" fmla="*/ 1538514 w 3541485"/>
              <a:gd name="connsiteY1" fmla="*/ 11824 h 2072853"/>
              <a:gd name="connsiteX2" fmla="*/ 2191656 w 3541485"/>
              <a:gd name="connsiteY2" fmla="*/ 1260052 h 2072853"/>
              <a:gd name="connsiteX3" fmla="*/ 3541485 w 3541485"/>
              <a:gd name="connsiteY3" fmla="*/ 1913196 h 2072853"/>
              <a:gd name="connsiteX0" fmla="*/ 0 w 3541485"/>
              <a:gd name="connsiteY0" fmla="*/ 2064158 h 2064158"/>
              <a:gd name="connsiteX1" fmla="*/ 1335315 w 3541485"/>
              <a:gd name="connsiteY1" fmla="*/ 932044 h 2064158"/>
              <a:gd name="connsiteX2" fmla="*/ 1538514 w 3541485"/>
              <a:gd name="connsiteY2" fmla="*/ 3129 h 2064158"/>
              <a:gd name="connsiteX3" fmla="*/ 2191656 w 3541485"/>
              <a:gd name="connsiteY3" fmla="*/ 1251357 h 2064158"/>
              <a:gd name="connsiteX4" fmla="*/ 3541485 w 3541485"/>
              <a:gd name="connsiteY4" fmla="*/ 1904501 h 2064158"/>
              <a:gd name="connsiteX0" fmla="*/ 0 w 3541485"/>
              <a:gd name="connsiteY0" fmla="*/ 2067260 h 2067260"/>
              <a:gd name="connsiteX1" fmla="*/ 1335315 w 3541485"/>
              <a:gd name="connsiteY1" fmla="*/ 935146 h 2067260"/>
              <a:gd name="connsiteX2" fmla="*/ 1538514 w 3541485"/>
              <a:gd name="connsiteY2" fmla="*/ 6231 h 2067260"/>
              <a:gd name="connsiteX3" fmla="*/ 2191656 w 3541485"/>
              <a:gd name="connsiteY3" fmla="*/ 1399601 h 2067260"/>
              <a:gd name="connsiteX4" fmla="*/ 3541485 w 3541485"/>
              <a:gd name="connsiteY4" fmla="*/ 1907603 h 2067260"/>
              <a:gd name="connsiteX0" fmla="*/ 0 w 3541485"/>
              <a:gd name="connsiteY0" fmla="*/ 2064491 h 2064491"/>
              <a:gd name="connsiteX1" fmla="*/ 798287 w 3541485"/>
              <a:gd name="connsiteY1" fmla="*/ 1033977 h 2064491"/>
              <a:gd name="connsiteX2" fmla="*/ 1538514 w 3541485"/>
              <a:gd name="connsiteY2" fmla="*/ 3462 h 2064491"/>
              <a:gd name="connsiteX3" fmla="*/ 2191656 w 3541485"/>
              <a:gd name="connsiteY3" fmla="*/ 1396832 h 2064491"/>
              <a:gd name="connsiteX4" fmla="*/ 3541485 w 3541485"/>
              <a:gd name="connsiteY4" fmla="*/ 1904834 h 2064491"/>
              <a:gd name="connsiteX0" fmla="*/ 0 w 3541485"/>
              <a:gd name="connsiteY0" fmla="*/ 2064314 h 2064314"/>
              <a:gd name="connsiteX1" fmla="*/ 798287 w 3541485"/>
              <a:gd name="connsiteY1" fmla="*/ 1033800 h 2064314"/>
              <a:gd name="connsiteX2" fmla="*/ 1538514 w 3541485"/>
              <a:gd name="connsiteY2" fmla="*/ 3285 h 2064314"/>
              <a:gd name="connsiteX3" fmla="*/ 2191656 w 3541485"/>
              <a:gd name="connsiteY3" fmla="*/ 1396655 h 2064314"/>
              <a:gd name="connsiteX4" fmla="*/ 3541485 w 3541485"/>
              <a:gd name="connsiteY4" fmla="*/ 1904657 h 2064314"/>
              <a:gd name="connsiteX0" fmla="*/ 0 w 3541485"/>
              <a:gd name="connsiteY0" fmla="*/ 2064314 h 2064314"/>
              <a:gd name="connsiteX1" fmla="*/ 798287 w 3541485"/>
              <a:gd name="connsiteY1" fmla="*/ 1033800 h 2064314"/>
              <a:gd name="connsiteX2" fmla="*/ 1538514 w 3541485"/>
              <a:gd name="connsiteY2" fmla="*/ 3285 h 2064314"/>
              <a:gd name="connsiteX3" fmla="*/ 2191656 w 3541485"/>
              <a:gd name="connsiteY3" fmla="*/ 1396655 h 2064314"/>
              <a:gd name="connsiteX4" fmla="*/ 3541485 w 3541485"/>
              <a:gd name="connsiteY4" fmla="*/ 1904657 h 2064314"/>
              <a:gd name="connsiteX0" fmla="*/ 0 w 3541485"/>
              <a:gd name="connsiteY0" fmla="*/ 2061029 h 2061029"/>
              <a:gd name="connsiteX1" fmla="*/ 1538514 w 3541485"/>
              <a:gd name="connsiteY1" fmla="*/ 0 h 2061029"/>
              <a:gd name="connsiteX2" fmla="*/ 2191656 w 3541485"/>
              <a:gd name="connsiteY2" fmla="*/ 1393370 h 2061029"/>
              <a:gd name="connsiteX3" fmla="*/ 3541485 w 3541485"/>
              <a:gd name="connsiteY3" fmla="*/ 1901372 h 2061029"/>
              <a:gd name="connsiteX0" fmla="*/ 0 w 3541485"/>
              <a:gd name="connsiteY0" fmla="*/ 2064178 h 2064178"/>
              <a:gd name="connsiteX1" fmla="*/ 754744 w 3541485"/>
              <a:gd name="connsiteY1" fmla="*/ 1048177 h 2064178"/>
              <a:gd name="connsiteX2" fmla="*/ 1538514 w 3541485"/>
              <a:gd name="connsiteY2" fmla="*/ 3149 h 2064178"/>
              <a:gd name="connsiteX3" fmla="*/ 2191656 w 3541485"/>
              <a:gd name="connsiteY3" fmla="*/ 1396519 h 2064178"/>
              <a:gd name="connsiteX4" fmla="*/ 3541485 w 3541485"/>
              <a:gd name="connsiteY4" fmla="*/ 1904521 h 2064178"/>
              <a:gd name="connsiteX0" fmla="*/ 0 w 3541485"/>
              <a:gd name="connsiteY0" fmla="*/ 2064797 h 2064797"/>
              <a:gd name="connsiteX1" fmla="*/ 754744 w 3541485"/>
              <a:gd name="connsiteY1" fmla="*/ 1048796 h 2064797"/>
              <a:gd name="connsiteX2" fmla="*/ 1538514 w 3541485"/>
              <a:gd name="connsiteY2" fmla="*/ 3768 h 2064797"/>
              <a:gd name="connsiteX3" fmla="*/ 2119085 w 3541485"/>
              <a:gd name="connsiteY3" fmla="*/ 743996 h 2064797"/>
              <a:gd name="connsiteX4" fmla="*/ 3541485 w 3541485"/>
              <a:gd name="connsiteY4" fmla="*/ 1905140 h 2064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1485" h="2064797">
                <a:moveTo>
                  <a:pt x="0" y="2064797"/>
                </a:moveTo>
                <a:cubicBezTo>
                  <a:pt x="123372" y="1873692"/>
                  <a:pt x="498325" y="1392301"/>
                  <a:pt x="754744" y="1048796"/>
                </a:cubicBezTo>
                <a:cubicBezTo>
                  <a:pt x="1011163" y="705291"/>
                  <a:pt x="1311124" y="54568"/>
                  <a:pt x="1538514" y="3768"/>
                </a:cubicBezTo>
                <a:cubicBezTo>
                  <a:pt x="1765904" y="-47032"/>
                  <a:pt x="1785257" y="427101"/>
                  <a:pt x="2119085" y="743996"/>
                </a:cubicBezTo>
                <a:cubicBezTo>
                  <a:pt x="2452913" y="1060891"/>
                  <a:pt x="3035904" y="1905140"/>
                  <a:pt x="3541485" y="1905140"/>
                </a:cubicBezTo>
              </a:path>
            </a:pathLst>
          </a:custGeom>
          <a:noFill/>
          <a:ln w="317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2" name="Picture 12" descr="hvd1-c">
            <a:extLst>
              <a:ext uri="{FF2B5EF4-FFF2-40B4-BE49-F238E27FC236}">
                <a16:creationId xmlns:a16="http://schemas.microsoft.com/office/drawing/2014/main" id="{3E3284DE-6A5C-4487-8DD8-37B375C08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50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30" y="3814362"/>
            <a:ext cx="143769" cy="2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12" descr="hvd1-c">
            <a:extLst>
              <a:ext uri="{FF2B5EF4-FFF2-40B4-BE49-F238E27FC236}">
                <a16:creationId xmlns:a16="http://schemas.microsoft.com/office/drawing/2014/main" id="{358D5E90-FA3D-44D0-88B0-B46AE4623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30" y="4287881"/>
            <a:ext cx="179239" cy="35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3">
            <a:extLst>
              <a:ext uri="{FF2B5EF4-FFF2-40B4-BE49-F238E27FC236}">
                <a16:creationId xmlns:a16="http://schemas.microsoft.com/office/drawing/2014/main" id="{FBBC8B9C-B59F-4779-9200-219E063FE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034" y="3309005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3">
            <a:extLst>
              <a:ext uri="{FF2B5EF4-FFF2-40B4-BE49-F238E27FC236}">
                <a16:creationId xmlns:a16="http://schemas.microsoft.com/office/drawing/2014/main" id="{23E3BB6A-2537-479A-9CEF-F734F148D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0000"/>
                    </a14:imgEffect>
                    <a14:imgEffect>
                      <a14:brightnessContrast bright="1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635" y="4263375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2">
            <a:extLst>
              <a:ext uri="{FF2B5EF4-FFF2-40B4-BE49-F238E27FC236}">
                <a16:creationId xmlns:a16="http://schemas.microsoft.com/office/drawing/2014/main" id="{A1E64036-5015-4412-B297-BE00B0CA8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"/>
                    </a14:imgEffect>
                    <a14:imgEffect>
                      <a14:brightnessContrast bright="5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75" y="5871648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29" descr="money1-c">
            <a:extLst>
              <a:ext uri="{FF2B5EF4-FFF2-40B4-BE49-F238E27FC236}">
                <a16:creationId xmlns:a16="http://schemas.microsoft.com/office/drawing/2014/main" id="{5D331731-E358-4E2F-81FF-D8BD6953E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655" y="3853786"/>
            <a:ext cx="177366" cy="36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2">
            <a:extLst>
              <a:ext uri="{FF2B5EF4-FFF2-40B4-BE49-F238E27FC236}">
                <a16:creationId xmlns:a16="http://schemas.microsoft.com/office/drawing/2014/main" id="{37684B83-FC08-4F93-8EE0-AE665575D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30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557" y="3771386"/>
            <a:ext cx="275877" cy="48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12" descr="hvd1-c">
            <a:extLst>
              <a:ext uri="{FF2B5EF4-FFF2-40B4-BE49-F238E27FC236}">
                <a16:creationId xmlns:a16="http://schemas.microsoft.com/office/drawing/2014/main" id="{F5162C9D-BABB-4374-8B7F-C3342BECC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958" y="187402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12" descr="hvd1-c">
            <a:extLst>
              <a:ext uri="{FF2B5EF4-FFF2-40B4-BE49-F238E27FC236}">
                <a16:creationId xmlns:a16="http://schemas.microsoft.com/office/drawing/2014/main" id="{71A1F4AC-22D5-496D-8D37-4949F432A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50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95" y="976847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12" descr="hvd1-c">
            <a:extLst>
              <a:ext uri="{FF2B5EF4-FFF2-40B4-BE49-F238E27FC236}">
                <a16:creationId xmlns:a16="http://schemas.microsoft.com/office/drawing/2014/main" id="{5C8CC2D1-F395-4D14-B66D-8929B3FBB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180" y="1794479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>
            <a:extLst>
              <a:ext uri="{FF2B5EF4-FFF2-40B4-BE49-F238E27FC236}">
                <a16:creationId xmlns:a16="http://schemas.microsoft.com/office/drawing/2014/main" id="{B1CF6D62-938F-4BC4-83B7-7FD7ABD6C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635" y="2549593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2">
            <a:extLst>
              <a:ext uri="{FF2B5EF4-FFF2-40B4-BE49-F238E27FC236}">
                <a16:creationId xmlns:a16="http://schemas.microsoft.com/office/drawing/2014/main" id="{D18745D7-9A1D-4893-96D3-40BBEEC3E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91" y="5110458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3">
            <a:extLst>
              <a:ext uri="{FF2B5EF4-FFF2-40B4-BE49-F238E27FC236}">
                <a16:creationId xmlns:a16="http://schemas.microsoft.com/office/drawing/2014/main" id="{F0024239-C47A-41F8-B466-6DC31DE90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41" y="3814362"/>
            <a:ext cx="229635" cy="44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3">
            <a:extLst>
              <a:ext uri="{FF2B5EF4-FFF2-40B4-BE49-F238E27FC236}">
                <a16:creationId xmlns:a16="http://schemas.microsoft.com/office/drawing/2014/main" id="{87A396B5-BCF9-407D-B50A-B3D4C0D7A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0000"/>
                    </a14:imgEffect>
                    <a14:imgEffect>
                      <a14:brightnessContrast bright="1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1" y="4345867"/>
            <a:ext cx="217660" cy="42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2">
            <a:extLst>
              <a:ext uri="{FF2B5EF4-FFF2-40B4-BE49-F238E27FC236}">
                <a16:creationId xmlns:a16="http://schemas.microsoft.com/office/drawing/2014/main" id="{63195B6E-9EF5-403D-B5D8-1175C4D4A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"/>
                    </a14:imgEffect>
                    <a14:imgEffect>
                      <a14:brightnessContrast bright="5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800" y="3845713"/>
            <a:ext cx="204906" cy="37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5D7C0DC7-2BA5-4F00-974C-08201EDD7985}"/>
              </a:ext>
            </a:extLst>
          </p:cNvPr>
          <p:cNvSpPr txBox="1"/>
          <p:nvPr/>
        </p:nvSpPr>
        <p:spPr>
          <a:xfrm rot="5400000">
            <a:off x="2119964" y="3552753"/>
            <a:ext cx="6284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         &gt;         &gt;       &gt;       &gt;…</a:t>
            </a:r>
          </a:p>
        </p:txBody>
      </p:sp>
      <p:pic>
        <p:nvPicPr>
          <p:cNvPr id="111" name="Picture 3">
            <a:extLst>
              <a:ext uri="{FF2B5EF4-FFF2-40B4-BE49-F238E27FC236}">
                <a16:creationId xmlns:a16="http://schemas.microsoft.com/office/drawing/2014/main" id="{32F7E6E2-45F8-416A-AC31-0E97DF178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806" y="4256867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3">
            <a:extLst>
              <a:ext uri="{FF2B5EF4-FFF2-40B4-BE49-F238E27FC236}">
                <a16:creationId xmlns:a16="http://schemas.microsoft.com/office/drawing/2014/main" id="{EC2B1E39-DCC1-4AD9-8A63-D38DEEDDE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0000"/>
                    </a14:imgEffect>
                    <a14:imgEffect>
                      <a14:brightnessContrast bright="1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806" y="3302745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2">
            <a:extLst>
              <a:ext uri="{FF2B5EF4-FFF2-40B4-BE49-F238E27FC236}">
                <a16:creationId xmlns:a16="http://schemas.microsoft.com/office/drawing/2014/main" id="{AD78270C-ADA8-46F2-9F71-8297C0D43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"/>
                    </a14:imgEffect>
                    <a14:imgEffect>
                      <a14:brightnessContrast bright="5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616" y="5083741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12" descr="hvd1-c">
            <a:extLst>
              <a:ext uri="{FF2B5EF4-FFF2-40B4-BE49-F238E27FC236}">
                <a16:creationId xmlns:a16="http://schemas.microsoft.com/office/drawing/2014/main" id="{91FF5D23-255D-41FC-949F-E5C9BB57A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52" y="992760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2" descr="hvd1-c">
            <a:extLst>
              <a:ext uri="{FF2B5EF4-FFF2-40B4-BE49-F238E27FC236}">
                <a16:creationId xmlns:a16="http://schemas.microsoft.com/office/drawing/2014/main" id="{4701794A-72F1-4726-8AC5-899586803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50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907" y="1794479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12" descr="hvd1-c">
            <a:extLst>
              <a:ext uri="{FF2B5EF4-FFF2-40B4-BE49-F238E27FC236}">
                <a16:creationId xmlns:a16="http://schemas.microsoft.com/office/drawing/2014/main" id="{97CDAF72-377C-4BC7-89B3-56DF5EA17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52" y="114466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3">
            <a:extLst>
              <a:ext uri="{FF2B5EF4-FFF2-40B4-BE49-F238E27FC236}">
                <a16:creationId xmlns:a16="http://schemas.microsoft.com/office/drawing/2014/main" id="{4A50AED2-5A7C-47C5-8FBE-0D4AC6317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407" y="2549594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2">
            <a:extLst>
              <a:ext uri="{FF2B5EF4-FFF2-40B4-BE49-F238E27FC236}">
                <a16:creationId xmlns:a16="http://schemas.microsoft.com/office/drawing/2014/main" id="{C23B0ED5-AABC-4BD9-A2DC-84CAF52B6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357" y="5871648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18C6F6B9-8028-4E4B-B905-3B2B62D2D8C0}"/>
              </a:ext>
            </a:extLst>
          </p:cNvPr>
          <p:cNvSpPr txBox="1"/>
          <p:nvPr/>
        </p:nvSpPr>
        <p:spPr>
          <a:xfrm rot="5400000">
            <a:off x="2779619" y="3536570"/>
            <a:ext cx="6284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         &gt;         &gt;       &gt;       &gt;…</a:t>
            </a:r>
          </a:p>
        </p:txBody>
      </p:sp>
      <p:pic>
        <p:nvPicPr>
          <p:cNvPr id="120" name="Picture 3">
            <a:extLst>
              <a:ext uri="{FF2B5EF4-FFF2-40B4-BE49-F238E27FC236}">
                <a16:creationId xmlns:a16="http://schemas.microsoft.com/office/drawing/2014/main" id="{64AF52D5-8664-41C1-809A-AB1B1A08C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481" y="3314141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3">
            <a:extLst>
              <a:ext uri="{FF2B5EF4-FFF2-40B4-BE49-F238E27FC236}">
                <a16:creationId xmlns:a16="http://schemas.microsoft.com/office/drawing/2014/main" id="{32F5C664-3D79-4390-BBB9-2C0F6EDC9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0000"/>
                    </a14:imgEffect>
                    <a14:imgEffect>
                      <a14:brightnessContrast bright="1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2" y="2508331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2">
            <a:extLst>
              <a:ext uri="{FF2B5EF4-FFF2-40B4-BE49-F238E27FC236}">
                <a16:creationId xmlns:a16="http://schemas.microsoft.com/office/drawing/2014/main" id="{6DF89B97-F7D4-46C6-95DA-C1FBCEA42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"/>
                    </a14:imgEffect>
                    <a14:imgEffect>
                      <a14:brightnessContrast bright="5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401" y="5860870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12" descr="hvd1-c">
            <a:extLst>
              <a:ext uri="{FF2B5EF4-FFF2-40B4-BE49-F238E27FC236}">
                <a16:creationId xmlns:a16="http://schemas.microsoft.com/office/drawing/2014/main" id="{C0CF95F8-9FE8-4138-BB5A-3379E2FF2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271" y="1808633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12" descr="hvd1-c">
            <a:extLst>
              <a:ext uri="{FF2B5EF4-FFF2-40B4-BE49-F238E27FC236}">
                <a16:creationId xmlns:a16="http://schemas.microsoft.com/office/drawing/2014/main" id="{FBD19E73-48E1-4E69-842F-DE0FECABA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50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271" y="114465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12" descr="hvd1-c">
            <a:extLst>
              <a:ext uri="{FF2B5EF4-FFF2-40B4-BE49-F238E27FC236}">
                <a16:creationId xmlns:a16="http://schemas.microsoft.com/office/drawing/2014/main" id="{EC421406-1246-46CE-BE97-B40C0707E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271" y="1039121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3">
            <a:extLst>
              <a:ext uri="{FF2B5EF4-FFF2-40B4-BE49-F238E27FC236}">
                <a16:creationId xmlns:a16="http://schemas.microsoft.com/office/drawing/2014/main" id="{F9A03CAA-E48B-4C33-AE75-E18FC6972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523" y="4237864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2">
            <a:extLst>
              <a:ext uri="{FF2B5EF4-FFF2-40B4-BE49-F238E27FC236}">
                <a16:creationId xmlns:a16="http://schemas.microsoft.com/office/drawing/2014/main" id="{804F2EC7-8200-4CED-9CC2-C11A0E060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82" y="5068851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" name="TextBox 143">
            <a:extLst>
              <a:ext uri="{FF2B5EF4-FFF2-40B4-BE49-F238E27FC236}">
                <a16:creationId xmlns:a16="http://schemas.microsoft.com/office/drawing/2014/main" id="{D0CE7CD7-5016-4694-A556-66170BD9A256}"/>
              </a:ext>
            </a:extLst>
          </p:cNvPr>
          <p:cNvSpPr txBox="1"/>
          <p:nvPr/>
        </p:nvSpPr>
        <p:spPr>
          <a:xfrm rot="5400000">
            <a:off x="3422307" y="3509776"/>
            <a:ext cx="6284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         &gt;         &gt;       &gt;       &gt;…</a:t>
            </a:r>
          </a:p>
        </p:txBody>
      </p:sp>
      <p:pic>
        <p:nvPicPr>
          <p:cNvPr id="145" name="Picture 3">
            <a:extLst>
              <a:ext uri="{FF2B5EF4-FFF2-40B4-BE49-F238E27FC236}">
                <a16:creationId xmlns:a16="http://schemas.microsoft.com/office/drawing/2014/main" id="{4DBF9C56-6166-4E8D-A72A-03BC452B5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25" y="4211358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Picture 3">
            <a:extLst>
              <a:ext uri="{FF2B5EF4-FFF2-40B4-BE49-F238E27FC236}">
                <a16:creationId xmlns:a16="http://schemas.microsoft.com/office/drawing/2014/main" id="{B96FFC95-0CB6-4F95-8F0C-785DB3247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0000"/>
                    </a14:imgEffect>
                    <a14:imgEffect>
                      <a14:brightnessContrast bright="1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690" y="2481537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" name="Picture 2">
            <a:extLst>
              <a:ext uri="{FF2B5EF4-FFF2-40B4-BE49-F238E27FC236}">
                <a16:creationId xmlns:a16="http://schemas.microsoft.com/office/drawing/2014/main" id="{7E074C05-F923-45EB-B68F-DFAE6DD39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"/>
                    </a14:imgEffect>
                    <a14:imgEffect>
                      <a14:brightnessContrast bright="5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089" y="5834076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" name="Picture 12" descr="hvd1-c">
            <a:extLst>
              <a:ext uri="{FF2B5EF4-FFF2-40B4-BE49-F238E27FC236}">
                <a16:creationId xmlns:a16="http://schemas.microsoft.com/office/drawing/2014/main" id="{87D4CFDE-BE98-4D29-A3F1-7695D0392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089" y="1012671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" name="Picture 12" descr="hvd1-c">
            <a:extLst>
              <a:ext uri="{FF2B5EF4-FFF2-40B4-BE49-F238E27FC236}">
                <a16:creationId xmlns:a16="http://schemas.microsoft.com/office/drawing/2014/main" id="{5A4DA320-9301-4BF8-A92E-CAABCA0B1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50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959" y="87671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" name="Picture 12" descr="hvd1-c">
            <a:extLst>
              <a:ext uri="{FF2B5EF4-FFF2-40B4-BE49-F238E27FC236}">
                <a16:creationId xmlns:a16="http://schemas.microsoft.com/office/drawing/2014/main" id="{183B047E-7D06-4013-89C2-365682945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526" y="1803242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3">
            <a:extLst>
              <a:ext uri="{FF2B5EF4-FFF2-40B4-BE49-F238E27FC236}">
                <a16:creationId xmlns:a16="http://schemas.microsoft.com/office/drawing/2014/main" id="{37051D08-97A3-4EEC-9043-E2FD2EDF9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25" y="3380659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Picture 2">
            <a:extLst>
              <a:ext uri="{FF2B5EF4-FFF2-40B4-BE49-F238E27FC236}">
                <a16:creationId xmlns:a16="http://schemas.microsoft.com/office/drawing/2014/main" id="{B04A58EE-93F9-404D-91ED-D8E74CB46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486" y="5083740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" name="TextBox 160">
            <a:extLst>
              <a:ext uri="{FF2B5EF4-FFF2-40B4-BE49-F238E27FC236}">
                <a16:creationId xmlns:a16="http://schemas.microsoft.com/office/drawing/2014/main" id="{30452075-BA16-4432-B204-CDA0A83A0203}"/>
              </a:ext>
            </a:extLst>
          </p:cNvPr>
          <p:cNvSpPr txBox="1"/>
          <p:nvPr/>
        </p:nvSpPr>
        <p:spPr>
          <a:xfrm rot="5400000">
            <a:off x="4085011" y="3492002"/>
            <a:ext cx="6284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         &gt;         &gt;       &gt;       &gt;…</a:t>
            </a:r>
          </a:p>
        </p:txBody>
      </p:sp>
      <p:pic>
        <p:nvPicPr>
          <p:cNvPr id="162" name="Picture 3">
            <a:extLst>
              <a:ext uri="{FF2B5EF4-FFF2-40B4-BE49-F238E27FC236}">
                <a16:creationId xmlns:a16="http://schemas.microsoft.com/office/drawing/2014/main" id="{E954F5EB-EB14-411E-98A6-2780F9B43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149" y="-11978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" name="Picture 3">
            <a:extLst>
              <a:ext uri="{FF2B5EF4-FFF2-40B4-BE49-F238E27FC236}">
                <a16:creationId xmlns:a16="http://schemas.microsoft.com/office/drawing/2014/main" id="{55A741CC-32D4-4CC5-A155-B77C649A7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0000"/>
                    </a14:imgEffect>
                    <a14:imgEffect>
                      <a14:brightnessContrast bright="1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708" y="1722065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" name="Picture 2">
            <a:extLst>
              <a:ext uri="{FF2B5EF4-FFF2-40B4-BE49-F238E27FC236}">
                <a16:creationId xmlns:a16="http://schemas.microsoft.com/office/drawing/2014/main" id="{22BD71D4-77D5-47F1-AA58-7D8262DB6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"/>
                    </a14:imgEffect>
                    <a14:imgEffect>
                      <a14:brightnessContrast bright="5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956" y="2517318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12" descr="hvd1-c">
            <a:extLst>
              <a:ext uri="{FF2B5EF4-FFF2-40B4-BE49-F238E27FC236}">
                <a16:creationId xmlns:a16="http://schemas.microsoft.com/office/drawing/2014/main" id="{7E5FA859-0D93-4474-8F6A-4B632C3E4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016" y="5087578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12" descr="hvd1-c">
            <a:extLst>
              <a:ext uri="{FF2B5EF4-FFF2-40B4-BE49-F238E27FC236}">
                <a16:creationId xmlns:a16="http://schemas.microsoft.com/office/drawing/2014/main" id="{CA720C1F-F786-4C5F-B3A9-15E9616ED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50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793" y="5834076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12" descr="hvd1-c">
            <a:extLst>
              <a:ext uri="{FF2B5EF4-FFF2-40B4-BE49-F238E27FC236}">
                <a16:creationId xmlns:a16="http://schemas.microsoft.com/office/drawing/2014/main" id="{B3985407-DED9-4FC4-9755-C3E6284F6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793" y="4256867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" name="Picture 3">
            <a:extLst>
              <a:ext uri="{FF2B5EF4-FFF2-40B4-BE49-F238E27FC236}">
                <a16:creationId xmlns:a16="http://schemas.microsoft.com/office/drawing/2014/main" id="{3D39675C-74C8-47C5-B861-09E517FA3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394" y="949082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" name="Picture 2">
            <a:extLst>
              <a:ext uri="{FF2B5EF4-FFF2-40B4-BE49-F238E27FC236}">
                <a16:creationId xmlns:a16="http://schemas.microsoft.com/office/drawing/2014/main" id="{42669623-77D4-4517-BEDE-CB382FC49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793" y="3303961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" name="TextBox 169">
            <a:extLst>
              <a:ext uri="{FF2B5EF4-FFF2-40B4-BE49-F238E27FC236}">
                <a16:creationId xmlns:a16="http://schemas.microsoft.com/office/drawing/2014/main" id="{9A44E10D-8804-44BF-A561-E0C18A5F3DE3}"/>
              </a:ext>
            </a:extLst>
          </p:cNvPr>
          <p:cNvSpPr txBox="1"/>
          <p:nvPr/>
        </p:nvSpPr>
        <p:spPr>
          <a:xfrm rot="5400000">
            <a:off x="4689492" y="3509776"/>
            <a:ext cx="6284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         &gt;         &gt;       &gt;       &gt;…</a:t>
            </a:r>
          </a:p>
        </p:txBody>
      </p:sp>
      <p:pic>
        <p:nvPicPr>
          <p:cNvPr id="171" name="Picture 3">
            <a:extLst>
              <a:ext uri="{FF2B5EF4-FFF2-40B4-BE49-F238E27FC236}">
                <a16:creationId xmlns:a16="http://schemas.microsoft.com/office/drawing/2014/main" id="{E18D43F5-DAF4-49D2-838F-6FF0B1303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0000"/>
                    </a14:imgEffect>
                    <a14:imgEffect>
                      <a14:brightnessContrast bright="1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189" y="1739839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" name="Picture 2">
            <a:extLst>
              <a:ext uri="{FF2B5EF4-FFF2-40B4-BE49-F238E27FC236}">
                <a16:creationId xmlns:a16="http://schemas.microsoft.com/office/drawing/2014/main" id="{EE0EB80C-7594-4A48-A0E2-BB24DA768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"/>
                    </a14:imgEffect>
                    <a14:imgEffect>
                      <a14:brightnessContrast bright="5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144" y="5834076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" name="Picture 12" descr="hvd1-c">
            <a:extLst>
              <a:ext uri="{FF2B5EF4-FFF2-40B4-BE49-F238E27FC236}">
                <a16:creationId xmlns:a16="http://schemas.microsoft.com/office/drawing/2014/main" id="{E3E07B98-1674-483C-9F24-0D7122003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497" y="2508331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" name="Picture 12" descr="hvd1-c">
            <a:extLst>
              <a:ext uri="{FF2B5EF4-FFF2-40B4-BE49-F238E27FC236}">
                <a16:creationId xmlns:a16="http://schemas.microsoft.com/office/drawing/2014/main" id="{3479247E-2D81-4DE9-9985-CFC896DBF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50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497" y="4287881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" name="Picture 12" descr="hvd1-c">
            <a:extLst>
              <a:ext uri="{FF2B5EF4-FFF2-40B4-BE49-F238E27FC236}">
                <a16:creationId xmlns:a16="http://schemas.microsoft.com/office/drawing/2014/main" id="{B729694A-3FF6-41B6-8F9D-150340017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224" y="3323000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" name="Picture 3">
            <a:extLst>
              <a:ext uri="{FF2B5EF4-FFF2-40B4-BE49-F238E27FC236}">
                <a16:creationId xmlns:a16="http://schemas.microsoft.com/office/drawing/2014/main" id="{BA3F50CF-A00C-4161-855F-4E50F75A5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496" y="37623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" name="Picture 2">
            <a:extLst>
              <a:ext uri="{FF2B5EF4-FFF2-40B4-BE49-F238E27FC236}">
                <a16:creationId xmlns:a16="http://schemas.microsoft.com/office/drawing/2014/main" id="{EE967710-A730-43C7-A0DF-021890C15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254" y="5054517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" name="Picture 3">
            <a:extLst>
              <a:ext uri="{FF2B5EF4-FFF2-40B4-BE49-F238E27FC236}">
                <a16:creationId xmlns:a16="http://schemas.microsoft.com/office/drawing/2014/main" id="{8DDDA8CF-1E1E-4DBF-9692-A046F6BAF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496" y="911945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" name="TextBox 178">
            <a:extLst>
              <a:ext uri="{FF2B5EF4-FFF2-40B4-BE49-F238E27FC236}">
                <a16:creationId xmlns:a16="http://schemas.microsoft.com/office/drawing/2014/main" id="{031BD53A-11E6-46EA-B153-763174B77123}"/>
              </a:ext>
            </a:extLst>
          </p:cNvPr>
          <p:cNvSpPr txBox="1"/>
          <p:nvPr/>
        </p:nvSpPr>
        <p:spPr>
          <a:xfrm rot="5400000">
            <a:off x="5276234" y="3497273"/>
            <a:ext cx="6284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         &gt;         &gt;       &gt;       &gt;…</a:t>
            </a:r>
          </a:p>
        </p:txBody>
      </p:sp>
      <p:pic>
        <p:nvPicPr>
          <p:cNvPr id="180" name="Picture 3">
            <a:extLst>
              <a:ext uri="{FF2B5EF4-FFF2-40B4-BE49-F238E27FC236}">
                <a16:creationId xmlns:a16="http://schemas.microsoft.com/office/drawing/2014/main" id="{1BC6B454-0A9C-4736-9DD4-055BE8794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0000"/>
                    </a14:imgEffect>
                    <a14:imgEffect>
                      <a14:brightnessContrast bright="1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375" y="4148769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" name="Picture 2">
            <a:extLst>
              <a:ext uri="{FF2B5EF4-FFF2-40B4-BE49-F238E27FC236}">
                <a16:creationId xmlns:a16="http://schemas.microsoft.com/office/drawing/2014/main" id="{6F8CFD78-FEDA-41DD-93AA-7C3B5C206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"/>
                    </a14:imgEffect>
                    <a14:imgEffect>
                      <a14:brightnessContrast bright="5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047" y="976847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" name="Picture 12" descr="hvd1-c">
            <a:extLst>
              <a:ext uri="{FF2B5EF4-FFF2-40B4-BE49-F238E27FC236}">
                <a16:creationId xmlns:a16="http://schemas.microsoft.com/office/drawing/2014/main" id="{3048DA25-B82F-46B8-AF60-3F794A569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50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809" y="5915751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" name="Picture 2">
            <a:extLst>
              <a:ext uri="{FF2B5EF4-FFF2-40B4-BE49-F238E27FC236}">
                <a16:creationId xmlns:a16="http://schemas.microsoft.com/office/drawing/2014/main" id="{9756BCEA-D237-43EF-AFD0-E422949E8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361" y="41856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" name="Picture 3">
            <a:extLst>
              <a:ext uri="{FF2B5EF4-FFF2-40B4-BE49-F238E27FC236}">
                <a16:creationId xmlns:a16="http://schemas.microsoft.com/office/drawing/2014/main" id="{C76F85E8-C921-4DF0-A3F7-67EB0CB97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375" y="3233977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" name="Picture 29" descr="money1-c">
            <a:extLst>
              <a:ext uri="{FF2B5EF4-FFF2-40B4-BE49-F238E27FC236}">
                <a16:creationId xmlns:a16="http://schemas.microsoft.com/office/drawing/2014/main" id="{8E9AE4A0-86AD-491A-B6F3-8B57A9BCF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047" y="1815927"/>
            <a:ext cx="237061" cy="49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" name="Picture 29" descr="money1-c">
            <a:extLst>
              <a:ext uri="{FF2B5EF4-FFF2-40B4-BE49-F238E27FC236}">
                <a16:creationId xmlns:a16="http://schemas.microsoft.com/office/drawing/2014/main" id="{2D236FD8-E774-4091-BCFE-D3EB33484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500" y="2512698"/>
            <a:ext cx="214153" cy="44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89EE14B-0164-4B50-8260-B91C5A4E3799}"/>
              </a:ext>
            </a:extLst>
          </p:cNvPr>
          <p:cNvSpPr/>
          <p:nvPr/>
        </p:nvSpPr>
        <p:spPr>
          <a:xfrm>
            <a:off x="4335628" y="37623"/>
            <a:ext cx="480979" cy="230389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D0210CC-BEEE-4065-9E65-646BF0D30F20}"/>
              </a:ext>
            </a:extLst>
          </p:cNvPr>
          <p:cNvSpPr/>
          <p:nvPr/>
        </p:nvSpPr>
        <p:spPr>
          <a:xfrm>
            <a:off x="4994170" y="52892"/>
            <a:ext cx="480979" cy="230389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11E682C-A387-463A-955B-081C316A0E43}"/>
              </a:ext>
            </a:extLst>
          </p:cNvPr>
          <p:cNvSpPr/>
          <p:nvPr/>
        </p:nvSpPr>
        <p:spPr>
          <a:xfrm>
            <a:off x="5665329" y="44527"/>
            <a:ext cx="480979" cy="230389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7EE062D-44FC-40A9-A877-A70BF54E7582}"/>
              </a:ext>
            </a:extLst>
          </p:cNvPr>
          <p:cNvSpPr/>
          <p:nvPr/>
        </p:nvSpPr>
        <p:spPr>
          <a:xfrm>
            <a:off x="6295640" y="58178"/>
            <a:ext cx="480979" cy="230389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1EA3C0F-EA09-4BD3-BB54-D2B629E60FDA}"/>
              </a:ext>
            </a:extLst>
          </p:cNvPr>
          <p:cNvSpPr/>
          <p:nvPr/>
        </p:nvSpPr>
        <p:spPr>
          <a:xfrm>
            <a:off x="6966790" y="4207526"/>
            <a:ext cx="480979" cy="230389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42DA2C2-AAA5-43F8-82F6-9085EBA0818D}"/>
              </a:ext>
            </a:extLst>
          </p:cNvPr>
          <p:cNvSpPr/>
          <p:nvPr/>
        </p:nvSpPr>
        <p:spPr>
          <a:xfrm>
            <a:off x="7595835" y="2458800"/>
            <a:ext cx="480979" cy="230389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EE8A2452-3C9F-43EE-A5F6-6039AC7E3997}"/>
              </a:ext>
            </a:extLst>
          </p:cNvPr>
          <p:cNvSpPr/>
          <p:nvPr/>
        </p:nvSpPr>
        <p:spPr>
          <a:xfrm>
            <a:off x="8184658" y="5860869"/>
            <a:ext cx="480979" cy="9971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65857BF-203D-43EE-A6B3-35627E716ABF}"/>
              </a:ext>
            </a:extLst>
          </p:cNvPr>
          <p:cNvSpPr/>
          <p:nvPr/>
        </p:nvSpPr>
        <p:spPr>
          <a:xfrm>
            <a:off x="4351564" y="2481803"/>
            <a:ext cx="480979" cy="2332911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4EEBA1A-1172-4F05-9A59-87C610504B17}"/>
              </a:ext>
            </a:extLst>
          </p:cNvPr>
          <p:cNvSpPr/>
          <p:nvPr/>
        </p:nvSpPr>
        <p:spPr>
          <a:xfrm>
            <a:off x="4341216" y="5091784"/>
            <a:ext cx="480979" cy="1419640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5303072-4D1F-41B2-9240-4E6BD8938EF0}"/>
              </a:ext>
            </a:extLst>
          </p:cNvPr>
          <p:cNvSpPr/>
          <p:nvPr/>
        </p:nvSpPr>
        <p:spPr>
          <a:xfrm>
            <a:off x="5007503" y="2495717"/>
            <a:ext cx="480979" cy="2332911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296328D-0880-4AEA-B5A6-A2DF3C8216ED}"/>
              </a:ext>
            </a:extLst>
          </p:cNvPr>
          <p:cNvSpPr/>
          <p:nvPr/>
        </p:nvSpPr>
        <p:spPr>
          <a:xfrm>
            <a:off x="5667377" y="2495717"/>
            <a:ext cx="480979" cy="2332911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31D5343-7D8E-4007-9036-B585A8F4557F}"/>
              </a:ext>
            </a:extLst>
          </p:cNvPr>
          <p:cNvSpPr/>
          <p:nvPr/>
        </p:nvSpPr>
        <p:spPr>
          <a:xfrm>
            <a:off x="6325416" y="2482348"/>
            <a:ext cx="480979" cy="2332911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BFC2A055-652D-4480-89B7-F4F94C58CDCC}"/>
              </a:ext>
            </a:extLst>
          </p:cNvPr>
          <p:cNvSpPr/>
          <p:nvPr/>
        </p:nvSpPr>
        <p:spPr>
          <a:xfrm>
            <a:off x="6941917" y="38384"/>
            <a:ext cx="480979" cy="2332911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3FD3555-357D-4031-B81B-A42F60624EA6}"/>
              </a:ext>
            </a:extLst>
          </p:cNvPr>
          <p:cNvSpPr/>
          <p:nvPr/>
        </p:nvSpPr>
        <p:spPr>
          <a:xfrm>
            <a:off x="7628151" y="38384"/>
            <a:ext cx="480979" cy="2332911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1D176A79-AA42-4177-83BC-6B549798EEA4}"/>
              </a:ext>
            </a:extLst>
          </p:cNvPr>
          <p:cNvSpPr/>
          <p:nvPr/>
        </p:nvSpPr>
        <p:spPr>
          <a:xfrm>
            <a:off x="8163086" y="3233977"/>
            <a:ext cx="480979" cy="2332911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1" name="Picture 3">
            <a:extLst>
              <a:ext uri="{FF2B5EF4-FFF2-40B4-BE49-F238E27FC236}">
                <a16:creationId xmlns:a16="http://schemas.microsoft.com/office/drawing/2014/main" id="{3AEE570C-05C4-49B8-A2D4-BFBCD8465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965" y="4989660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" name="Rectangle 131">
            <a:extLst>
              <a:ext uri="{FF2B5EF4-FFF2-40B4-BE49-F238E27FC236}">
                <a16:creationId xmlns:a16="http://schemas.microsoft.com/office/drawing/2014/main" id="{F115EE1A-7B1C-4A43-AEFF-B2E0A4CBA013}"/>
              </a:ext>
            </a:extLst>
          </p:cNvPr>
          <p:cNvSpPr/>
          <p:nvPr/>
        </p:nvSpPr>
        <p:spPr>
          <a:xfrm>
            <a:off x="5038081" y="5068851"/>
            <a:ext cx="480979" cy="1419640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BAD17352-B75B-483F-8B01-BDD6FBC325DD}"/>
              </a:ext>
            </a:extLst>
          </p:cNvPr>
          <p:cNvSpPr/>
          <p:nvPr/>
        </p:nvSpPr>
        <p:spPr>
          <a:xfrm>
            <a:off x="5695046" y="5055021"/>
            <a:ext cx="480979" cy="1419640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D016041-3588-465B-ACAF-319966835F4E}"/>
              </a:ext>
            </a:extLst>
          </p:cNvPr>
          <p:cNvSpPr/>
          <p:nvPr/>
        </p:nvSpPr>
        <p:spPr>
          <a:xfrm>
            <a:off x="6325010" y="5042057"/>
            <a:ext cx="480979" cy="1419640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1C6797F8-00B6-439F-A390-015785232970}"/>
              </a:ext>
            </a:extLst>
          </p:cNvPr>
          <p:cNvSpPr/>
          <p:nvPr/>
        </p:nvSpPr>
        <p:spPr>
          <a:xfrm>
            <a:off x="6986567" y="2481537"/>
            <a:ext cx="480979" cy="1419640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87C796DF-E4E0-4B01-8737-383E9F5ABD6E}"/>
              </a:ext>
            </a:extLst>
          </p:cNvPr>
          <p:cNvSpPr/>
          <p:nvPr/>
        </p:nvSpPr>
        <p:spPr>
          <a:xfrm>
            <a:off x="7577411" y="5042057"/>
            <a:ext cx="480979" cy="1419640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CDEDB22-8EE2-4CF3-8FBC-7E558F68C4BF}"/>
              </a:ext>
            </a:extLst>
          </p:cNvPr>
          <p:cNvSpPr/>
          <p:nvPr/>
        </p:nvSpPr>
        <p:spPr>
          <a:xfrm>
            <a:off x="8207889" y="26779"/>
            <a:ext cx="480979" cy="1419640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7C9D6E22-C9FE-4E8B-A042-F061F3B3FA73}"/>
              </a:ext>
            </a:extLst>
          </p:cNvPr>
          <p:cNvSpPr/>
          <p:nvPr/>
        </p:nvSpPr>
        <p:spPr>
          <a:xfrm>
            <a:off x="8184657" y="1657377"/>
            <a:ext cx="480979" cy="1419640"/>
          </a:xfrm>
          <a:prstGeom prst="rect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7780005-A290-40AF-8851-8EC646E74C56}"/>
              </a:ext>
            </a:extLst>
          </p:cNvPr>
          <p:cNvSpPr txBox="1"/>
          <p:nvPr/>
        </p:nvSpPr>
        <p:spPr>
          <a:xfrm>
            <a:off x="210988" y="5487866"/>
            <a:ext cx="3697168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Problem!</a:t>
            </a:r>
          </a:p>
          <a:p>
            <a:r>
              <a:rPr lang="pl-PL" dirty="0" err="1"/>
              <a:t>Very</a:t>
            </a:r>
            <a:r>
              <a:rPr lang="pl-PL" dirty="0"/>
              <a:t> </a:t>
            </a:r>
            <a:r>
              <a:rPr lang="pl-PL" dirty="0" err="1"/>
              <a:t>fragile</a:t>
            </a:r>
            <a:r>
              <a:rPr lang="pl-PL" dirty="0"/>
              <a:t> to </a:t>
            </a:r>
            <a:r>
              <a:rPr lang="pl-PL" dirty="0" err="1"/>
              <a:t>perturbations</a:t>
            </a:r>
            <a:r>
              <a:rPr lang="pl-PL" dirty="0"/>
              <a:t> in single </a:t>
            </a:r>
            <a:r>
              <a:rPr lang="pl-PL" dirty="0" err="1"/>
              <a:t>votes</a:t>
            </a:r>
            <a:r>
              <a:rPr lang="pl-PL" dirty="0"/>
              <a:t>. </a:t>
            </a:r>
            <a:r>
              <a:rPr lang="pl-PL" dirty="0" err="1"/>
              <a:t>Still</a:t>
            </a:r>
            <a:r>
              <a:rPr lang="pl-PL" dirty="0"/>
              <a:t> – </a:t>
            </a:r>
            <a:r>
              <a:rPr lang="pl-PL" dirty="0" err="1"/>
              <a:t>an</a:t>
            </a:r>
            <a:r>
              <a:rPr lang="pl-PL" dirty="0"/>
              <a:t> </a:t>
            </a:r>
            <a:r>
              <a:rPr lang="pl-PL" dirty="0" err="1"/>
              <a:t>attempt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treewidth-like</a:t>
            </a:r>
            <a:r>
              <a:rPr lang="pl-PL" dirty="0"/>
              <a:t> </a:t>
            </a:r>
            <a:r>
              <a:rPr lang="pl-PL" dirty="0" err="1"/>
              <a:t>notion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72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128" grpId="0" animBg="1"/>
      <p:bldP spid="129" grpId="0" animBg="1"/>
      <p:bldP spid="130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2A354B-A36C-4BFE-BEEA-D7C292080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Summary</a:t>
            </a:r>
            <a:r>
              <a:rPr lang="pl-PL" dirty="0"/>
              <a:t>: </a:t>
            </a:r>
            <a:r>
              <a:rPr lang="pl-PL" sz="3200" dirty="0" err="1"/>
              <a:t>Computational</a:t>
            </a:r>
            <a:r>
              <a:rPr lang="pl-PL" sz="3200" dirty="0"/>
              <a:t> </a:t>
            </a:r>
            <a:r>
              <a:rPr lang="pl-PL" sz="3200" dirty="0" err="1"/>
              <a:t>Social</a:t>
            </a:r>
            <a:r>
              <a:rPr lang="pl-PL" sz="3200" dirty="0"/>
              <a:t> Choice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84C80-F789-4557-8E76-0D1FBD697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dirty="0" err="1"/>
              <a:t>An</a:t>
            </a:r>
            <a:r>
              <a:rPr lang="pl-PL" dirty="0"/>
              <a:t> </a:t>
            </a:r>
            <a:r>
              <a:rPr lang="pl-PL" dirty="0" err="1"/>
              <a:t>application</a:t>
            </a:r>
            <a:r>
              <a:rPr lang="pl-PL" dirty="0"/>
              <a:t> </a:t>
            </a:r>
            <a:r>
              <a:rPr lang="pl-PL" dirty="0" err="1"/>
              <a:t>domain</a:t>
            </a:r>
            <a:r>
              <a:rPr lang="pl-PL" dirty="0"/>
              <a:t> for </a:t>
            </a:r>
            <a:r>
              <a:rPr lang="pl-PL" dirty="0" err="1"/>
              <a:t>parametrized</a:t>
            </a:r>
            <a:r>
              <a:rPr lang="pl-PL" dirty="0"/>
              <a:t> </a:t>
            </a:r>
            <a:r>
              <a:rPr lang="pl-PL" dirty="0" err="1"/>
              <a:t>complexity</a:t>
            </a:r>
            <a:endParaRPr lang="pl-PL" dirty="0"/>
          </a:p>
          <a:p>
            <a:pPr lvl="2"/>
            <a:r>
              <a:rPr lang="pl-PL" dirty="0" err="1"/>
              <a:t>Approximation</a:t>
            </a:r>
            <a:r>
              <a:rPr lang="pl-PL" dirty="0"/>
              <a:t> for COMSOC </a:t>
            </a:r>
            <a:r>
              <a:rPr lang="pl-PL" dirty="0" err="1"/>
              <a:t>is</a:t>
            </a:r>
            <a:r>
              <a:rPr lang="pl-PL" dirty="0"/>
              <a:t> nice, but </a:t>
            </a:r>
            <a:r>
              <a:rPr lang="pl-PL" dirty="0" err="1"/>
              <a:t>does</a:t>
            </a:r>
            <a:r>
              <a:rPr lang="pl-PL" dirty="0"/>
              <a:t> not </a:t>
            </a:r>
            <a:r>
              <a:rPr lang="pl-PL" dirty="0" err="1"/>
              <a:t>solve</a:t>
            </a:r>
            <a:r>
              <a:rPr lang="pl-PL" dirty="0"/>
              <a:t> </a:t>
            </a:r>
            <a:r>
              <a:rPr lang="pl-PL" dirty="0" err="1"/>
              <a:t>all</a:t>
            </a:r>
            <a:r>
              <a:rPr lang="pl-PL" dirty="0"/>
              <a:t> the </a:t>
            </a:r>
            <a:r>
              <a:rPr lang="pl-PL" dirty="0" err="1"/>
              <a:t>problems</a:t>
            </a:r>
            <a:endParaRPr lang="pl-PL" dirty="0"/>
          </a:p>
          <a:p>
            <a:pPr lvl="2"/>
            <a:r>
              <a:rPr lang="pl-PL" dirty="0" err="1"/>
              <a:t>Sometimes</a:t>
            </a:r>
            <a:r>
              <a:rPr lang="pl-PL" dirty="0"/>
              <a:t> FPT </a:t>
            </a:r>
            <a:r>
              <a:rPr lang="pl-PL" dirty="0" err="1"/>
              <a:t>algorithms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the </a:t>
            </a:r>
            <a:r>
              <a:rPr lang="pl-PL" dirty="0" err="1"/>
              <a:t>only</a:t>
            </a:r>
            <a:r>
              <a:rPr lang="pl-PL" dirty="0"/>
              <a:t> </a:t>
            </a:r>
            <a:r>
              <a:rPr lang="pl-PL" dirty="0" err="1"/>
              <a:t>way</a:t>
            </a:r>
            <a:endParaRPr lang="pl-PL" dirty="0"/>
          </a:p>
          <a:p>
            <a:pPr lvl="1"/>
            <a:r>
              <a:rPr lang="pl-PL" dirty="0"/>
              <a:t>A lot of </a:t>
            </a:r>
            <a:r>
              <a:rPr lang="pl-PL" dirty="0" err="1"/>
              <a:t>classification</a:t>
            </a:r>
            <a:r>
              <a:rPr lang="pl-PL" dirty="0"/>
              <a:t> </a:t>
            </a:r>
            <a:r>
              <a:rPr lang="pl-PL" dirty="0" err="1"/>
              <a:t>results</a:t>
            </a:r>
            <a:r>
              <a:rPr lang="pl-PL" dirty="0"/>
              <a:t>, but</a:t>
            </a:r>
          </a:p>
          <a:p>
            <a:pPr lvl="2"/>
            <a:r>
              <a:rPr lang="pl-PL" dirty="0" err="1"/>
              <a:t>Few</a:t>
            </a:r>
            <a:r>
              <a:rPr lang="pl-PL" dirty="0"/>
              <a:t> </a:t>
            </a:r>
            <a:r>
              <a:rPr lang="pl-PL" dirty="0" err="1"/>
              <a:t>kernelization</a:t>
            </a:r>
            <a:r>
              <a:rPr lang="pl-PL" dirty="0"/>
              <a:t> </a:t>
            </a:r>
            <a:r>
              <a:rPr lang="pl-PL" dirty="0" err="1"/>
              <a:t>results</a:t>
            </a:r>
            <a:endParaRPr lang="pl-PL" dirty="0"/>
          </a:p>
          <a:p>
            <a:pPr lvl="2"/>
            <a:r>
              <a:rPr lang="pl-PL" dirty="0" err="1"/>
              <a:t>Few</a:t>
            </a:r>
            <a:r>
              <a:rPr lang="pl-PL" dirty="0"/>
              <a:t> </a:t>
            </a:r>
            <a:r>
              <a:rPr lang="pl-PL" dirty="0" err="1"/>
              <a:t>attempts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optimizing</a:t>
            </a:r>
            <a:r>
              <a:rPr lang="pl-PL" dirty="0"/>
              <a:t> FPT </a:t>
            </a:r>
            <a:r>
              <a:rPr lang="pl-PL" dirty="0" err="1"/>
              <a:t>algorithms</a:t>
            </a:r>
            <a:endParaRPr lang="pl-PL" dirty="0"/>
          </a:p>
          <a:p>
            <a:pPr lvl="2"/>
            <a:r>
              <a:rPr lang="pl-PL" dirty="0" err="1"/>
              <a:t>Still</a:t>
            </a:r>
            <a:r>
              <a:rPr lang="pl-PL" dirty="0"/>
              <a:t> </a:t>
            </a:r>
            <a:r>
              <a:rPr lang="pl-PL" dirty="0" err="1"/>
              <a:t>maaaany</a:t>
            </a:r>
            <a:r>
              <a:rPr lang="pl-PL" dirty="0"/>
              <a:t> </a:t>
            </a:r>
            <a:r>
              <a:rPr lang="pl-PL" dirty="0" err="1"/>
              <a:t>results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missing!</a:t>
            </a:r>
          </a:p>
          <a:p>
            <a:pPr lvl="1"/>
            <a:r>
              <a:rPr lang="pl-PL" dirty="0" err="1"/>
              <a:t>Motivation</a:t>
            </a:r>
            <a:r>
              <a:rPr lang="pl-PL" dirty="0"/>
              <a:t> </a:t>
            </a:r>
            <a:r>
              <a:rPr lang="pl-PL" dirty="0" err="1"/>
              <a:t>matters</a:t>
            </a:r>
            <a:endParaRPr lang="pl-PL" dirty="0"/>
          </a:p>
          <a:p>
            <a:pPr lvl="2"/>
            <a:r>
              <a:rPr lang="pl-PL" dirty="0" err="1"/>
              <a:t>It’s</a:t>
            </a:r>
            <a:r>
              <a:rPr lang="pl-PL" dirty="0"/>
              <a:t> not </a:t>
            </a:r>
            <a:r>
              <a:rPr lang="pl-PL" dirty="0" err="1"/>
              <a:t>enough</a:t>
            </a:r>
            <a:r>
              <a:rPr lang="pl-PL" dirty="0"/>
              <a:t> to </a:t>
            </a:r>
            <a:r>
              <a:rPr lang="pl-PL" dirty="0" err="1"/>
              <a:t>get</a:t>
            </a:r>
            <a:r>
              <a:rPr lang="pl-PL" dirty="0"/>
              <a:t> a nice FPT </a:t>
            </a:r>
            <a:r>
              <a:rPr lang="pl-PL" dirty="0" err="1"/>
              <a:t>algorithm</a:t>
            </a:r>
            <a:r>
              <a:rPr lang="pl-PL" dirty="0"/>
              <a:t> …</a:t>
            </a:r>
          </a:p>
          <a:p>
            <a:pPr lvl="2"/>
            <a:r>
              <a:rPr lang="pl-PL" dirty="0"/>
              <a:t>…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has</a:t>
            </a:r>
            <a:r>
              <a:rPr lang="pl-PL" dirty="0"/>
              <a:t> to </a:t>
            </a:r>
            <a:r>
              <a:rPr lang="pl-PL" dirty="0" err="1"/>
              <a:t>address</a:t>
            </a:r>
            <a:r>
              <a:rPr lang="pl-PL" dirty="0"/>
              <a:t> </a:t>
            </a:r>
            <a:r>
              <a:rPr lang="pl-PL" dirty="0" err="1"/>
              <a:t>some</a:t>
            </a:r>
            <a:r>
              <a:rPr lang="pl-PL" dirty="0"/>
              <a:t> real </a:t>
            </a:r>
            <a:r>
              <a:rPr lang="pl-PL" dirty="0" err="1"/>
              <a:t>issue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396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pl-PL" dirty="0" err="1"/>
              <a:t>Thank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!</a:t>
            </a:r>
          </a:p>
        </p:txBody>
      </p:sp>
      <p:pic>
        <p:nvPicPr>
          <p:cNvPr id="56323" name="Picture 4" descr="ques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428" y="1706217"/>
            <a:ext cx="4876800" cy="384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252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Formal</a:t>
            </a:r>
            <a:r>
              <a:rPr lang="pl-PL" dirty="0"/>
              <a:t> </a:t>
            </a:r>
            <a:r>
              <a:rPr lang="pl-PL" dirty="0" err="1"/>
              <a:t>Setting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4402832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err="1"/>
              <a:t>Elections</a:t>
            </a:r>
            <a:r>
              <a:rPr lang="pl-PL" b="1" dirty="0"/>
              <a:t> </a:t>
            </a:r>
          </a:p>
          <a:p>
            <a:r>
              <a:rPr lang="pl-PL" sz="2000" dirty="0"/>
              <a:t>E = (C, V)</a:t>
            </a:r>
          </a:p>
          <a:p>
            <a:r>
              <a:rPr lang="pl-PL" sz="2000" dirty="0"/>
              <a:t>f – </a:t>
            </a:r>
            <a:r>
              <a:rPr lang="pl-PL" sz="2000" dirty="0" err="1"/>
              <a:t>voting</a:t>
            </a:r>
            <a:r>
              <a:rPr lang="pl-PL" sz="2000" dirty="0"/>
              <a:t> </a:t>
            </a:r>
            <a:r>
              <a:rPr lang="pl-PL" sz="2000" dirty="0" err="1"/>
              <a:t>rule</a:t>
            </a:r>
            <a:r>
              <a:rPr lang="pl-PL" sz="2000" dirty="0"/>
              <a:t> </a:t>
            </a:r>
          </a:p>
          <a:p>
            <a:r>
              <a:rPr lang="pl-PL" sz="2000" dirty="0"/>
              <a:t>f( E ) = W – </a:t>
            </a:r>
            <a:r>
              <a:rPr lang="pl-PL" sz="2000" dirty="0" err="1"/>
              <a:t>tied</a:t>
            </a:r>
            <a:r>
              <a:rPr lang="pl-PL" sz="2000" dirty="0"/>
              <a:t> </a:t>
            </a:r>
            <a:r>
              <a:rPr lang="pl-PL" sz="2000" dirty="0" err="1"/>
              <a:t>winners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40" y="1269052"/>
            <a:ext cx="2634018" cy="67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023244" y="1345433"/>
            <a:ext cx="36728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C = {      ,      ,      ,      ,     }</a:t>
            </a:r>
          </a:p>
          <a:p>
            <a:r>
              <a:rPr lang="pl-PL" sz="2800" dirty="0"/>
              <a:t>V = (v</a:t>
            </a:r>
            <a:r>
              <a:rPr lang="pl-PL" sz="2800" baseline="-25000" dirty="0"/>
              <a:t>1</a:t>
            </a:r>
            <a:r>
              <a:rPr lang="pl-PL" sz="2800" dirty="0"/>
              <a:t>, … , v</a:t>
            </a:r>
            <a:r>
              <a:rPr lang="pl-PL" sz="2800" baseline="-25000" dirty="0"/>
              <a:t>6</a:t>
            </a:r>
            <a:r>
              <a:rPr lang="pl-PL" sz="2800" dirty="0"/>
              <a:t>)</a:t>
            </a: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4832175" y="1269052"/>
            <a:ext cx="0" cy="49677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5378764" y="301788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378953" y="533399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378764" y="359538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378764" y="4211506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378764" y="587193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378953" y="4712925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40" y="2987019"/>
            <a:ext cx="2516961" cy="33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00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Formal</a:t>
            </a:r>
            <a:r>
              <a:rPr lang="pl-PL" dirty="0"/>
              <a:t> </a:t>
            </a:r>
            <a:r>
              <a:rPr lang="pl-PL" dirty="0" err="1"/>
              <a:t>Setting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40" y="1269052"/>
            <a:ext cx="2634018" cy="67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023244" y="1345433"/>
            <a:ext cx="36728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C = {      ,      ,      ,      ,     }</a:t>
            </a:r>
          </a:p>
          <a:p>
            <a:r>
              <a:rPr lang="pl-PL" sz="2800" dirty="0"/>
              <a:t>V = (v</a:t>
            </a:r>
            <a:r>
              <a:rPr lang="pl-PL" sz="2800" baseline="-25000" dirty="0"/>
              <a:t>1</a:t>
            </a:r>
            <a:r>
              <a:rPr lang="pl-PL" sz="2800" dirty="0"/>
              <a:t>, … , v</a:t>
            </a:r>
            <a:r>
              <a:rPr lang="pl-PL" sz="2800" baseline="-25000" dirty="0"/>
              <a:t>6</a:t>
            </a:r>
            <a:r>
              <a:rPr lang="pl-PL" sz="2800" dirty="0"/>
              <a:t>)</a:t>
            </a: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4832175" y="1269052"/>
            <a:ext cx="0" cy="49677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5378764" y="301788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378953" y="533399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378764" y="359538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378764" y="4211506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378764" y="587193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378953" y="4712925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40" y="2987019"/>
            <a:ext cx="2516961" cy="33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ole tekstowe 13"/>
          <p:cNvSpPr txBox="1"/>
          <p:nvPr/>
        </p:nvSpPr>
        <p:spPr>
          <a:xfrm>
            <a:off x="5878285" y="2565751"/>
            <a:ext cx="2726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1       0      0      0      0</a:t>
            </a:r>
          </a:p>
        </p:txBody>
      </p:sp>
      <p:pic>
        <p:nvPicPr>
          <p:cNvPr id="15" name="Picture 13" descr="hvd1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3780050"/>
            <a:ext cx="342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1" descr="hvd4-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412" y="4667021"/>
            <a:ext cx="45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ymbol zastępczy zawartości 2">
            <a:extLst>
              <a:ext uri="{FF2B5EF4-FFF2-40B4-BE49-F238E27FC236}">
                <a16:creationId xmlns:a16="http://schemas.microsoft.com/office/drawing/2014/main" id="{240404F9-00CE-4CA9-9BDA-145A7261A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4402832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err="1"/>
              <a:t>Elections</a:t>
            </a:r>
            <a:r>
              <a:rPr lang="pl-PL" b="1" dirty="0"/>
              <a:t> </a:t>
            </a:r>
          </a:p>
          <a:p>
            <a:r>
              <a:rPr lang="pl-PL" sz="2000" dirty="0"/>
              <a:t>E = (C, V)</a:t>
            </a:r>
          </a:p>
          <a:p>
            <a:r>
              <a:rPr lang="pl-PL" sz="2000" dirty="0"/>
              <a:t>f – </a:t>
            </a:r>
            <a:r>
              <a:rPr lang="pl-PL" sz="2000" dirty="0" err="1"/>
              <a:t>voting</a:t>
            </a:r>
            <a:r>
              <a:rPr lang="pl-PL" sz="2000" dirty="0"/>
              <a:t> </a:t>
            </a:r>
            <a:r>
              <a:rPr lang="pl-PL" sz="2000" dirty="0" err="1"/>
              <a:t>rule</a:t>
            </a:r>
            <a:r>
              <a:rPr lang="pl-PL" sz="2000" dirty="0"/>
              <a:t> </a:t>
            </a:r>
          </a:p>
          <a:p>
            <a:r>
              <a:rPr lang="pl-PL" sz="2000" dirty="0"/>
              <a:t>f( E ) = W – </a:t>
            </a:r>
            <a:r>
              <a:rPr lang="pl-PL" sz="2000" dirty="0" err="1"/>
              <a:t>tied</a:t>
            </a:r>
            <a:r>
              <a:rPr lang="pl-PL" sz="2000" dirty="0"/>
              <a:t> </a:t>
            </a:r>
            <a:r>
              <a:rPr lang="pl-PL" sz="2000" dirty="0" err="1"/>
              <a:t>winners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b="1" dirty="0" err="1"/>
              <a:t>Examples</a:t>
            </a:r>
            <a:r>
              <a:rPr lang="pl-PL" sz="2000" b="1" dirty="0"/>
              <a:t> of </a:t>
            </a:r>
            <a:r>
              <a:rPr lang="pl-PL" sz="2000" b="1" dirty="0" err="1"/>
              <a:t>voting</a:t>
            </a:r>
            <a:r>
              <a:rPr lang="pl-PL" sz="2000" b="1" dirty="0"/>
              <a:t> </a:t>
            </a:r>
            <a:r>
              <a:rPr lang="pl-PL" sz="2000" b="1" dirty="0" err="1"/>
              <a:t>rules</a:t>
            </a:r>
            <a:r>
              <a:rPr lang="pl-PL" sz="2000" b="1" dirty="0"/>
              <a:t>:</a:t>
            </a:r>
          </a:p>
          <a:p>
            <a:pPr>
              <a:buFontTx/>
              <a:buChar char="-"/>
            </a:pPr>
            <a:r>
              <a:rPr lang="pl-PL" sz="2000" b="1" dirty="0" err="1"/>
              <a:t>Plurality</a:t>
            </a:r>
            <a:r>
              <a:rPr lang="pl-PL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069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Formal</a:t>
            </a:r>
            <a:r>
              <a:rPr lang="pl-PL" dirty="0"/>
              <a:t> </a:t>
            </a:r>
            <a:r>
              <a:rPr lang="pl-PL" dirty="0" err="1"/>
              <a:t>Setting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40" y="1269052"/>
            <a:ext cx="2634018" cy="67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023244" y="1345433"/>
            <a:ext cx="36728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C = {      ,      ,      ,      ,     }</a:t>
            </a:r>
          </a:p>
          <a:p>
            <a:r>
              <a:rPr lang="pl-PL" sz="2800" dirty="0"/>
              <a:t>V = (v</a:t>
            </a:r>
            <a:r>
              <a:rPr lang="pl-PL" sz="2800" baseline="-25000" dirty="0"/>
              <a:t>1</a:t>
            </a:r>
            <a:r>
              <a:rPr lang="pl-PL" sz="2800" dirty="0"/>
              <a:t>, … , v</a:t>
            </a:r>
            <a:r>
              <a:rPr lang="pl-PL" sz="2800" baseline="-25000" dirty="0"/>
              <a:t>6</a:t>
            </a:r>
            <a:r>
              <a:rPr lang="pl-PL" sz="2800" dirty="0"/>
              <a:t>)</a:t>
            </a: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4832175" y="1269052"/>
            <a:ext cx="0" cy="49677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5378764" y="301788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378953" y="533399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378764" y="359538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378764" y="4211506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378764" y="587193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378953" y="4712925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40" y="2987019"/>
            <a:ext cx="2516961" cy="33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ole tekstowe 13"/>
          <p:cNvSpPr txBox="1"/>
          <p:nvPr/>
        </p:nvSpPr>
        <p:spPr>
          <a:xfrm>
            <a:off x="5878285" y="2565751"/>
            <a:ext cx="2726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4       3      2      1      0</a:t>
            </a:r>
          </a:p>
        </p:txBody>
      </p:sp>
      <p:pic>
        <p:nvPicPr>
          <p:cNvPr id="15" name="Picture 13" descr="hvd1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3780050"/>
            <a:ext cx="342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 descr="money3-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841" y="4681534"/>
            <a:ext cx="3921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ymbol zastępczy zawartości 2">
            <a:extLst>
              <a:ext uri="{FF2B5EF4-FFF2-40B4-BE49-F238E27FC236}">
                <a16:creationId xmlns:a16="http://schemas.microsoft.com/office/drawing/2014/main" id="{992F95B2-74A6-4D46-BF03-84BA4BFBF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4402832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err="1"/>
              <a:t>Elections</a:t>
            </a:r>
            <a:r>
              <a:rPr lang="pl-PL" b="1" dirty="0"/>
              <a:t> </a:t>
            </a:r>
          </a:p>
          <a:p>
            <a:r>
              <a:rPr lang="pl-PL" sz="2000" dirty="0"/>
              <a:t>E = (C, V)</a:t>
            </a:r>
          </a:p>
          <a:p>
            <a:r>
              <a:rPr lang="pl-PL" sz="2000" dirty="0"/>
              <a:t>f – </a:t>
            </a:r>
            <a:r>
              <a:rPr lang="pl-PL" sz="2000" dirty="0" err="1"/>
              <a:t>voting</a:t>
            </a:r>
            <a:r>
              <a:rPr lang="pl-PL" sz="2000" dirty="0"/>
              <a:t> </a:t>
            </a:r>
            <a:r>
              <a:rPr lang="pl-PL" sz="2000" dirty="0" err="1"/>
              <a:t>rule</a:t>
            </a:r>
            <a:r>
              <a:rPr lang="pl-PL" sz="2000" dirty="0"/>
              <a:t> </a:t>
            </a:r>
          </a:p>
          <a:p>
            <a:r>
              <a:rPr lang="pl-PL" sz="2000" dirty="0"/>
              <a:t>f( E ) = W – </a:t>
            </a:r>
            <a:r>
              <a:rPr lang="pl-PL" sz="2000" dirty="0" err="1"/>
              <a:t>tied</a:t>
            </a:r>
            <a:r>
              <a:rPr lang="pl-PL" sz="2000" dirty="0"/>
              <a:t> </a:t>
            </a:r>
            <a:r>
              <a:rPr lang="pl-PL" sz="2000" dirty="0" err="1"/>
              <a:t>winners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b="1" dirty="0" err="1"/>
              <a:t>Examples</a:t>
            </a:r>
            <a:r>
              <a:rPr lang="pl-PL" sz="2000" b="1" dirty="0"/>
              <a:t> of </a:t>
            </a:r>
            <a:r>
              <a:rPr lang="pl-PL" sz="2000" b="1" dirty="0" err="1"/>
              <a:t>voting</a:t>
            </a:r>
            <a:r>
              <a:rPr lang="pl-PL" sz="2000" b="1" dirty="0"/>
              <a:t> </a:t>
            </a:r>
            <a:r>
              <a:rPr lang="pl-PL" sz="2000" b="1" dirty="0" err="1"/>
              <a:t>rules</a:t>
            </a:r>
            <a:r>
              <a:rPr lang="pl-PL" sz="2000" b="1" dirty="0"/>
              <a:t>:</a:t>
            </a:r>
          </a:p>
          <a:p>
            <a:pPr>
              <a:buFontTx/>
              <a:buChar char="-"/>
            </a:pPr>
            <a:r>
              <a:rPr lang="pl-PL" sz="2000" dirty="0" err="1"/>
              <a:t>Plurality</a:t>
            </a:r>
            <a:r>
              <a:rPr lang="pl-PL" sz="2000" dirty="0"/>
              <a:t> </a:t>
            </a:r>
          </a:p>
          <a:p>
            <a:pPr>
              <a:buFontTx/>
              <a:buChar char="-"/>
            </a:pPr>
            <a:r>
              <a:rPr lang="pl-PL" sz="2000" b="1" dirty="0" err="1"/>
              <a:t>Borda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1964435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Formal</a:t>
            </a:r>
            <a:r>
              <a:rPr lang="pl-PL" dirty="0"/>
              <a:t> </a:t>
            </a:r>
            <a:r>
              <a:rPr lang="pl-PL" dirty="0" err="1"/>
              <a:t>Setting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40" y="1269052"/>
            <a:ext cx="2634018" cy="67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023244" y="1345433"/>
            <a:ext cx="36728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C = {      ,      ,      ,      ,     }</a:t>
            </a:r>
          </a:p>
          <a:p>
            <a:r>
              <a:rPr lang="pl-PL" sz="2800" dirty="0"/>
              <a:t>V = (v</a:t>
            </a:r>
            <a:r>
              <a:rPr lang="pl-PL" sz="2800" baseline="-25000" dirty="0"/>
              <a:t>1</a:t>
            </a:r>
            <a:r>
              <a:rPr lang="pl-PL" sz="2800" dirty="0"/>
              <a:t>, … , v</a:t>
            </a:r>
            <a:r>
              <a:rPr lang="pl-PL" sz="2800" baseline="-25000" dirty="0"/>
              <a:t>6</a:t>
            </a:r>
            <a:r>
              <a:rPr lang="pl-PL" sz="2800" dirty="0"/>
              <a:t>)</a:t>
            </a: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4832175" y="1269052"/>
            <a:ext cx="0" cy="49677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5378764" y="301788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378953" y="533399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378764" y="359538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378764" y="4211506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378764" y="587193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378953" y="4712925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40" y="2987019"/>
            <a:ext cx="2516961" cy="33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ole tekstowe 13"/>
          <p:cNvSpPr txBox="1"/>
          <p:nvPr/>
        </p:nvSpPr>
        <p:spPr>
          <a:xfrm>
            <a:off x="5878285" y="2565751"/>
            <a:ext cx="2726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1       1      0      0      0</a:t>
            </a:r>
          </a:p>
        </p:txBody>
      </p:sp>
      <p:pic>
        <p:nvPicPr>
          <p:cNvPr id="17" name="Picture 15" descr="money3-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3964716"/>
            <a:ext cx="3921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id="{27BD509B-78E3-4472-A1D1-B5699DBD9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4402832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err="1"/>
              <a:t>Elections</a:t>
            </a:r>
            <a:r>
              <a:rPr lang="pl-PL" b="1" dirty="0"/>
              <a:t> </a:t>
            </a:r>
          </a:p>
          <a:p>
            <a:r>
              <a:rPr lang="pl-PL" sz="2000" dirty="0"/>
              <a:t>E = (C, V)</a:t>
            </a:r>
          </a:p>
          <a:p>
            <a:r>
              <a:rPr lang="pl-PL" sz="2000" dirty="0"/>
              <a:t>f – </a:t>
            </a:r>
            <a:r>
              <a:rPr lang="pl-PL" sz="2000" dirty="0" err="1"/>
              <a:t>voting</a:t>
            </a:r>
            <a:r>
              <a:rPr lang="pl-PL" sz="2000" dirty="0"/>
              <a:t> </a:t>
            </a:r>
            <a:r>
              <a:rPr lang="pl-PL" sz="2000" dirty="0" err="1"/>
              <a:t>rule</a:t>
            </a:r>
            <a:r>
              <a:rPr lang="pl-PL" sz="2000" dirty="0"/>
              <a:t> </a:t>
            </a:r>
          </a:p>
          <a:p>
            <a:r>
              <a:rPr lang="pl-PL" sz="2000" dirty="0"/>
              <a:t>f( E ) = W – </a:t>
            </a:r>
            <a:r>
              <a:rPr lang="pl-PL" sz="2000" dirty="0" err="1"/>
              <a:t>tied</a:t>
            </a:r>
            <a:r>
              <a:rPr lang="pl-PL" sz="2000" dirty="0"/>
              <a:t> </a:t>
            </a:r>
            <a:r>
              <a:rPr lang="pl-PL" sz="2000" dirty="0" err="1"/>
              <a:t>winners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b="1" dirty="0" err="1"/>
              <a:t>Examples</a:t>
            </a:r>
            <a:r>
              <a:rPr lang="pl-PL" sz="2000" b="1" dirty="0"/>
              <a:t> of </a:t>
            </a:r>
            <a:r>
              <a:rPr lang="pl-PL" sz="2000" b="1" dirty="0" err="1"/>
              <a:t>voting</a:t>
            </a:r>
            <a:r>
              <a:rPr lang="pl-PL" sz="2000" b="1" dirty="0"/>
              <a:t> </a:t>
            </a:r>
            <a:r>
              <a:rPr lang="pl-PL" sz="2000" b="1" dirty="0" err="1"/>
              <a:t>rules</a:t>
            </a:r>
            <a:r>
              <a:rPr lang="pl-PL" sz="2000" b="1" dirty="0"/>
              <a:t>:</a:t>
            </a:r>
          </a:p>
          <a:p>
            <a:pPr>
              <a:buFontTx/>
              <a:buChar char="-"/>
            </a:pPr>
            <a:r>
              <a:rPr lang="pl-PL" sz="2000" dirty="0" err="1"/>
              <a:t>Plurality</a:t>
            </a:r>
            <a:r>
              <a:rPr lang="pl-PL" sz="2000" dirty="0"/>
              <a:t> </a:t>
            </a:r>
          </a:p>
          <a:p>
            <a:pPr>
              <a:buFontTx/>
              <a:buChar char="-"/>
            </a:pPr>
            <a:r>
              <a:rPr lang="pl-PL" sz="2000" dirty="0" err="1"/>
              <a:t>Borda</a:t>
            </a:r>
            <a:endParaRPr lang="pl-PL" sz="2000" dirty="0"/>
          </a:p>
          <a:p>
            <a:pPr>
              <a:buFontTx/>
              <a:buChar char="-"/>
            </a:pPr>
            <a:r>
              <a:rPr lang="pl-PL" sz="2000" b="1" dirty="0"/>
              <a:t>k-</a:t>
            </a:r>
            <a:r>
              <a:rPr lang="pl-PL" sz="2000" b="1" dirty="0" err="1"/>
              <a:t>Approval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2685902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Formal</a:t>
            </a:r>
            <a:r>
              <a:rPr lang="pl-PL" dirty="0"/>
              <a:t> </a:t>
            </a:r>
            <a:r>
              <a:rPr lang="pl-PL" dirty="0" err="1"/>
              <a:t>Setting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40" y="1269052"/>
            <a:ext cx="2634018" cy="67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023244" y="1345433"/>
            <a:ext cx="36728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C = {      ,      ,      ,      ,     }</a:t>
            </a:r>
          </a:p>
          <a:p>
            <a:r>
              <a:rPr lang="pl-PL" sz="2800" dirty="0"/>
              <a:t>V = (v</a:t>
            </a:r>
            <a:r>
              <a:rPr lang="pl-PL" sz="2800" baseline="-25000" dirty="0"/>
              <a:t>1</a:t>
            </a:r>
            <a:r>
              <a:rPr lang="pl-PL" sz="2800" dirty="0"/>
              <a:t>, … , v</a:t>
            </a:r>
            <a:r>
              <a:rPr lang="pl-PL" sz="2800" baseline="-25000" dirty="0"/>
              <a:t>6</a:t>
            </a:r>
            <a:r>
              <a:rPr lang="pl-PL" sz="2800" dirty="0"/>
              <a:t>)</a:t>
            </a: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4832175" y="1269052"/>
            <a:ext cx="0" cy="49677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5378764" y="301788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378953" y="533399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378764" y="359538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378764" y="4211506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378764" y="587193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378953" y="4712925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40" y="2987019"/>
            <a:ext cx="2516961" cy="33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E7969798-8D64-455F-B951-ABB1DF57D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4402832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err="1"/>
              <a:t>Elections</a:t>
            </a:r>
            <a:r>
              <a:rPr lang="pl-PL" b="1" dirty="0"/>
              <a:t> </a:t>
            </a:r>
          </a:p>
          <a:p>
            <a:r>
              <a:rPr lang="pl-PL" sz="2000" dirty="0"/>
              <a:t>E = (C, V)</a:t>
            </a:r>
          </a:p>
          <a:p>
            <a:r>
              <a:rPr lang="pl-PL" sz="2000" dirty="0"/>
              <a:t>f – </a:t>
            </a:r>
            <a:r>
              <a:rPr lang="pl-PL" sz="2000" dirty="0" err="1"/>
              <a:t>voting</a:t>
            </a:r>
            <a:r>
              <a:rPr lang="pl-PL" sz="2000" dirty="0"/>
              <a:t> </a:t>
            </a:r>
            <a:r>
              <a:rPr lang="pl-PL" sz="2000" dirty="0" err="1"/>
              <a:t>rule</a:t>
            </a:r>
            <a:r>
              <a:rPr lang="pl-PL" sz="2000" dirty="0"/>
              <a:t> </a:t>
            </a:r>
          </a:p>
          <a:p>
            <a:r>
              <a:rPr lang="pl-PL" sz="2000" dirty="0"/>
              <a:t>f( E ) = W – </a:t>
            </a:r>
            <a:r>
              <a:rPr lang="pl-PL" sz="2000" dirty="0" err="1"/>
              <a:t>tied</a:t>
            </a:r>
            <a:r>
              <a:rPr lang="pl-PL" sz="2000" dirty="0"/>
              <a:t> </a:t>
            </a:r>
            <a:r>
              <a:rPr lang="pl-PL" sz="2000" dirty="0" err="1"/>
              <a:t>winners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b="1" dirty="0" err="1"/>
              <a:t>Examples</a:t>
            </a:r>
            <a:r>
              <a:rPr lang="pl-PL" sz="2000" b="1" dirty="0"/>
              <a:t> of </a:t>
            </a:r>
            <a:r>
              <a:rPr lang="pl-PL" sz="2000" b="1" dirty="0" err="1"/>
              <a:t>voting</a:t>
            </a:r>
            <a:r>
              <a:rPr lang="pl-PL" sz="2000" b="1" dirty="0"/>
              <a:t> </a:t>
            </a:r>
            <a:r>
              <a:rPr lang="pl-PL" sz="2000" b="1" dirty="0" err="1"/>
              <a:t>rules</a:t>
            </a:r>
            <a:r>
              <a:rPr lang="pl-PL" sz="2000" b="1" dirty="0"/>
              <a:t>:</a:t>
            </a:r>
          </a:p>
          <a:p>
            <a:pPr>
              <a:buFontTx/>
              <a:buChar char="-"/>
            </a:pPr>
            <a:r>
              <a:rPr lang="pl-PL" sz="2000" dirty="0" err="1"/>
              <a:t>Plurality</a:t>
            </a:r>
            <a:r>
              <a:rPr lang="pl-PL" sz="2000" dirty="0"/>
              <a:t> </a:t>
            </a:r>
          </a:p>
          <a:p>
            <a:pPr>
              <a:buFontTx/>
              <a:buChar char="-"/>
            </a:pPr>
            <a:r>
              <a:rPr lang="pl-PL" sz="2000" dirty="0" err="1"/>
              <a:t>Borda</a:t>
            </a:r>
            <a:endParaRPr lang="pl-PL" sz="2000" dirty="0"/>
          </a:p>
          <a:p>
            <a:pPr>
              <a:buFontTx/>
              <a:buChar char="-"/>
            </a:pPr>
            <a:r>
              <a:rPr lang="pl-PL" sz="2000" dirty="0"/>
              <a:t>k-</a:t>
            </a:r>
            <a:r>
              <a:rPr lang="pl-PL" sz="2000" dirty="0" err="1"/>
              <a:t>Approval</a:t>
            </a:r>
            <a:endParaRPr lang="pl-PL" sz="2000" dirty="0"/>
          </a:p>
          <a:p>
            <a:pPr>
              <a:buFontTx/>
              <a:buChar char="-"/>
            </a:pPr>
            <a:r>
              <a:rPr lang="pl-PL" sz="2000" b="1" dirty="0"/>
              <a:t>Veto</a:t>
            </a:r>
          </a:p>
        </p:txBody>
      </p:sp>
      <p:sp>
        <p:nvSpPr>
          <p:cNvPr id="17" name="pole tekstowe 13">
            <a:extLst>
              <a:ext uri="{FF2B5EF4-FFF2-40B4-BE49-F238E27FC236}">
                <a16:creationId xmlns:a16="http://schemas.microsoft.com/office/drawing/2014/main" id="{AC0EAA19-ADB9-4503-97B5-D24C4A9E1689}"/>
              </a:ext>
            </a:extLst>
          </p:cNvPr>
          <p:cNvSpPr txBox="1"/>
          <p:nvPr/>
        </p:nvSpPr>
        <p:spPr>
          <a:xfrm>
            <a:off x="5878285" y="2565751"/>
            <a:ext cx="2726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1       1      1      1      0</a:t>
            </a:r>
          </a:p>
        </p:txBody>
      </p:sp>
      <p:pic>
        <p:nvPicPr>
          <p:cNvPr id="18" name="Picture 13" descr="hvd1-c">
            <a:extLst>
              <a:ext uri="{FF2B5EF4-FFF2-40B4-BE49-F238E27FC236}">
                <a16:creationId xmlns:a16="http://schemas.microsoft.com/office/drawing/2014/main" id="{D314FDAB-1595-4140-B87B-3D45392DE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3780050"/>
            <a:ext cx="342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96042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5561</TotalTime>
  <Words>3676</Words>
  <Application>Microsoft Office PowerPoint</Application>
  <PresentationFormat>On-screen Show (4:3)</PresentationFormat>
  <Paragraphs>1152</Paragraphs>
  <Slides>49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Cambria Math</vt:lpstr>
      <vt:lpstr>Georgia</vt:lpstr>
      <vt:lpstr>Symbol</vt:lpstr>
      <vt:lpstr>Verdana</vt:lpstr>
      <vt:lpstr>Wingdings</vt:lpstr>
      <vt:lpstr>Motyw pakietu Office</vt:lpstr>
      <vt:lpstr>Computational Social Choice (Part I: Overview)</vt:lpstr>
      <vt:lpstr>PowerPoint Presentation</vt:lpstr>
      <vt:lpstr>Why Are Elections Important?</vt:lpstr>
      <vt:lpstr>PowerPoint Presentation</vt:lpstr>
      <vt:lpstr>Formal Setting</vt:lpstr>
      <vt:lpstr>Formal Setting</vt:lpstr>
      <vt:lpstr>Formal Setting</vt:lpstr>
      <vt:lpstr>Formal Setting</vt:lpstr>
      <vt:lpstr>Formal Setting</vt:lpstr>
      <vt:lpstr>Formal Setting</vt:lpstr>
      <vt:lpstr>Formal Setting</vt:lpstr>
      <vt:lpstr>Formal Setting</vt:lpstr>
      <vt:lpstr>Formal Setting</vt:lpstr>
      <vt:lpstr>Formula 1: Season 2008</vt:lpstr>
      <vt:lpstr>Formula 1: Other Voting Rules</vt:lpstr>
      <vt:lpstr>Formula 1: Other Voting Rules</vt:lpstr>
      <vt:lpstr>PowerPoint Presentation</vt:lpstr>
      <vt:lpstr>PowerPoint Presentation</vt:lpstr>
      <vt:lpstr>PowerPoint Presentation</vt:lpstr>
      <vt:lpstr>Dodgson Score</vt:lpstr>
      <vt:lpstr>Dodgson Score</vt:lpstr>
      <vt:lpstr>Dodgson Score is NP-Complete</vt:lpstr>
      <vt:lpstr>Dodgson Score is NP-Complete</vt:lpstr>
      <vt:lpstr>Dodgson Score is NP-Complete</vt:lpstr>
      <vt:lpstr>PowerPoint Presentation</vt:lpstr>
      <vt:lpstr>PowerPoint Presentation</vt:lpstr>
      <vt:lpstr>Constructive Control by Adding Candidates </vt:lpstr>
      <vt:lpstr>Constructive Control by Adding Candidates </vt:lpstr>
      <vt:lpstr>Control by Adding Candidates  NP-com</vt:lpstr>
      <vt:lpstr>Control by Adding Candidates  NP-com</vt:lpstr>
      <vt:lpstr>PowerPoint Presentation</vt:lpstr>
      <vt:lpstr>PowerPoint Presentation</vt:lpstr>
      <vt:lpstr>Dodgson Score:FPT(m)</vt:lpstr>
      <vt:lpstr>Dodgson Score:FPT(m)</vt:lpstr>
      <vt:lpstr>Dodgson Score:FPT(m)</vt:lpstr>
      <vt:lpstr>PowerPoint Presentation</vt:lpstr>
      <vt:lpstr>Plurality-CCAC: W[1]-hard for #voters</vt:lpstr>
      <vt:lpstr>Plurality-DCAC: FPT for #voters</vt:lpstr>
      <vt:lpstr>Plurality-DCAC: FPT for #voters</vt:lpstr>
      <vt:lpstr>Plurality-DCAC: FPT for #voters</vt:lpstr>
      <vt:lpstr>Plurality-DCAC: FPT for #voters</vt:lpstr>
      <vt:lpstr>Plurality-DCAC: FPT for #voters</vt:lpstr>
      <vt:lpstr>PowerPoint Presentation</vt:lpstr>
      <vt:lpstr>Dodgson in Single-Peaked Elections</vt:lpstr>
      <vt:lpstr>Dodgson in Single-Peaked Elections</vt:lpstr>
      <vt:lpstr>Single-Peaked Width</vt:lpstr>
      <vt:lpstr>Single-Peaked Width</vt:lpstr>
      <vt:lpstr>Summary: Computational Social Choice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Swap-Distance Geometry of Voting Rules</dc:title>
  <dc:creator>faliszew</dc:creator>
  <cp:lastModifiedBy>Piotr Faliszewski</cp:lastModifiedBy>
  <cp:revision>261</cp:revision>
  <dcterms:created xsi:type="dcterms:W3CDTF">2013-04-10T14:38:31Z</dcterms:created>
  <dcterms:modified xsi:type="dcterms:W3CDTF">2017-12-11T10:36:41Z</dcterms:modified>
</cp:coreProperties>
</file>