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467" r:id="rId2"/>
    <p:sldId id="519" r:id="rId3"/>
    <p:sldId id="522" r:id="rId4"/>
    <p:sldId id="523" r:id="rId5"/>
    <p:sldId id="525" r:id="rId6"/>
    <p:sldId id="520" r:id="rId7"/>
    <p:sldId id="521" r:id="rId8"/>
    <p:sldId id="594" r:id="rId9"/>
    <p:sldId id="534" r:id="rId10"/>
    <p:sldId id="570" r:id="rId11"/>
    <p:sldId id="533" r:id="rId12"/>
    <p:sldId id="535" r:id="rId13"/>
    <p:sldId id="536" r:id="rId14"/>
    <p:sldId id="537" r:id="rId15"/>
    <p:sldId id="539" r:id="rId16"/>
    <p:sldId id="526" r:id="rId17"/>
    <p:sldId id="527" r:id="rId18"/>
    <p:sldId id="528" r:id="rId19"/>
    <p:sldId id="529" r:id="rId20"/>
    <p:sldId id="530" r:id="rId21"/>
    <p:sldId id="573" r:id="rId22"/>
    <p:sldId id="540" r:id="rId23"/>
    <p:sldId id="543" r:id="rId24"/>
    <p:sldId id="571" r:id="rId25"/>
    <p:sldId id="542" r:id="rId26"/>
    <p:sldId id="545" r:id="rId27"/>
    <p:sldId id="572" r:id="rId28"/>
    <p:sldId id="548" r:id="rId29"/>
    <p:sldId id="549" r:id="rId30"/>
    <p:sldId id="550" r:id="rId31"/>
    <p:sldId id="551" r:id="rId32"/>
    <p:sldId id="552" r:id="rId33"/>
    <p:sldId id="553" r:id="rId34"/>
    <p:sldId id="554" r:id="rId35"/>
    <p:sldId id="555" r:id="rId36"/>
    <p:sldId id="558" r:id="rId37"/>
    <p:sldId id="556" r:id="rId38"/>
    <p:sldId id="557" r:id="rId39"/>
    <p:sldId id="559" r:id="rId40"/>
    <p:sldId id="560" r:id="rId41"/>
    <p:sldId id="562" r:id="rId42"/>
    <p:sldId id="563" r:id="rId43"/>
    <p:sldId id="564" r:id="rId44"/>
    <p:sldId id="575" r:id="rId45"/>
    <p:sldId id="577" r:id="rId46"/>
    <p:sldId id="578" r:id="rId47"/>
    <p:sldId id="579" r:id="rId48"/>
    <p:sldId id="580" r:id="rId49"/>
    <p:sldId id="581" r:id="rId50"/>
    <p:sldId id="582" r:id="rId51"/>
    <p:sldId id="583" r:id="rId52"/>
    <p:sldId id="584" r:id="rId53"/>
    <p:sldId id="595" r:id="rId54"/>
    <p:sldId id="596" r:id="rId55"/>
    <p:sldId id="566" r:id="rId56"/>
    <p:sldId id="585" r:id="rId57"/>
    <p:sldId id="586" r:id="rId58"/>
    <p:sldId id="587" r:id="rId59"/>
    <p:sldId id="588" r:id="rId60"/>
    <p:sldId id="589" r:id="rId61"/>
    <p:sldId id="590" r:id="rId62"/>
    <p:sldId id="591" r:id="rId63"/>
    <p:sldId id="592" r:id="rId64"/>
    <p:sldId id="593" r:id="rId65"/>
    <p:sldId id="569" r:id="rId6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F05"/>
    <a:srgbClr val="92F410"/>
    <a:srgbClr val="E5FFE5"/>
    <a:srgbClr val="F357FF"/>
    <a:srgbClr val="FBC9FF"/>
    <a:srgbClr val="FFFFCC"/>
    <a:srgbClr val="FFFF99"/>
    <a:srgbClr val="FFD03B"/>
    <a:srgbClr val="008000"/>
    <a:srgbClr val="EF1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24" autoAdjust="0"/>
    <p:restoredTop sz="91297" autoAdjust="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14A77-0304-4A60-BDCA-A877D97FAF14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3A5C2-0856-4056-88B7-98D9593754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52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rójkąt prostokątny 9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prostokątny 10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5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42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4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95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44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67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rójkąt prostokątny 9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prostokątny 10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0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prostokątny 5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63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rójkąt prostokątny 4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rójkąt prostokątny 7"/>
          <p:cNvSpPr/>
          <p:nvPr userDrawn="1"/>
        </p:nvSpPr>
        <p:spPr>
          <a:xfrm rot="5400000">
            <a:off x="31440" y="-31440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 userDrawn="1"/>
        </p:nvSpPr>
        <p:spPr>
          <a:xfrm rot="16200000">
            <a:off x="8148972" y="5845832"/>
            <a:ext cx="980728" cy="104360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46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55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0D11-E55F-44AC-B5AE-02C521B2C5DA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2EB7-7A4C-4D41-9914-872EDCA63C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52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6.png"/><Relationship Id="rId10" Type="http://schemas.openxmlformats.org/officeDocument/2006/relationships/image" Target="../media/image6.jpe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6.png"/><Relationship Id="rId10" Type="http://schemas.openxmlformats.org/officeDocument/2006/relationships/image" Target="../media/image6.jpe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3801">
            <a:off x="5154727" y="2066867"/>
            <a:ext cx="2643430" cy="30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07975" y="3913619"/>
            <a:ext cx="2857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Piotr Faliszewski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AGH University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Kraków, Poland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i="1" dirty="0">
                <a:solidFill>
                  <a:prstClr val="black"/>
                </a:solidFill>
                <a:latin typeface="Calibri"/>
              </a:rPr>
              <a:t>faliszew@agh.edu.pl</a:t>
            </a:r>
            <a:endParaRPr kumimoji="0" lang="pl-PL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2" descr="data:image/jpeg;base64,/9j/4AAQSkZJRgABAQAAAQABAAD/2wCEAAkGBxQSEhUUEhQVFhQUFhUWFRcVFxQUFRQXFxUXFhQUFhQYHCggGBwlHBUUITEhJSkrLi4uFx8zODMsNygtLisBCgoKDg0OGxAQGiwkICQsLCwsLCwsLCwsLCwsLCwsLCwsLCwsLCwsLCwsLCwsLCwsLCwsLCwsLCwsLCwsLCwsLP/AABEIAMIBAwMBIgACEQEDEQH/xAAbAAAABwEAAAAAAAAAAAAAAAAAAQIDBAUGB//EAD0QAAEDAQUECAQFAgcBAQAAAAEAAhEDBAUSITFBUWFxBiKBkaGxwdETMkLwI1JicuEUggdDkqKywvEzFf/EABoBAAIDAQEAAAAAAAAAAAAAAAECAAMEBQb/xAAqEQACAgEDBAIBAwUAAAAAAAAAAQIRAwQhMRITQVEyYQUiM4EUI6Gx0f/aAAwDAQACEQMRAD8AywCUEIRgKgtAjRwjUIEjCNGgQKEoIBCFAhhY63CLRU/dPfmtjCyV7CLS/jhP+0JoisTC2VnzpDjTH/FY6Vr7sdNFg/THomiKxLW7ZnZ9/exPDPjp9ntCj0jkO9ODTI71YAcOXeUGaSNYSYy99iUwTO4mOShAEeiIEeOzgjceGufp/CQW7eChA90f+56Ixlu0y35pojfl95pZI8fBCw0AjwhILsvFRLVaTORgDZtOWp3BU9ot9XMMdHdKr7ibpFnbaVst6j+OyOaRhOu/dCpKVY6PMnftTwq/DIl2Z3ZeWqnW7Csaotp07exIteVOfylp/wBwR0qoIme0bj5Ju02hhY5uISQY2TtGxMpJiOLRZxmoF6NyHNT6GbWneB5KNebeoeCYQW2mHWIGM2Od2dZuX+5SeiFSK8fmafAgorrpzYqu6Xx2fDP/AFUTo/Vw2ikd5jvaQgN4OiBKCSlhQBkb2vH4FerTGge53+sl/wD2RKzvq4jVrOfHzBngxo9EFKAZlBKhAKosAEYCNGgQEIQjQUCGEolIRqEAsrf4i0c2t9R6LVFZnpIPxmHezyJRiBkcBaq4z+EztHiVlgtN0fM0xwcfdPEVhNdGX39yns9/eoYqw9w3OcPEqTT/AJ5JwDjHb9/gEtpn79OeabLcuzZxS2568B7woQMjPsHmo1utraYOhJ0A4bSNgUa/LYWAAZEzn99izgrOdzJ4klK2/AyS8k6nTqOOIl08MX/ivLtDol2LDG3XsPuqez2lzdCQRz5QFYNq4hJMu4lZp2aYVWwxacEn5hvIIM+GSjPsVPMsdO/FAjglWii5xl2Q3JyzUDGuEcvm3qJ0FqyvdYSQSCCeadtVn+I2m6CCAQeYP33hSqtMZRkRtmM1GqP1jLgNCnTsrcUgA4NDpPPf7dyU2vIkjugeCgPBmZjxToqTAHsj0g6ibYrZBgTyOR7wrStUx0iR28I3qoqXaW57+RjLWRqFLstSAWu25Enuz7wjGVMEo2vst+jOdGszn40nx/xVHZ62GvSOwOYezEpFpLaVP4TXh73Fr6jmHqtABwMa76jmSe5Qar26mcWyIjerSk62EsKNZa2JjTvAPeE+HKALGzuGESgoIqokSHP0FSu6Qt2Md2kBMv6RnZT73fwqulllo0SNZd3SR+xjR3lNu6QVf0js9yp0sFo1iNY1191j9ccg32Tbr0rH/Md5eSnSydRtUJWGda6h+t57SkHGfzHnKnSTqN06qBqQO0LO9I6jXPplpByMwQYzG5U/wHbktlmduRSojZOatH0cPUPB3oFnWhX/AEbOT/7fVRAfA1ahFZ/7vNP0SmrzZFZ3GD4BOUmpyEkaZb0DWgjPn996jurYSBGf8putWDQTtzCDkMokS8Rjku+UZDONVGoWUgjKA7Tu3nn4pqvbySZ0kkDy9O5OWa1vquYwkkN0zyaPsBV78lip7FjZ7txNxERltO37hSm2fD9GW8ZjmArCnQMAbNwGWu3vUt7WsbnJeco9OA0WZ5LNccVIojT0OucRDgUVpr4pwiN8Zx2qcQXHDPODl/OakMu+DGTQMyTp3KN7A6dzN2lroz8YCbs1LFqMhrmrypdge7IOcM4J+o743Im3cWGYORz4D3TdaoXtuynfZg0xEz38Co9ahuC11e7XPaCG6aOMDb7qvqWLbpHLcopgcNijs1QtydJZtH5eI91YXhTDYGRBAh0fM0xHbqm7XRDTu8uMoqcxgOzMb43ditTsraoe+EHMAORiRzGqqLU3IcyprQQMjIGIjlEEKvq5OcMy3EI4TnCeG2xVNWdP6N1MVmpH9AHdl6KzWe6FVZswH5XOHjPqtArSkOEaKUFCHERZRvQNmHFSAiKrsYZbZm7ksUG7ktqNSyCRSG4JQYNyNBAIAEoIkahAIIBBQgFe9GdXjgPAn3VGrjo078Q8W+oRRGSb3H43NrT5hMvqhgUm/m/iM4t8iVXXiBhAyjPVMyIkCqMILhu5jdKqLwrQTGYOaQ22mIPuCoNqdulLW47dIbq1J0/la/ord+HEfqMDltKx1nZ1gSujdGmAsB4pMzqI2FXKy4ax2kTw5aKFbLEXHqtcah54QPVamyWUOg5q4sdiaNAFhs6Nowth6M5jG8uc7OGCe9aezdHAYxABozgZyRpJ2rUUqDdwUllJNTYjmkZd93tYIDZ4aKvrWQExEhx7hnkStrXsYOxQq1gEGRG9RxaCppmTFDqFo0BgzsBI9vFZ69qGZAjPOOMaLc17O0Ahsemuqz1uswjGYBxcN3v5oJha2MTbaeee32081CqmDPjuVvebmh+kkgCNk6eRPeqq9mRz371phuZZ7BPp5B4MkHOPefRR7VSloc065HKIcPfJFZH9Q/mnv1yTgtWZG8wRsHb3Kwp2aNB0AecFRp2PB7x/C1yxHQl+GtUYdrQe4x6rcgK5FDVMJBOYUERTi2xNYDhglON0QKrHAxLCQ1LQIGEEJRKBDRokahAII0FCAVr0dP4w4h3v6KrVlcZ/GZ2+RRRGW3SJvWpng4eI91QXnWggbIGfHP8AhabpIzKmeLh4D2VHb7NiblromZEUjKcnWOHHgE46iMIA18TzPdkm2SHdbKAYnuhPWNwc8Ccj77UAh2Swl0EDiOefsVu+jVHCI2gCRumYWStF5NpyynptPstH0Kc5we92r3DuaMz4qnN8S/D8joV3jISrakqyxaBW1GFjNlkqmVKpc0xTYpLGq2CKZscLvvJMv4pUlJeE7EWxAtNPzVHelgJbIz3iSM+HstI9iiV6QWdmiLOU267+sWtBxTLTB0kT6qlv6kGnMSY0krq9roNAJgArmnS6hiqkDcD5z5K7C7ZVmWxRUaJEOnOJjYBx55o2saSHDOcyD4BR/wCqwg7Yhs+aTQOIQJyI2bzAlaqMtl9cdcC1MjIFrm89v/VdApaLld0uw2qgTl147yG+q6wGJ48FU+QkEeFBMIcSZojRNRqscDUsJDUpAgaNEjCgQI0SU1QgEaVCSoEMBTrpMVaf7gO9QgpthHXpn9bfMIkNV0gpTSYf1jxBVVTzy37Fpr7pD+maf1t8nKgichuCcRGZvai0HbOY9lDoM26CddoVnfVnIkyMieOqhspy0OjIE7NoAKUsJF2XcbRUgEQPmK2t3M+FAYMgMI2xGqzXRGq2jUf8Q4Wva2OY5dquLZePxH/Cok4Bm54kTMabYzAyiSdgzVORW6NGJeTR0L0IPXe0HYC4DwlSB0nNMy4Zd7ewrM3fYqOr3RG0uwx3Efe1XtO20IwCrTqGOqMQL27cqgE/2uxN4KlKLNLSS5NHdvStjyAcp0gyMthWooWoOg8FzOhaKL5Hww2o0AuwiJ4wMu7JbLo9Wxt7FG2mI4bblxabe1gl2QUVl+UT/mNnmPsqov17Tk4gDjn4LH2i7qTj1Kj8plxgM4wGtLndgjeQjGTYO2vB0V960jo8HkfFNOtIeJaVgRZXUzLBUI3uYxvd+KT4dil0L4DXBpcWkwM5EncZ0PNLKFj9DRd22tkVyrpZbHfFcND8vIb/ADXRKlYn5gZ5LmXS6jhqOcfmLiI4YZ9k2FblWaX6Sjq9YndJ7fvLvVhZXYAf1NI7s57wFBslOSBtnPhx8Spd62trRDdRIHbhxH73rWZPsbNo/Ga78uF3bixey7LTMgHeFxGjTMAu+pdkuWrjoUnb2N8gnRXLclwjRoKCnDWpUpIRhVjhhLSAllQgEEUpQaVKCBKCGA7koMKgyjL0DEglCkUoUihaHWKfpiArS5KOOrSb+uexuZ8lAFIqfddrfQcXMa0mI60mJ1iFOpexv6fK/BvOkTg2zUm7Xvkf2jP/AJLMhqjXlfVeuWF5aPhiGhrYGszmTn7KGatQ/V4BHuRCtHl9Em8bMCDlqP8AxUlLqOLXZAhwHM5D74qXUrvzGI8Qm/hY9DJzPHLMoOaYexKPLRc3PdLa+FpcWkNGYg5RlM9qn3PdZp1q1J+bmuZB2FuF5DgDwKb6KPAqDiPIrZXrdfxCytSj4rBBBOH4jNcOLYQcwd+qzTbto04lsV1nuOm4kuGfESD2KfY+jdKnnTY0OIOeZidYk5IWS8mDq1Oq78ruq7/Qc+1sjinrf0jpMbGITsABxHkNSq49RbKO/BQdICbO+lVaeucbTMuxNI2jaJSrhstvcz4jKgAcCWtxuZA2QACO+UllmqVX/HrtLQBFNjvmz1e4bDpktpcwAp9ieUqSQYre2ZFt5vqtcyqYrNdgcNXRMkTkBl9Q1Cefdz8JDX4HR1CPlB2E5did6Q2AAi0029djgXgavYMjzIGnJXl2V21mBzSCCAVHLZUL01ZlKNS2tkVRTc0ZAiA53EFh8wmLxsrqtIlwh4BLd/7TloVtq1nO5vqs/fdQU6bozqPOFgG0nTJVdb6thox9FXc3SZppNY9rnVGiMYwmWj5SZIz2cVib7xVajqztvyjY0EwI3mM5XR7H0SpUqANVs1YlxkjDw7Fk6tBtW106UdQOblvEx981ohON7IzZYXsjL2cBjZO48+ar8fxag3Dy2ref4r2anRfQpUmNZ1XFwaNTIAJ7vNY2y2XBO9aYbqzFlXS+kk19BwMLpPQytislP9OJvc4/wucVh1eRnv8AvwW5/wAPas0Ht/K89xAPunK2apBBBQU4dtRCnKUBmpVFmR5qzDBNWSTInwEr+nUvAjDVf20LYLusgJPBWRs4Td2NzdyHqpT1zNXtko734+K7N0RjSCSGbdyeISavyxvWc2tIKhTynh6pwMGadsx6qTSGSJWJwIwxLCMBQNiQ1S7Fdz6s4IyiSSAM+fJMAKxudtP4k1SMIBMHPEdAI7fBFFc5NLYrryud9LrTTM7A8E8/veqiy3nhfMDdtOWhAWqsNamBVFQQHgwQ0HBroNmvgs1a6FJxim5xM5lwA7AFbBmDNF2XdgrU8bHUzt6w2iV0W7a0gdi5LdXUqYcgNg4iD7rpl0Vch4qnIqY+KVrc1DaDHiHta4fqAPgU2LNRpZspsaf0ta3yCOzPylQ7wriDO3wVdlqRU2x3xHgDf5LQWWhhpLMU3EODhmWnMAbN60rr5b8LTQbNSmoLdbIj2ZgxQdphCp0YaHY7PUNIkyW/NTJOpwyC3sISLE4ugkQdddOB4q6pOKC2BJtbopn3TaTkatLnhf5AjzR2G4KdJ3xHk1KmxzoAb+1oyarp71AtFVBtAU5UVPSGsSIas90S6Ou+M+vW3SzdzVvedcND3uMNY0kngBmqSv04BpAWduEhoE1NhjY0TPbCME3wVtq9zP8ATe0ireJnMUmtZ3AuPbLiqe9GdfLaAlfEGIvecRJJJ3k57e1MWh5dDjtmFvhxRz8nysaPynktT/h5V61Vu8NPdI9QsxTE/fBXfQapFoA/M1w7oPoVYVnQ0EaCADl950Gik6AAerpE/MFW0dDzU63ZsdwBPsollZM960YeBZcgphLwp1lOMyiLgFeKSLC2Dzy8U7U2pinXE5b57PsKXaWQTzXL1q/uX9Hc/Gy/tNfZHSaqUiKyHRFs+Up1oySWNyTrhkiVMQ1KASWpYUAwwEoIQg1EUUVVXhYiZc0md29WjkVNpJjeinQkoKSplPYw4EOgnMTwBmfBdIul34bTyWZttkwtbziN8/8AivbvfAw7jl98iq5TU+CmWF4jSm1Q1o3qNaHnTUJbKchp+woV4V6lMyA0jTOZhCIqtvYesTc5CsKlQRLWgHbv7NirLFe72mXUg5p1DdeasX3o1whtF2fYn39D9uQihUcO/VWtK05clUf1bJH4bgd2R8ipFOrIgAt5pH9ivqRa16mXMKutT4HNPVMgOQUK8a4aMROQBJO6FUAxn+IF4YKbaIPWqnP9rc3d5gdqyVprNLRkAY3+qi3/AHka9ofWdOH5aY06o0y45ntUCkZEldLBh2ox5ctMnWYB5jZMQNqsrxoRTblEFN3FREvO4iO1sqdeYmmeauarYzXbKWlqpvRyrhtNM/rj/UCPVQm5FKs9TBVadzmHuIUCdalBEwyAiQFOaVmyCN4jbu0VTZbSR2j2VuTs4/ZVDVOGoRxPur8L3YsiQ6sTtRY0xiSsS0ij4qRmrqzvxASco8Fnw5S7Da8Jg6HwWXU4uuNrlG3R5+3KnwyzcxNFTbO01MmiZ8Fb2a4Bq+T4Bcec1Dk70X1cFNZxknTTJ0BPJaiz3YxuwdymNogbFQ9UvCHWCTMdSu+ofpPbkplG5HnUtHDVab4I3Jp7cxwSPUyfA60/spf/AMN2uIdyQLmIzLvBaIBKLUvfn7G/p4mfZdA1cck7TsjRoPdWRblG496ZcIk7hKjyyfLDHDFECpYviYnH5aYy/cBJTzhEHf5j78E4+1BtBrB89QkntOfgFLZQDmwdo7itMVUUc3NLqm2O2S2kACeCnvAe3yWZ+MWOwvyI7jxWgsNoEcEWij4sbFQMPWaTyzlTGW5rvlac9mikUaU/MpVCkwfSO1WK6LO4/ZGbSAzPcPVP4wNISqhEZRmoNpqAKqmJKVj9atJWD/xLvhzWNpU56567hoBsb2+QWnfasiRsEk7AN5VbYqYc3E4TjcS6Rv0B5CO5KsixtNqy3HpnlTSdHK20NC4yUty6TffRyjUYcDQypnhIyE7iNy57arG+nk9hbzHquzptTjzR/Ts/Ry9Vo8mB/q3T8lncZzfyYfCPRWFqEscOBVZcRzdP5W+BPurU7VJcmVGdRVR5JbxBjck1diA51K7a2KlTdvY0+CJVPR62j+mpydBHcSPRBKQyj+W/xVLfDIeDvHiMleuHPYqa/voO2XekeqtxvcSRCDkcptpSgVqEHAVZXLdbrQ/CMh9R3fyod32U1ajWDaczEwNpXSLpsIotDWaag7c4GfGVh1ur7MaXyZ0NDo3nlb+KHrBd7KQDGj5e881OpGZ5oqY1TtBq81KTk7Z6mMIwjUUCNiATpag4JQ9QTSm3jNOhqS4aogXIgJVQZFCMkR1RQSPV2DtTNT/5vO2Cnajs0hrZaeKZBlsisFn644LQ2WnkkGxwZU6y010Tgvgr7yu8VBx2FVVA1KBhwJbvGcLXVqGSabQB1UWwraZW2O/GnIkZclObeLSNUo3Wx3zNB7E2bgo/kHLOO5TqFpDNS9mjIGTuGZSKNkfVMv6o3bf4VlRsLGfK0DkApeDCEr3GVIzvSN4p0202j53AH9ozdPPTtTdiHVcOKiX5Vx1p2MHmQT5BWVkp9XTXNZs+1HU0j/Q79hV3ZgJRsjSZInnojdTmDtCfLlRdGiW6og2yysORaJ3wqS1XTHyHsK0jwkVKYHNXY888fDKM2lxZlUlv78nMbxsj6bziaRJMHZ3qFWPV5ELqtWxtc3rAEbiJWbvfooHAmjkT9J07DsXQxa6MtpbHIz/jJx3hv/szlivMsYG7p8SSgo1W6a7SQaT5G5pI7wiWvrj7MHbl6ZPdrrGc9yrb8Z1GncfNWT4++Ki3o0upOAz0/wBpmFbF0yllA1LBTNN4Sg9arVFZ0DoNYAKTqp+sx/aNnaVpxTgQNdezYPJQ+j1DBQptP0jx2qxO9eU1OVzzSl9ns9JhUMMY/X+QqRyhSKajPG0ffBP0jIBVL9l/0SIRQjCBUKxISN6WQm5zKAyFMGZCesVgdVfhb3nTmk0KeJwG9bC6LGKcEaTqtWm07yvfgw63WLAqXLM7aeilQ5te0xvlviohuC0MBGCf2kFb+uyDwRNXQlocb4tHLj+Wzrmn/H/DJVbGYBLSN+W1R2MgrbPphQ7dcrHCW9U8NO5M8DXBVHVJ8mfbmEhlPP7hTKljew6Ajf8Aeiba2c1S00XKSatBCkUYpxsTgyRhCiWIZT2lV952jYFNtNWAq/4U5nsSlkSgqWbMk7VaUhDRyTVojFGweJTwEBY80rkdXBBxhv5G6LteZ805KaojXmngqS+XIMO9NMElHUdklUxARJwgPalgpqmZKdCAGKhBNkcUFBaOW1NOweYQbqP3IIL0x48hVqLZPVGp2DgnmNEjLaPNBBZMvyOzpUu2joNj+X+4qcUEFw38jvx+KEHTt9E5Z/q5lBBHwCRIZoECggoVeQgmdpQQQGROu0fiNW0uo59iCC7Og/b/AJPO/lf3v4J9q+VMNQQW45Y6/wBE5R0QQUCQVV2toDsgBIQQVGXguw/IYcUCggsjNpX19UoIkEC1FI3bz9VKKCC5r5O5LwIYiQQUINP1HNPVdEEEAvwIo6FPIIIiy5ElBBB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ctrTitle"/>
          </p:nvPr>
        </p:nvSpPr>
        <p:spPr>
          <a:xfrm>
            <a:off x="307975" y="409987"/>
            <a:ext cx="9144000" cy="2493754"/>
          </a:xfrm>
        </p:spPr>
        <p:txBody>
          <a:bodyPr>
            <a:noAutofit/>
          </a:bodyPr>
          <a:lstStyle/>
          <a:p>
            <a:pPr algn="l"/>
            <a:r>
              <a:rPr lang="pl-PL" sz="3600" b="1" dirty="0" err="1"/>
              <a:t>Computational</a:t>
            </a:r>
            <a:r>
              <a:rPr lang="pl-PL" sz="3600" b="1" dirty="0"/>
              <a:t> </a:t>
            </a:r>
            <a:r>
              <a:rPr lang="pl-PL" sz="3600" b="1" dirty="0" err="1"/>
              <a:t>Social</a:t>
            </a:r>
            <a:r>
              <a:rPr lang="pl-PL" sz="3600" b="1" dirty="0"/>
              <a:t> Choice</a:t>
            </a:r>
            <a:br>
              <a:rPr lang="pl-PL" sz="3600" b="1" dirty="0"/>
            </a:br>
            <a:r>
              <a:rPr lang="pl-PL" sz="2400" b="1" dirty="0"/>
              <a:t>(Part II: </a:t>
            </a:r>
            <a:r>
              <a:rPr lang="pl-PL" sz="2400" b="1" dirty="0" err="1"/>
              <a:t>Bribery</a:t>
            </a:r>
            <a:r>
              <a:rPr lang="pl-PL" sz="2400" b="1" dirty="0"/>
              <a:t> and </a:t>
            </a:r>
            <a:r>
              <a:rPr lang="pl-PL" sz="2400" b="1" dirty="0" err="1"/>
              <a:t>Friends</a:t>
            </a:r>
            <a:r>
              <a:rPr lang="pl-PL" sz="2400" b="1" dirty="0"/>
              <a:t>)</a:t>
            </a:r>
            <a:endParaRPr lang="pl-PL" sz="18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220">
            <a:off x="6032922" y="3496597"/>
            <a:ext cx="2564029" cy="292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119">
            <a:off x="4548071" y="3451899"/>
            <a:ext cx="2233893" cy="30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7647D-98E2-4690-A19C-89714FCF3DC2}"/>
              </a:ext>
            </a:extLst>
          </p:cNvPr>
          <p:cNvSpPr txBox="1"/>
          <p:nvPr/>
        </p:nvSpPr>
        <p:spPr>
          <a:xfrm>
            <a:off x="307975" y="6108436"/>
            <a:ext cx="335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Recent</a:t>
            </a:r>
            <a:r>
              <a:rPr lang="pl-PL" dirty="0"/>
              <a:t> </a:t>
            </a:r>
            <a:r>
              <a:rPr lang="pl-PL" dirty="0" err="1"/>
              <a:t>Advances</a:t>
            </a:r>
            <a:r>
              <a:rPr lang="pl-PL" dirty="0"/>
              <a:t> in </a:t>
            </a:r>
            <a:r>
              <a:rPr lang="pl-PL" dirty="0" err="1"/>
              <a:t>Parametrized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– Tel </a:t>
            </a:r>
            <a:r>
              <a:rPr lang="pl-PL" dirty="0" err="1"/>
              <a:t>Aviv</a:t>
            </a:r>
            <a:r>
              <a:rPr lang="pl-PL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73076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B5718-5D99-4EC2-9933-33AD0600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600" y="2995200"/>
            <a:ext cx="2514600" cy="3324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BA255-283D-4B06-8517-FCB2AD7519F4}"/>
              </a:ext>
            </a:extLst>
          </p:cNvPr>
          <p:cNvSpPr txBox="1"/>
          <p:nvPr/>
        </p:nvSpPr>
        <p:spPr>
          <a:xfrm>
            <a:off x="5455810" y="5328759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1BBDC7-629A-41A1-ACE5-5736A6CAEE77}"/>
              </a:ext>
            </a:extLst>
          </p:cNvPr>
          <p:cNvSpPr txBox="1"/>
          <p:nvPr/>
        </p:nvSpPr>
        <p:spPr>
          <a:xfrm>
            <a:off x="5455810" y="5835472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</p:spTree>
    <p:extLst>
      <p:ext uri="{BB962C8B-B14F-4D97-AF65-F5344CB8AC3E}">
        <p14:creationId xmlns:p14="http://schemas.microsoft.com/office/powerpoint/2010/main" val="271294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$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E2DCC39-E803-4E05-B067-B2F03C7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0" y="2994844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6218D-3698-4443-9BF2-732BA72187DD}"/>
              </a:ext>
            </a:extLst>
          </p:cNvPr>
          <p:cNvSpPr txBox="1"/>
          <p:nvPr/>
        </p:nvSpPr>
        <p:spPr>
          <a:xfrm>
            <a:off x="4343940" y="298068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DA88C8-AE59-45B7-AA44-6E4589AD7724}"/>
              </a:ext>
            </a:extLst>
          </p:cNvPr>
          <p:cNvSpPr txBox="1"/>
          <p:nvPr/>
        </p:nvSpPr>
        <p:spPr>
          <a:xfrm>
            <a:off x="4357777" y="4174584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BFE3-141E-4726-8D6B-4A0F6C08872A}"/>
              </a:ext>
            </a:extLst>
          </p:cNvPr>
          <p:cNvSpPr txBox="1"/>
          <p:nvPr/>
        </p:nvSpPr>
        <p:spPr>
          <a:xfrm>
            <a:off x="4357777" y="4680251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842B66-0768-4558-A21B-E945A0A158DD}"/>
              </a:ext>
            </a:extLst>
          </p:cNvPr>
          <p:cNvSpPr txBox="1"/>
          <p:nvPr/>
        </p:nvSpPr>
        <p:spPr>
          <a:xfrm>
            <a:off x="4357777" y="531052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82833B-FEF3-44E1-B436-5B245CD82650}"/>
              </a:ext>
            </a:extLst>
          </p:cNvPr>
          <p:cNvSpPr txBox="1"/>
          <p:nvPr/>
        </p:nvSpPr>
        <p:spPr>
          <a:xfrm>
            <a:off x="4363265" y="585648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48A916-2D5D-44AC-A7E4-6882CC94C108}"/>
              </a:ext>
            </a:extLst>
          </p:cNvPr>
          <p:cNvSpPr txBox="1"/>
          <p:nvPr/>
        </p:nvSpPr>
        <p:spPr>
          <a:xfrm>
            <a:off x="4343940" y="3515012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73B98C-3055-460C-8086-5257A4B03A17}"/>
              </a:ext>
            </a:extLst>
          </p:cNvPr>
          <p:cNvSpPr txBox="1"/>
          <p:nvPr/>
        </p:nvSpPr>
        <p:spPr>
          <a:xfrm>
            <a:off x="910108" y="947173"/>
            <a:ext cx="2705447" cy="738664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P. Faliszewski, E. </a:t>
            </a:r>
            <a:r>
              <a:rPr lang="pl-PL" sz="1400" dirty="0" err="1"/>
              <a:t>Hemaspaandra</a:t>
            </a:r>
            <a:r>
              <a:rPr lang="pl-PL" sz="1400" dirty="0"/>
              <a:t>,</a:t>
            </a:r>
            <a:br>
              <a:rPr lang="pl-PL" sz="1400" dirty="0"/>
            </a:br>
            <a:r>
              <a:rPr lang="pl-PL" sz="1400" dirty="0"/>
              <a:t>L. </a:t>
            </a:r>
            <a:r>
              <a:rPr lang="pl-PL" sz="1400" dirty="0" err="1"/>
              <a:t>Hemaspaandra</a:t>
            </a:r>
            <a:r>
              <a:rPr lang="pl-PL" sz="1400" dirty="0"/>
              <a:t>, How Hard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Bribery</a:t>
            </a:r>
            <a:r>
              <a:rPr lang="pl-PL" sz="1400" dirty="0"/>
              <a:t> in </a:t>
            </a:r>
            <a:r>
              <a:rPr lang="pl-PL" sz="1400" dirty="0" err="1"/>
              <a:t>Elections</a:t>
            </a:r>
            <a:r>
              <a:rPr lang="pl-PL" sz="1400" dirty="0"/>
              <a:t>?, JAIR 2009</a:t>
            </a:r>
          </a:p>
        </p:txBody>
      </p:sp>
    </p:spTree>
    <p:extLst>
      <p:ext uri="{BB962C8B-B14F-4D97-AF65-F5344CB8AC3E}">
        <p14:creationId xmlns:p14="http://schemas.microsoft.com/office/powerpoint/2010/main" val="3390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E2DCC39-E803-4E05-B067-B2F03C7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0" y="2994844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6218D-3698-4443-9BF2-732BA72187DD}"/>
              </a:ext>
            </a:extLst>
          </p:cNvPr>
          <p:cNvSpPr txBox="1"/>
          <p:nvPr/>
        </p:nvSpPr>
        <p:spPr>
          <a:xfrm>
            <a:off x="4343940" y="298068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DA88C8-AE59-45B7-AA44-6E4589AD7724}"/>
              </a:ext>
            </a:extLst>
          </p:cNvPr>
          <p:cNvSpPr txBox="1"/>
          <p:nvPr/>
        </p:nvSpPr>
        <p:spPr>
          <a:xfrm>
            <a:off x="4357777" y="4174584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BFE3-141E-4726-8D6B-4A0F6C08872A}"/>
              </a:ext>
            </a:extLst>
          </p:cNvPr>
          <p:cNvSpPr txBox="1"/>
          <p:nvPr/>
        </p:nvSpPr>
        <p:spPr>
          <a:xfrm>
            <a:off x="4357777" y="468025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842B66-0768-4558-A21B-E945A0A158DD}"/>
              </a:ext>
            </a:extLst>
          </p:cNvPr>
          <p:cNvSpPr txBox="1"/>
          <p:nvPr/>
        </p:nvSpPr>
        <p:spPr>
          <a:xfrm>
            <a:off x="4357777" y="531052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82833B-FEF3-44E1-B436-5B245CD82650}"/>
              </a:ext>
            </a:extLst>
          </p:cNvPr>
          <p:cNvSpPr txBox="1"/>
          <p:nvPr/>
        </p:nvSpPr>
        <p:spPr>
          <a:xfrm>
            <a:off x="4363265" y="585648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48A916-2D5D-44AC-A7E4-6882CC94C108}"/>
              </a:ext>
            </a:extLst>
          </p:cNvPr>
          <p:cNvSpPr txBox="1"/>
          <p:nvPr/>
        </p:nvSpPr>
        <p:spPr>
          <a:xfrm>
            <a:off x="4343940" y="3515012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5DF880-7E5C-4AC9-91D4-CB92D0BDA37C}"/>
              </a:ext>
            </a:extLst>
          </p:cNvPr>
          <p:cNvSpPr txBox="1"/>
          <p:nvPr/>
        </p:nvSpPr>
        <p:spPr>
          <a:xfrm>
            <a:off x="910108" y="947173"/>
            <a:ext cx="2705447" cy="738664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P. Faliszewski, E. </a:t>
            </a:r>
            <a:r>
              <a:rPr lang="pl-PL" sz="1400" dirty="0" err="1"/>
              <a:t>Hemaspaandra</a:t>
            </a:r>
            <a:r>
              <a:rPr lang="pl-PL" sz="1400" dirty="0"/>
              <a:t>, </a:t>
            </a:r>
            <a:br>
              <a:rPr lang="pl-PL" sz="1400" dirty="0"/>
            </a:br>
            <a:r>
              <a:rPr lang="pl-PL" sz="1400" dirty="0"/>
              <a:t>L. </a:t>
            </a:r>
            <a:r>
              <a:rPr lang="pl-PL" sz="1400" dirty="0" err="1"/>
              <a:t>Hemaspaandra</a:t>
            </a:r>
            <a:r>
              <a:rPr lang="pl-PL" sz="1400" dirty="0"/>
              <a:t>, How Hard </a:t>
            </a:r>
            <a:r>
              <a:rPr lang="pl-PL" sz="1400" dirty="0" err="1"/>
              <a:t>is</a:t>
            </a:r>
            <a:r>
              <a:rPr lang="pl-PL" sz="1400" dirty="0"/>
              <a:t> </a:t>
            </a:r>
            <a:r>
              <a:rPr lang="pl-PL" sz="1400" dirty="0" err="1"/>
              <a:t>Bribery</a:t>
            </a:r>
            <a:r>
              <a:rPr lang="pl-PL" sz="1400" dirty="0"/>
              <a:t> in </a:t>
            </a:r>
            <a:r>
              <a:rPr lang="pl-PL" sz="1400" dirty="0" err="1"/>
              <a:t>Elections</a:t>
            </a:r>
            <a:r>
              <a:rPr lang="pl-PL" sz="1400" dirty="0"/>
              <a:t>?, JAIR 2009</a:t>
            </a:r>
          </a:p>
        </p:txBody>
      </p:sp>
    </p:spTree>
    <p:extLst>
      <p:ext uri="{BB962C8B-B14F-4D97-AF65-F5344CB8AC3E}">
        <p14:creationId xmlns:p14="http://schemas.microsoft.com/office/powerpoint/2010/main" val="70762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$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E2DCC39-E803-4E05-B067-B2F03C7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0" y="2994844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FE6F0F3-7057-4605-A181-8D703DF19062}"/>
              </a:ext>
            </a:extLst>
          </p:cNvPr>
          <p:cNvSpPr txBox="1"/>
          <p:nvPr/>
        </p:nvSpPr>
        <p:spPr>
          <a:xfrm>
            <a:off x="4343940" y="298068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96BD19-270F-414D-A108-DBD2B977768C}"/>
              </a:ext>
            </a:extLst>
          </p:cNvPr>
          <p:cNvSpPr txBox="1"/>
          <p:nvPr/>
        </p:nvSpPr>
        <p:spPr>
          <a:xfrm>
            <a:off x="4357777" y="4174584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50DC67-EAB3-42DC-B703-B57424038E8F}"/>
              </a:ext>
            </a:extLst>
          </p:cNvPr>
          <p:cNvSpPr txBox="1"/>
          <p:nvPr/>
        </p:nvSpPr>
        <p:spPr>
          <a:xfrm>
            <a:off x="4357777" y="4680251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B73F89-C2A1-4182-9B6C-3D78DFE75B18}"/>
              </a:ext>
            </a:extLst>
          </p:cNvPr>
          <p:cNvSpPr txBox="1"/>
          <p:nvPr/>
        </p:nvSpPr>
        <p:spPr>
          <a:xfrm>
            <a:off x="4357777" y="531052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F5DDFA-154F-4338-9C64-F2340C2560BE}"/>
              </a:ext>
            </a:extLst>
          </p:cNvPr>
          <p:cNvSpPr txBox="1"/>
          <p:nvPr/>
        </p:nvSpPr>
        <p:spPr>
          <a:xfrm>
            <a:off x="4363265" y="585648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D06E81-5889-4C04-9684-52DDBE050B39}"/>
              </a:ext>
            </a:extLst>
          </p:cNvPr>
          <p:cNvSpPr txBox="1"/>
          <p:nvPr/>
        </p:nvSpPr>
        <p:spPr>
          <a:xfrm>
            <a:off x="4343940" y="3515012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$5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3FEDA-F893-42B1-B5BB-E8CB72D3157D}"/>
              </a:ext>
            </a:extLst>
          </p:cNvPr>
          <p:cNvSpPr/>
          <p:nvPr/>
        </p:nvSpPr>
        <p:spPr>
          <a:xfrm>
            <a:off x="761763" y="4223067"/>
            <a:ext cx="2910971" cy="2360184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299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$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E2DCC39-E803-4E05-B067-B2F03C7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0" y="2994844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FE6F0F3-7057-4605-A181-8D703DF19062}"/>
              </a:ext>
            </a:extLst>
          </p:cNvPr>
          <p:cNvSpPr txBox="1"/>
          <p:nvPr/>
        </p:nvSpPr>
        <p:spPr>
          <a:xfrm>
            <a:off x="4343940" y="298068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96BD19-270F-414D-A108-DBD2B977768C}"/>
              </a:ext>
            </a:extLst>
          </p:cNvPr>
          <p:cNvSpPr txBox="1"/>
          <p:nvPr/>
        </p:nvSpPr>
        <p:spPr>
          <a:xfrm>
            <a:off x="4357777" y="417458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50DC67-EAB3-42DC-B703-B57424038E8F}"/>
              </a:ext>
            </a:extLst>
          </p:cNvPr>
          <p:cNvSpPr txBox="1"/>
          <p:nvPr/>
        </p:nvSpPr>
        <p:spPr>
          <a:xfrm>
            <a:off x="4357777" y="468025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B73F89-C2A1-4182-9B6C-3D78DFE75B18}"/>
              </a:ext>
            </a:extLst>
          </p:cNvPr>
          <p:cNvSpPr txBox="1"/>
          <p:nvPr/>
        </p:nvSpPr>
        <p:spPr>
          <a:xfrm>
            <a:off x="4357777" y="531052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F5DDFA-154F-4338-9C64-F2340C2560BE}"/>
              </a:ext>
            </a:extLst>
          </p:cNvPr>
          <p:cNvSpPr txBox="1"/>
          <p:nvPr/>
        </p:nvSpPr>
        <p:spPr>
          <a:xfrm>
            <a:off x="4363265" y="585648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  $0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D06E81-5889-4C04-9684-52DDBE050B39}"/>
              </a:ext>
            </a:extLst>
          </p:cNvPr>
          <p:cNvSpPr txBox="1"/>
          <p:nvPr/>
        </p:nvSpPr>
        <p:spPr>
          <a:xfrm>
            <a:off x="4343940" y="351501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$100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3FEDA-F893-42B1-B5BB-E8CB72D3157D}"/>
              </a:ext>
            </a:extLst>
          </p:cNvPr>
          <p:cNvSpPr/>
          <p:nvPr/>
        </p:nvSpPr>
        <p:spPr>
          <a:xfrm>
            <a:off x="761763" y="4223067"/>
            <a:ext cx="2910971" cy="2360184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382DE9B-963F-4DA3-A55E-68A06B0E029E}"/>
              </a:ext>
            </a:extLst>
          </p:cNvPr>
          <p:cNvSpPr/>
          <p:nvPr/>
        </p:nvSpPr>
        <p:spPr>
          <a:xfrm>
            <a:off x="500332" y="1447384"/>
            <a:ext cx="3631262" cy="5280961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62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272954"/>
            <a:ext cx="9143999" cy="2879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 err="1"/>
              <a:t>What</a:t>
            </a:r>
            <a:r>
              <a:rPr lang="pl-PL" sz="5400" b="1" dirty="0"/>
              <a:t> </a:t>
            </a:r>
            <a:r>
              <a:rPr lang="pl-PL" sz="5400" b="1" dirty="0" err="1"/>
              <a:t>is</a:t>
            </a:r>
            <a:r>
              <a:rPr lang="pl-PL" sz="5400" b="1" dirty="0"/>
              <a:t> the </a:t>
            </a:r>
            <a:br>
              <a:rPr lang="pl-PL" sz="5400" b="1" dirty="0"/>
            </a:br>
            <a:r>
              <a:rPr lang="pl-PL" sz="5400" b="1" dirty="0"/>
              <a:t>(</a:t>
            </a:r>
            <a:r>
              <a:rPr lang="pl-PL" sz="5400" b="1" dirty="0" err="1"/>
              <a:t>parametrized</a:t>
            </a:r>
            <a:r>
              <a:rPr lang="pl-PL" sz="5400" b="1" dirty="0"/>
              <a:t>) </a:t>
            </a:r>
            <a:r>
              <a:rPr lang="pl-PL" sz="5400" b="1" dirty="0" err="1"/>
              <a:t>complexity</a:t>
            </a:r>
            <a:r>
              <a:rPr lang="pl-PL" sz="5400" b="1" dirty="0"/>
              <a:t> of </a:t>
            </a:r>
            <a:r>
              <a:rPr lang="pl-PL" sz="5400" b="1" dirty="0" err="1"/>
              <a:t>Borda-Bribery</a:t>
            </a:r>
            <a:r>
              <a:rPr lang="pl-PL" sz="5400" b="1" dirty="0"/>
              <a:t>?</a:t>
            </a:r>
            <a:endParaRPr lang="pl-PL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2B529A-39A4-486E-936E-6D605BA9F57E}"/>
              </a:ext>
            </a:extLst>
          </p:cNvPr>
          <p:cNvSpPr txBox="1">
            <a:spLocks/>
          </p:cNvSpPr>
          <p:nvPr/>
        </p:nvSpPr>
        <p:spPr>
          <a:xfrm>
            <a:off x="0" y="3427861"/>
            <a:ext cx="9144000" cy="287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6600" b="1" dirty="0" err="1">
                <a:solidFill>
                  <a:srgbClr val="00B0F0"/>
                </a:solidFill>
              </a:rPr>
              <a:t>Who</a:t>
            </a:r>
            <a:r>
              <a:rPr lang="pl-PL" sz="6600" b="1" dirty="0">
                <a:solidFill>
                  <a:srgbClr val="00B0F0"/>
                </a:solidFill>
              </a:rPr>
              <a:t> </a:t>
            </a:r>
            <a:r>
              <a:rPr lang="pl-PL" sz="6600" b="1" dirty="0" err="1">
                <a:solidFill>
                  <a:srgbClr val="00B0F0"/>
                </a:solidFill>
              </a:rPr>
              <a:t>cares</a:t>
            </a:r>
            <a:r>
              <a:rPr lang="pl-PL" sz="6600" b="1" dirty="0">
                <a:solidFill>
                  <a:srgbClr val="00B0F0"/>
                </a:solidFill>
              </a:rPr>
              <a:t>?!</a:t>
            </a:r>
          </a:p>
          <a:p>
            <a:pPr marL="0" indent="0" algn="ctr">
              <a:buFont typeface="Arial" pitchFamily="34" charset="0"/>
              <a:buNone/>
            </a:pPr>
            <a:endParaRPr lang="pl-P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40D53-D133-4E26-AFBF-D1169D99D03A}"/>
              </a:ext>
            </a:extLst>
          </p:cNvPr>
          <p:cNvSpPr txBox="1"/>
          <p:nvPr/>
        </p:nvSpPr>
        <p:spPr>
          <a:xfrm>
            <a:off x="166973" y="5453018"/>
            <a:ext cx="7226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>
                <a:solidFill>
                  <a:srgbClr val="FF0000"/>
                </a:solidFill>
              </a:rPr>
              <a:t>Complexity</a:t>
            </a:r>
            <a:r>
              <a:rPr lang="pl-PL" sz="4000" dirty="0">
                <a:solidFill>
                  <a:srgbClr val="FF0000"/>
                </a:solidFill>
              </a:rPr>
              <a:t> barier? Not </a:t>
            </a:r>
            <a:r>
              <a:rPr lang="pl-PL" sz="4000" dirty="0" err="1">
                <a:solidFill>
                  <a:srgbClr val="FF0000"/>
                </a:solidFill>
              </a:rPr>
              <a:t>so</a:t>
            </a:r>
            <a:r>
              <a:rPr lang="pl-PL" sz="4000" dirty="0">
                <a:solidFill>
                  <a:srgbClr val="FF0000"/>
                </a:solidFill>
              </a:rPr>
              <a:t> much…</a:t>
            </a:r>
          </a:p>
        </p:txBody>
      </p:sp>
      <p:pic>
        <p:nvPicPr>
          <p:cNvPr id="6" name="Picture 10" descr="demon">
            <a:extLst>
              <a:ext uri="{FF2B5EF4-FFF2-40B4-BE49-F238E27FC236}">
                <a16:creationId xmlns:a16="http://schemas.microsoft.com/office/drawing/2014/main" id="{5E92A195-B370-42DB-8989-52246ECC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88" y="5180461"/>
            <a:ext cx="1664139" cy="12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5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28" y="260648"/>
            <a:ext cx="8229600" cy="720080"/>
          </a:xfrm>
        </p:spPr>
        <p:txBody>
          <a:bodyPr/>
          <a:lstStyle/>
          <a:p>
            <a:r>
              <a:rPr lang="pl-PL" dirty="0"/>
              <a:t>How to measure candidate performance?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1507775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6"/>
          <p:cNvSpPr txBox="1"/>
          <p:nvPr/>
        </p:nvSpPr>
        <p:spPr>
          <a:xfrm>
            <a:off x="317084" y="1584156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sp>
        <p:nvSpPr>
          <p:cNvPr id="6" name="pole tekstowe 8"/>
          <p:cNvSpPr txBox="1"/>
          <p:nvPr/>
        </p:nvSpPr>
        <p:spPr>
          <a:xfrm>
            <a:off x="672604" y="30235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7" name="pole tekstowe 9"/>
          <p:cNvSpPr txBox="1"/>
          <p:nvPr/>
        </p:nvSpPr>
        <p:spPr>
          <a:xfrm>
            <a:off x="672793" y="533969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8" name="pole tekstowe 10"/>
          <p:cNvSpPr txBox="1"/>
          <p:nvPr/>
        </p:nvSpPr>
        <p:spPr>
          <a:xfrm>
            <a:off x="672604" y="360107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9" name="pole tekstowe 11"/>
          <p:cNvSpPr txBox="1"/>
          <p:nvPr/>
        </p:nvSpPr>
        <p:spPr>
          <a:xfrm>
            <a:off x="672604" y="421719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0" name="pole tekstowe 12"/>
          <p:cNvSpPr txBox="1"/>
          <p:nvPr/>
        </p:nvSpPr>
        <p:spPr>
          <a:xfrm>
            <a:off x="672604" y="587762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1" name="pole tekstowe 13"/>
          <p:cNvSpPr txBox="1"/>
          <p:nvPr/>
        </p:nvSpPr>
        <p:spPr>
          <a:xfrm>
            <a:off x="672793" y="47186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2992712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29780" y="2622465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 4        3        2      1      0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3590" y="114485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7835" y="11397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2080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3919" y="113975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 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6209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9322" y="6396335"/>
            <a:ext cx="94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Borda</a:t>
            </a:r>
          </a:p>
        </p:txBody>
      </p:sp>
    </p:spTree>
    <p:extLst>
      <p:ext uri="{BB962C8B-B14F-4D97-AF65-F5344CB8AC3E}">
        <p14:creationId xmlns:p14="http://schemas.microsoft.com/office/powerpoint/2010/main" val="29294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measure candidate performance?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90" y="3696351"/>
            <a:ext cx="447675" cy="581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66" y="3025694"/>
            <a:ext cx="361950" cy="6572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556" y="4969023"/>
            <a:ext cx="361950" cy="6574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742" y="4163415"/>
            <a:ext cx="371475" cy="647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691" y="5452380"/>
            <a:ext cx="352425" cy="628650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541531" y="4325418"/>
            <a:ext cx="1396" cy="624217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7364778" y="4815122"/>
            <a:ext cx="831964" cy="73689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99623" y="3488907"/>
            <a:ext cx="1038543" cy="46990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899623" y="4152816"/>
            <a:ext cx="2221770" cy="40000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85332" y="3635649"/>
            <a:ext cx="97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   1: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59606" y="4956129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   3: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61547" y="3024224"/>
            <a:ext cx="107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EF1DFF"/>
                </a:solidFill>
              </a:rPr>
              <a:t>:1.5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02740" y="4164784"/>
            <a:ext cx="91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:1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22463" y="5416526"/>
            <a:ext cx="9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A9417"/>
                </a:solidFill>
              </a:rPr>
              <a:t>:3.5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14456" y="1291565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Copeland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5262" y="2026498"/>
            <a:ext cx="354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win = 1,   tie = 0.5,  lose = 0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V="1">
            <a:off x="5715186" y="3723862"/>
            <a:ext cx="1205382" cy="1302206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5805314" y="4607408"/>
            <a:ext cx="2188092" cy="630287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23" idx="1"/>
          </p:cNvCxnSpPr>
          <p:nvPr/>
        </p:nvCxnSpPr>
        <p:spPr>
          <a:xfrm flipH="1" flipV="1">
            <a:off x="5766767" y="5459709"/>
            <a:ext cx="1180924" cy="306996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H="1" flipV="1">
            <a:off x="5744637" y="4180829"/>
            <a:ext cx="1175931" cy="1304735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 flipH="1" flipV="1">
            <a:off x="7347500" y="3635649"/>
            <a:ext cx="849242" cy="64172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V="1">
            <a:off x="7134034" y="3759375"/>
            <a:ext cx="35361" cy="163897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1507775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ole tekstowe 6"/>
          <p:cNvSpPr txBox="1"/>
          <p:nvPr/>
        </p:nvSpPr>
        <p:spPr>
          <a:xfrm>
            <a:off x="317084" y="1584156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sp>
        <p:nvSpPr>
          <p:cNvPr id="46" name="pole tekstowe 8"/>
          <p:cNvSpPr txBox="1"/>
          <p:nvPr/>
        </p:nvSpPr>
        <p:spPr>
          <a:xfrm>
            <a:off x="672604" y="30235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47" name="pole tekstowe 9"/>
          <p:cNvSpPr txBox="1"/>
          <p:nvPr/>
        </p:nvSpPr>
        <p:spPr>
          <a:xfrm>
            <a:off x="672793" y="533969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49" name="pole tekstowe 10"/>
          <p:cNvSpPr txBox="1"/>
          <p:nvPr/>
        </p:nvSpPr>
        <p:spPr>
          <a:xfrm>
            <a:off x="672604" y="360107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50" name="pole tekstowe 11"/>
          <p:cNvSpPr txBox="1"/>
          <p:nvPr/>
        </p:nvSpPr>
        <p:spPr>
          <a:xfrm>
            <a:off x="672604" y="421719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52" name="pole tekstowe 12"/>
          <p:cNvSpPr txBox="1"/>
          <p:nvPr/>
        </p:nvSpPr>
        <p:spPr>
          <a:xfrm>
            <a:off x="672604" y="587762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53" name="pole tekstowe 13"/>
          <p:cNvSpPr txBox="1"/>
          <p:nvPr/>
        </p:nvSpPr>
        <p:spPr>
          <a:xfrm>
            <a:off x="672793" y="47186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2992712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129780" y="2622465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 5        4        3      2      1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3590" y="114485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57835" y="11397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52080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17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13919" y="1139751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 15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46209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21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79322" y="6396335"/>
            <a:ext cx="94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Borda</a:t>
            </a:r>
          </a:p>
        </p:txBody>
      </p:sp>
    </p:spTree>
    <p:extLst>
      <p:ext uri="{BB962C8B-B14F-4D97-AF65-F5344CB8AC3E}">
        <p14:creationId xmlns:p14="http://schemas.microsoft.com/office/powerpoint/2010/main" val="21228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measure candidate performance?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90" y="3696351"/>
            <a:ext cx="447675" cy="581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66" y="3025694"/>
            <a:ext cx="361950" cy="6572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556" y="4969023"/>
            <a:ext cx="361950" cy="6574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742" y="4163415"/>
            <a:ext cx="371475" cy="647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691" y="5452380"/>
            <a:ext cx="352425" cy="628650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541531" y="4325418"/>
            <a:ext cx="1396" cy="624217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7364778" y="4815122"/>
            <a:ext cx="831964" cy="73689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99623" y="3488907"/>
            <a:ext cx="1038543" cy="46990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899623" y="4152816"/>
            <a:ext cx="2221770" cy="40000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21205" y="3635649"/>
            <a:ext cx="114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   -2: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59606" y="4956129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   2: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61547" y="3024224"/>
            <a:ext cx="107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EF1DFF"/>
                </a:solidFill>
              </a:rPr>
              <a:t>:-1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02740" y="4164784"/>
            <a:ext cx="91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:-2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22463" y="5416526"/>
            <a:ext cx="9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A9417"/>
                </a:solidFill>
              </a:rPr>
              <a:t>:3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14456" y="1291565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Copeland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5262" y="2026498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win = 1,   tie = 0,  lose = -1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V="1">
            <a:off x="5715186" y="3723862"/>
            <a:ext cx="1205382" cy="1302206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5805314" y="4607408"/>
            <a:ext cx="2188092" cy="630287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23" idx="1"/>
          </p:cNvCxnSpPr>
          <p:nvPr/>
        </p:nvCxnSpPr>
        <p:spPr>
          <a:xfrm flipH="1" flipV="1">
            <a:off x="5766767" y="5459709"/>
            <a:ext cx="1180924" cy="306996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H="1" flipV="1">
            <a:off x="5744637" y="4180829"/>
            <a:ext cx="1175931" cy="1304735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 flipH="1" flipV="1">
            <a:off x="7347500" y="3635649"/>
            <a:ext cx="849242" cy="64172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V="1">
            <a:off x="7134034" y="3759375"/>
            <a:ext cx="35361" cy="163897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1507775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ole tekstowe 6"/>
          <p:cNvSpPr txBox="1"/>
          <p:nvPr/>
        </p:nvSpPr>
        <p:spPr>
          <a:xfrm>
            <a:off x="317084" y="1584156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sp>
        <p:nvSpPr>
          <p:cNvPr id="46" name="pole tekstowe 8"/>
          <p:cNvSpPr txBox="1"/>
          <p:nvPr/>
        </p:nvSpPr>
        <p:spPr>
          <a:xfrm>
            <a:off x="672604" y="30235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47" name="pole tekstowe 9"/>
          <p:cNvSpPr txBox="1"/>
          <p:nvPr/>
        </p:nvSpPr>
        <p:spPr>
          <a:xfrm>
            <a:off x="672793" y="533969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49" name="pole tekstowe 10"/>
          <p:cNvSpPr txBox="1"/>
          <p:nvPr/>
        </p:nvSpPr>
        <p:spPr>
          <a:xfrm>
            <a:off x="672604" y="360107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50" name="pole tekstowe 11"/>
          <p:cNvSpPr txBox="1"/>
          <p:nvPr/>
        </p:nvSpPr>
        <p:spPr>
          <a:xfrm>
            <a:off x="672604" y="421719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52" name="pole tekstowe 12"/>
          <p:cNvSpPr txBox="1"/>
          <p:nvPr/>
        </p:nvSpPr>
        <p:spPr>
          <a:xfrm>
            <a:off x="672604" y="587762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53" name="pole tekstowe 13"/>
          <p:cNvSpPr txBox="1"/>
          <p:nvPr/>
        </p:nvSpPr>
        <p:spPr>
          <a:xfrm>
            <a:off x="672793" y="47186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2992712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129780" y="2622465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 5        4        3      2      1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3590" y="114485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57835" y="11397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52080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17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13919" y="1139751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 15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46209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21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79322" y="6396335"/>
            <a:ext cx="94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Borda</a:t>
            </a:r>
          </a:p>
        </p:txBody>
      </p:sp>
    </p:spTree>
    <p:extLst>
      <p:ext uri="{BB962C8B-B14F-4D97-AF65-F5344CB8AC3E}">
        <p14:creationId xmlns:p14="http://schemas.microsoft.com/office/powerpoint/2010/main" val="38159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to measure candidate performance?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90" y="3696351"/>
            <a:ext cx="447675" cy="581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66" y="3025694"/>
            <a:ext cx="361950" cy="6572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556" y="4969023"/>
            <a:ext cx="361950" cy="6574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742" y="4163415"/>
            <a:ext cx="371475" cy="647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691" y="5452380"/>
            <a:ext cx="352425" cy="628650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541531" y="4325418"/>
            <a:ext cx="1396" cy="624217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7364778" y="4815122"/>
            <a:ext cx="831964" cy="73689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99623" y="3488907"/>
            <a:ext cx="1038543" cy="46990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899623" y="4152816"/>
            <a:ext cx="2221770" cy="40000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21205" y="3635649"/>
            <a:ext cx="114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6">
                    <a:lumMod val="75000"/>
                  </a:schemeClr>
                </a:solidFill>
              </a:rPr>
              <a:t>   -2: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59606" y="4956129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   2: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61547" y="3024224"/>
            <a:ext cx="107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EF1DFF"/>
                </a:solidFill>
              </a:rPr>
              <a:t>:-1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02740" y="4164784"/>
            <a:ext cx="91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:-2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22463" y="5416526"/>
            <a:ext cx="9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A9417"/>
                </a:solidFill>
              </a:rPr>
              <a:t>:3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14456" y="1291565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Copeland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5262" y="2026498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win = 1,   tie = 0,  lose = -1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V="1">
            <a:off x="5715186" y="3723862"/>
            <a:ext cx="1205382" cy="1302206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5805314" y="4607408"/>
            <a:ext cx="2188092" cy="630287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23" idx="1"/>
          </p:cNvCxnSpPr>
          <p:nvPr/>
        </p:nvCxnSpPr>
        <p:spPr>
          <a:xfrm flipH="1" flipV="1">
            <a:off x="5766767" y="5459709"/>
            <a:ext cx="1180924" cy="306996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H="1" flipV="1">
            <a:off x="5744637" y="4180829"/>
            <a:ext cx="1175931" cy="1304735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 flipH="1" flipV="1">
            <a:off x="7347500" y="3635649"/>
            <a:ext cx="849242" cy="64172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V="1">
            <a:off x="7134034" y="3759375"/>
            <a:ext cx="35361" cy="1638978"/>
          </a:xfrm>
          <a:prstGeom prst="line">
            <a:avLst/>
          </a:prstGeom>
          <a:ln w="349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1507775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ole tekstowe 6"/>
          <p:cNvSpPr txBox="1"/>
          <p:nvPr/>
        </p:nvSpPr>
        <p:spPr>
          <a:xfrm>
            <a:off x="317084" y="1584156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sp>
        <p:nvSpPr>
          <p:cNvPr id="46" name="pole tekstowe 8"/>
          <p:cNvSpPr txBox="1"/>
          <p:nvPr/>
        </p:nvSpPr>
        <p:spPr>
          <a:xfrm>
            <a:off x="672604" y="30235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47" name="pole tekstowe 9"/>
          <p:cNvSpPr txBox="1"/>
          <p:nvPr/>
        </p:nvSpPr>
        <p:spPr>
          <a:xfrm>
            <a:off x="672793" y="533969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49" name="pole tekstowe 10"/>
          <p:cNvSpPr txBox="1"/>
          <p:nvPr/>
        </p:nvSpPr>
        <p:spPr>
          <a:xfrm>
            <a:off x="672604" y="360107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50" name="pole tekstowe 11"/>
          <p:cNvSpPr txBox="1"/>
          <p:nvPr/>
        </p:nvSpPr>
        <p:spPr>
          <a:xfrm>
            <a:off x="672604" y="421719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52" name="pole tekstowe 12"/>
          <p:cNvSpPr txBox="1"/>
          <p:nvPr/>
        </p:nvSpPr>
        <p:spPr>
          <a:xfrm>
            <a:off x="672604" y="587762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53" name="pole tekstowe 13"/>
          <p:cNvSpPr txBox="1"/>
          <p:nvPr/>
        </p:nvSpPr>
        <p:spPr>
          <a:xfrm>
            <a:off x="672793" y="471861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80" y="2992712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129780" y="2622465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 5        4        3      2      1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3590" y="114485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57835" y="11397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52080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</a:rPr>
              <a:t>17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13919" y="1139751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 15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46209" y="114992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21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79322" y="6396335"/>
            <a:ext cx="94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Borda</a:t>
            </a:r>
          </a:p>
        </p:txBody>
      </p:sp>
    </p:spTree>
    <p:extLst>
      <p:ext uri="{BB962C8B-B14F-4D97-AF65-F5344CB8AC3E}">
        <p14:creationId xmlns:p14="http://schemas.microsoft.com/office/powerpoint/2010/main" val="337835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5" grpId="0"/>
      <p:bldP spid="28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6258" y="1009934"/>
            <a:ext cx="8229600" cy="5008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/>
              <a:t>The </a:t>
            </a:r>
            <a:r>
              <a:rPr lang="pl-PL" sz="5400" b="1" dirty="0">
                <a:solidFill>
                  <a:srgbClr val="FF0000"/>
                </a:solidFill>
              </a:rPr>
              <a:t>amount of bribery</a:t>
            </a:r>
            <a:r>
              <a:rPr lang="pl-PL" sz="5400" b="1" dirty="0"/>
              <a:t> needed to make a candidate win says </a:t>
            </a:r>
            <a:br>
              <a:rPr lang="pl-PL" sz="5400" b="1" dirty="0"/>
            </a:br>
            <a:r>
              <a:rPr lang="pl-PL" sz="5400" b="1" dirty="0">
                <a:solidFill>
                  <a:srgbClr val="FF0000"/>
                </a:solidFill>
              </a:rPr>
              <a:t>how well he/she did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1ADF4-74F6-4ACE-A420-8408974FEE3D}"/>
              </a:ext>
            </a:extLst>
          </p:cNvPr>
          <p:cNvSpPr txBox="1"/>
          <p:nvPr/>
        </p:nvSpPr>
        <p:spPr>
          <a:xfrm>
            <a:off x="1505933" y="6201561"/>
            <a:ext cx="6050249" cy="523220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P. Faliszewski, P. Skowron, N. </a:t>
            </a:r>
            <a:r>
              <a:rPr lang="pl-PL" sz="1400" dirty="0" err="1"/>
              <a:t>Talmon</a:t>
            </a:r>
            <a:r>
              <a:rPr lang="pl-PL" sz="1400" dirty="0"/>
              <a:t>, </a:t>
            </a:r>
            <a:r>
              <a:rPr lang="en-US" sz="1400" dirty="0"/>
              <a:t>Bribery as a Measure of Candidate Success: Complexity Results for Approval-Based </a:t>
            </a:r>
            <a:r>
              <a:rPr lang="en-US" sz="1400" dirty="0" err="1"/>
              <a:t>Multiwinner</a:t>
            </a:r>
            <a:r>
              <a:rPr lang="en-US" sz="1400" dirty="0"/>
              <a:t> Rules</a:t>
            </a:r>
            <a:r>
              <a:rPr lang="pl-PL" sz="1400" dirty="0"/>
              <a:t>, AAMAS 2017</a:t>
            </a:r>
          </a:p>
        </p:txBody>
      </p:sp>
    </p:spTree>
    <p:extLst>
      <p:ext uri="{BB962C8B-B14F-4D97-AF65-F5344CB8AC3E}">
        <p14:creationId xmlns:p14="http://schemas.microsoft.com/office/powerpoint/2010/main" val="3213708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A261-208D-4693-B7FF-62FCC109DAFD}"/>
              </a:ext>
            </a:extLst>
          </p:cNvPr>
          <p:cNvSpPr txBox="1">
            <a:spLocks/>
          </p:cNvSpPr>
          <p:nvPr/>
        </p:nvSpPr>
        <p:spPr>
          <a:xfrm>
            <a:off x="416258" y="1009934"/>
            <a:ext cx="8229600" cy="448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5400" b="1" dirty="0"/>
              <a:t>The </a:t>
            </a:r>
            <a:r>
              <a:rPr lang="pl-PL" sz="5400" b="1" dirty="0" err="1">
                <a:solidFill>
                  <a:srgbClr val="FF0000"/>
                </a:solidFill>
              </a:rPr>
              <a:t>amount</a:t>
            </a:r>
            <a:r>
              <a:rPr lang="pl-PL" sz="5400" b="1" dirty="0">
                <a:solidFill>
                  <a:srgbClr val="FF0000"/>
                </a:solidFill>
              </a:rPr>
              <a:t> of </a:t>
            </a:r>
            <a:r>
              <a:rPr lang="pl-PL" sz="5400" b="1" dirty="0" err="1">
                <a:solidFill>
                  <a:srgbClr val="FF0000"/>
                </a:solidFill>
              </a:rPr>
              <a:t>bribery</a:t>
            </a:r>
            <a:r>
              <a:rPr lang="pl-PL" sz="5400" b="1" dirty="0"/>
              <a:t> </a:t>
            </a:r>
            <a:r>
              <a:rPr lang="pl-PL" sz="5400" b="1" dirty="0" err="1"/>
              <a:t>needed</a:t>
            </a:r>
            <a:r>
              <a:rPr lang="pl-PL" sz="5400" b="1" dirty="0"/>
              <a:t> to </a:t>
            </a:r>
            <a:r>
              <a:rPr lang="pl-PL" sz="5400" b="1" dirty="0" err="1"/>
              <a:t>prevent</a:t>
            </a:r>
            <a:r>
              <a:rPr lang="pl-PL" sz="5400" b="1" dirty="0"/>
              <a:t> a </a:t>
            </a:r>
            <a:r>
              <a:rPr lang="pl-PL" sz="5400" b="1" dirty="0" err="1"/>
              <a:t>candidate’s</a:t>
            </a:r>
            <a:r>
              <a:rPr lang="pl-PL" sz="5400" b="1" dirty="0"/>
              <a:t> </a:t>
            </a:r>
            <a:r>
              <a:rPr lang="pl-PL" sz="5400" b="1" dirty="0" err="1"/>
              <a:t>victory</a:t>
            </a:r>
            <a:r>
              <a:rPr lang="pl-PL" sz="5400" b="1" dirty="0"/>
              <a:t> </a:t>
            </a:r>
            <a:r>
              <a:rPr lang="pl-PL" sz="5400" b="1" dirty="0" err="1"/>
              <a:t>says</a:t>
            </a:r>
            <a:r>
              <a:rPr lang="pl-PL" sz="5400" b="1" dirty="0"/>
              <a:t> </a:t>
            </a:r>
            <a:br>
              <a:rPr lang="pl-PL" sz="5400" b="1" dirty="0"/>
            </a:br>
            <a:r>
              <a:rPr lang="pl-PL" sz="5400" b="1" dirty="0" err="1">
                <a:solidFill>
                  <a:srgbClr val="FF0000"/>
                </a:solidFill>
              </a:rPr>
              <a:t>if</a:t>
            </a:r>
            <a:r>
              <a:rPr lang="pl-PL" sz="5400" b="1" dirty="0">
                <a:solidFill>
                  <a:srgbClr val="FF0000"/>
                </a:solidFill>
              </a:rPr>
              <a:t> </a:t>
            </a:r>
            <a:r>
              <a:rPr lang="pl-PL" sz="5400" b="1" dirty="0" err="1">
                <a:solidFill>
                  <a:srgbClr val="FF0000"/>
                </a:solidFill>
              </a:rPr>
              <a:t>it</a:t>
            </a:r>
            <a:r>
              <a:rPr lang="pl-PL" sz="5400" b="1" dirty="0">
                <a:solidFill>
                  <a:srgbClr val="FF0000"/>
                </a:solidFill>
              </a:rPr>
              <a:t> </a:t>
            </a:r>
            <a:r>
              <a:rPr lang="pl-PL" sz="5400" b="1" dirty="0" err="1">
                <a:solidFill>
                  <a:srgbClr val="FF0000"/>
                </a:solidFill>
              </a:rPr>
              <a:t>is</a:t>
            </a:r>
            <a:r>
              <a:rPr lang="pl-PL" sz="5400" b="1" dirty="0">
                <a:solidFill>
                  <a:srgbClr val="FF0000"/>
                </a:solidFill>
              </a:rPr>
              <a:t> </a:t>
            </a:r>
            <a:r>
              <a:rPr lang="pl-PL" sz="5400" b="1" dirty="0" err="1">
                <a:solidFill>
                  <a:srgbClr val="FF0000"/>
                </a:solidFill>
              </a:rPr>
              <a:t>likely</a:t>
            </a:r>
            <a:r>
              <a:rPr lang="pl-PL" sz="5400" b="1" dirty="0">
                <a:solidFill>
                  <a:srgbClr val="FF0000"/>
                </a:solidFill>
              </a:rPr>
              <a:t> </a:t>
            </a:r>
            <a:r>
              <a:rPr lang="pl-PL" sz="5400" b="1" dirty="0" err="1">
                <a:solidFill>
                  <a:srgbClr val="FF0000"/>
                </a:solidFill>
              </a:rPr>
              <a:t>that</a:t>
            </a:r>
            <a:r>
              <a:rPr lang="pl-PL" sz="5400" b="1" dirty="0">
                <a:solidFill>
                  <a:srgbClr val="FF0000"/>
                </a:solidFill>
              </a:rPr>
              <a:t> the </a:t>
            </a:r>
            <a:r>
              <a:rPr lang="pl-PL" sz="5400" b="1" dirty="0" err="1">
                <a:solidFill>
                  <a:srgbClr val="FF0000"/>
                </a:solidFill>
              </a:rPr>
              <a:t>election</a:t>
            </a:r>
            <a:r>
              <a:rPr lang="pl-PL" sz="5400" b="1" dirty="0">
                <a:solidFill>
                  <a:srgbClr val="FF0000"/>
                </a:solidFill>
              </a:rPr>
              <a:t> was </a:t>
            </a:r>
            <a:r>
              <a:rPr lang="pl-PL" sz="5400" b="1" dirty="0" err="1">
                <a:solidFill>
                  <a:srgbClr val="FF0000"/>
                </a:solidFill>
              </a:rPr>
              <a:t>manipulated</a:t>
            </a:r>
            <a:endParaRPr lang="pl-PL" sz="5400" b="1" dirty="0">
              <a:solidFill>
                <a:srgbClr val="FF000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6F2AF-924F-431D-904F-9C00EBACF05D}"/>
              </a:ext>
            </a:extLst>
          </p:cNvPr>
          <p:cNvSpPr txBox="1"/>
          <p:nvPr/>
        </p:nvSpPr>
        <p:spPr>
          <a:xfrm>
            <a:off x="539088" y="5834419"/>
            <a:ext cx="7983940" cy="861774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T. </a:t>
            </a:r>
            <a:r>
              <a:rPr lang="en-US" sz="1400" dirty="0" err="1"/>
              <a:t>Magrino</a:t>
            </a:r>
            <a:r>
              <a:rPr lang="en-US" sz="1400" dirty="0"/>
              <a:t> , R. </a:t>
            </a:r>
            <a:r>
              <a:rPr lang="en-US" sz="1400" dirty="0" err="1"/>
              <a:t>Rivest</a:t>
            </a:r>
            <a:r>
              <a:rPr lang="en-US" sz="1400" dirty="0"/>
              <a:t> , E</a:t>
            </a:r>
            <a:r>
              <a:rPr lang="pl-PL" sz="1400" dirty="0"/>
              <a:t>.</a:t>
            </a:r>
            <a:r>
              <a:rPr lang="en-US" sz="1400" dirty="0"/>
              <a:t> Shen , D</a:t>
            </a:r>
            <a:r>
              <a:rPr lang="pl-PL" sz="1400" dirty="0"/>
              <a:t>.</a:t>
            </a:r>
            <a:r>
              <a:rPr lang="en-US" sz="1400" dirty="0"/>
              <a:t> Wagner, Computing the margin of victory in IRV elections, </a:t>
            </a:r>
            <a:r>
              <a:rPr lang="pl-PL" sz="1400" dirty="0"/>
              <a:t>EV/WOTE 2011</a:t>
            </a:r>
          </a:p>
          <a:p>
            <a:endParaRPr lang="pl-PL" sz="400" dirty="0"/>
          </a:p>
          <a:p>
            <a:r>
              <a:rPr lang="en-US" sz="1400" dirty="0"/>
              <a:t>D</a:t>
            </a:r>
            <a:r>
              <a:rPr lang="pl-PL" sz="1400" dirty="0"/>
              <a:t>.</a:t>
            </a:r>
            <a:r>
              <a:rPr lang="en-US" sz="1400" dirty="0"/>
              <a:t> Cary, Estimating the margin of victory for instant-runoff voting</a:t>
            </a:r>
            <a:r>
              <a:rPr lang="pl-PL" sz="1400" dirty="0"/>
              <a:t>, EV/WOTE 2011</a:t>
            </a:r>
          </a:p>
          <a:p>
            <a:endParaRPr lang="pl-PL" sz="400" dirty="0"/>
          </a:p>
          <a:p>
            <a:r>
              <a:rPr lang="pl-PL" sz="1400" dirty="0"/>
              <a:t>L. </a:t>
            </a:r>
            <a:r>
              <a:rPr lang="pl-PL" sz="1400" dirty="0" err="1"/>
              <a:t>Xia</a:t>
            </a:r>
            <a:r>
              <a:rPr lang="pl-PL" sz="1400" dirty="0"/>
              <a:t>, Computing the </a:t>
            </a:r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r>
              <a:rPr lang="pl-PL" sz="1400" dirty="0"/>
              <a:t> for </a:t>
            </a:r>
            <a:r>
              <a:rPr lang="pl-PL" sz="1400" dirty="0" err="1"/>
              <a:t>Various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</a:t>
            </a:r>
            <a:r>
              <a:rPr lang="pl-PL" sz="1400" dirty="0" err="1"/>
              <a:t>Rules</a:t>
            </a:r>
            <a:r>
              <a:rPr lang="pl-PL" sz="1400" dirty="0"/>
              <a:t>, EC 2012</a:t>
            </a:r>
          </a:p>
        </p:txBody>
      </p:sp>
    </p:spTree>
    <p:extLst>
      <p:ext uri="{BB962C8B-B14F-4D97-AF65-F5344CB8AC3E}">
        <p14:creationId xmlns:p14="http://schemas.microsoft.com/office/powerpoint/2010/main" val="12022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70849" y="272954"/>
            <a:ext cx="8229600" cy="2879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 err="1"/>
              <a:t>What</a:t>
            </a:r>
            <a:r>
              <a:rPr lang="pl-PL" sz="5400" b="1" dirty="0"/>
              <a:t> </a:t>
            </a:r>
            <a:r>
              <a:rPr lang="pl-PL" sz="5400" b="1" dirty="0" err="1"/>
              <a:t>is</a:t>
            </a:r>
            <a:r>
              <a:rPr lang="pl-PL" sz="5400" b="1" dirty="0"/>
              <a:t> the </a:t>
            </a:r>
            <a:br>
              <a:rPr lang="pl-PL" sz="5400" b="1" dirty="0"/>
            </a:br>
            <a:r>
              <a:rPr lang="pl-PL" sz="5400" b="1" dirty="0"/>
              <a:t>(</a:t>
            </a:r>
            <a:r>
              <a:rPr lang="pl-PL" sz="5400" b="1" dirty="0" err="1"/>
              <a:t>parametrized</a:t>
            </a:r>
            <a:r>
              <a:rPr lang="pl-PL" sz="5400" b="1" dirty="0"/>
              <a:t>) </a:t>
            </a:r>
            <a:r>
              <a:rPr lang="pl-PL" sz="5400" b="1" dirty="0" err="1"/>
              <a:t>complexity</a:t>
            </a:r>
            <a:r>
              <a:rPr lang="pl-PL" sz="5400" b="1" dirty="0"/>
              <a:t> of </a:t>
            </a:r>
            <a:r>
              <a:rPr lang="pl-PL" sz="5400" b="1" dirty="0" err="1"/>
              <a:t>Borda-Bribery</a:t>
            </a:r>
            <a:r>
              <a:rPr lang="pl-PL" sz="5400" b="1" dirty="0"/>
              <a:t>?</a:t>
            </a:r>
            <a:endParaRPr lang="pl-PL" sz="5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2B529A-39A4-486E-936E-6D605BA9F57E}"/>
              </a:ext>
            </a:extLst>
          </p:cNvPr>
          <p:cNvSpPr txBox="1">
            <a:spLocks/>
          </p:cNvSpPr>
          <p:nvPr/>
        </p:nvSpPr>
        <p:spPr>
          <a:xfrm>
            <a:off x="186521" y="3427861"/>
            <a:ext cx="8229600" cy="287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6600" b="1" dirty="0" err="1">
                <a:solidFill>
                  <a:srgbClr val="FF0000"/>
                </a:solidFill>
              </a:rPr>
              <a:t>Yeah</a:t>
            </a:r>
            <a:r>
              <a:rPr lang="pl-PL" sz="6600" b="1" dirty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Font typeface="Arial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50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</a:t>
            </a:r>
            <a:r>
              <a:rPr lang="pl-PL" dirty="0"/>
              <a:t>-$</a:t>
            </a:r>
            <a:r>
              <a:rPr lang="pl-PL" dirty="0" err="1"/>
              <a:t>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Para-NP-</a:t>
            </a:r>
            <a:r>
              <a:rPr lang="pl-PL" dirty="0" err="1"/>
              <a:t>hardness</a:t>
            </a:r>
            <a:r>
              <a:rPr lang="pl-PL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$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3FEDA-F893-42B1-B5BB-E8CB72D3157D}"/>
              </a:ext>
            </a:extLst>
          </p:cNvPr>
          <p:cNvSpPr/>
          <p:nvPr/>
        </p:nvSpPr>
        <p:spPr>
          <a:xfrm>
            <a:off x="761763" y="4223067"/>
            <a:ext cx="2910971" cy="2360184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382DE9B-963F-4DA3-A55E-68A06B0E029E}"/>
              </a:ext>
            </a:extLst>
          </p:cNvPr>
          <p:cNvSpPr/>
          <p:nvPr/>
        </p:nvSpPr>
        <p:spPr>
          <a:xfrm>
            <a:off x="500332" y="1447384"/>
            <a:ext cx="3631262" cy="5280961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D0AA4514-BA00-444D-95AA-F5753224793C}"/>
              </a:ext>
            </a:extLst>
          </p:cNvPr>
          <p:cNvSpPr/>
          <p:nvPr/>
        </p:nvSpPr>
        <p:spPr>
          <a:xfrm>
            <a:off x="3620137" y="5417092"/>
            <a:ext cx="1661547" cy="369559"/>
          </a:xfrm>
          <a:prstGeom prst="leftArrow">
            <a:avLst>
              <a:gd name="adj1" fmla="val 27842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CFCD6-971C-405A-B23A-45796C753EB5}"/>
              </a:ext>
            </a:extLst>
          </p:cNvPr>
          <p:cNvSpPr txBox="1"/>
          <p:nvPr/>
        </p:nvSpPr>
        <p:spPr>
          <a:xfrm>
            <a:off x="5381313" y="5186372"/>
            <a:ext cx="3653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NP-hard for 2 </a:t>
            </a:r>
            <a:r>
              <a:rPr lang="pl-PL" sz="2400" dirty="0" err="1"/>
              <a:t>manipulators</a:t>
            </a:r>
            <a:r>
              <a:rPr lang="pl-PL" sz="2400" dirty="0"/>
              <a:t> and 3 </a:t>
            </a:r>
            <a:r>
              <a:rPr lang="pl-PL" sz="2400" dirty="0" err="1"/>
              <a:t>nonmanipulators</a:t>
            </a:r>
            <a:endParaRPr lang="pl-PL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0DC2A-3037-4CFC-A71C-A195C4189CD3}"/>
              </a:ext>
            </a:extLst>
          </p:cNvPr>
          <p:cNvSpPr txBox="1"/>
          <p:nvPr/>
        </p:nvSpPr>
        <p:spPr>
          <a:xfrm>
            <a:off x="4867316" y="2510782"/>
            <a:ext cx="4167503" cy="2585323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N. </a:t>
            </a:r>
            <a:r>
              <a:rPr lang="pl-PL" sz="1400" dirty="0" err="1"/>
              <a:t>Betzler</a:t>
            </a:r>
            <a:r>
              <a:rPr lang="pl-PL" sz="1400" dirty="0"/>
              <a:t>, R. </a:t>
            </a:r>
            <a:r>
              <a:rPr lang="pl-PL" sz="1400" dirty="0" err="1"/>
              <a:t>Niedermeier</a:t>
            </a:r>
            <a:r>
              <a:rPr lang="pl-PL" sz="1400" dirty="0"/>
              <a:t>, G. </a:t>
            </a:r>
            <a:r>
              <a:rPr lang="pl-PL" sz="1400" dirty="0" err="1"/>
              <a:t>Woeginger</a:t>
            </a:r>
            <a:r>
              <a:rPr lang="pl-PL" sz="1400" dirty="0"/>
              <a:t>, </a:t>
            </a:r>
            <a:r>
              <a:rPr lang="en-US" sz="1400" dirty="0"/>
              <a:t>Unweighted Coalitional Manipulation under the </a:t>
            </a:r>
            <a:r>
              <a:rPr lang="en-US" sz="1400" dirty="0" err="1"/>
              <a:t>Borda</a:t>
            </a:r>
            <a:r>
              <a:rPr lang="en-US" sz="1400" dirty="0"/>
              <a:t> Rule Is NP-Hard</a:t>
            </a:r>
            <a:r>
              <a:rPr lang="pl-PL" sz="1400" dirty="0"/>
              <a:t>, IJCAI 2013</a:t>
            </a:r>
          </a:p>
          <a:p>
            <a:endParaRPr lang="pl-PL" sz="800" dirty="0"/>
          </a:p>
          <a:p>
            <a:r>
              <a:rPr lang="pl-PL" sz="1400" dirty="0"/>
              <a:t>J. Davies, G. </a:t>
            </a:r>
            <a:r>
              <a:rPr lang="pl-PL" sz="1400" dirty="0" err="1"/>
              <a:t>Katsirelos</a:t>
            </a:r>
            <a:r>
              <a:rPr lang="pl-PL" sz="1400" dirty="0"/>
              <a:t>, N. </a:t>
            </a:r>
            <a:r>
              <a:rPr lang="pl-PL" sz="1400" dirty="0" err="1"/>
              <a:t>Narodytska</a:t>
            </a:r>
            <a:r>
              <a:rPr lang="pl-PL" sz="1400" dirty="0"/>
              <a:t>, T. </a:t>
            </a:r>
            <a:r>
              <a:rPr lang="pl-PL" sz="1400" dirty="0" err="1"/>
              <a:t>Walsh</a:t>
            </a:r>
            <a:r>
              <a:rPr lang="pl-PL" sz="1400" dirty="0"/>
              <a:t>, L. </a:t>
            </a:r>
            <a:r>
              <a:rPr lang="pl-PL" sz="1400" dirty="0" err="1"/>
              <a:t>Xia</a:t>
            </a:r>
            <a:r>
              <a:rPr lang="pl-PL" sz="1400" dirty="0"/>
              <a:t>, </a:t>
            </a:r>
            <a:r>
              <a:rPr lang="en-US" sz="1400" dirty="0"/>
              <a:t>Complexity of and algorithms for the manipulation of </a:t>
            </a:r>
            <a:r>
              <a:rPr lang="en-US" sz="1400" dirty="0" err="1"/>
              <a:t>Borda</a:t>
            </a:r>
            <a:r>
              <a:rPr lang="en-US" sz="1400" dirty="0"/>
              <a:t>, Nanson's and Baldwin's voting rules</a:t>
            </a:r>
            <a:r>
              <a:rPr lang="pl-PL" sz="1400" dirty="0"/>
              <a:t>, </a:t>
            </a:r>
            <a:r>
              <a:rPr lang="pl-PL" sz="1400" dirty="0" err="1"/>
              <a:t>Artificial</a:t>
            </a:r>
            <a:r>
              <a:rPr lang="pl-PL" sz="1400" dirty="0"/>
              <a:t> </a:t>
            </a:r>
            <a:r>
              <a:rPr lang="pl-PL" sz="1400" dirty="0" err="1"/>
              <a:t>Intelligence</a:t>
            </a:r>
            <a:r>
              <a:rPr lang="pl-PL" sz="1400" dirty="0"/>
              <a:t> 2014</a:t>
            </a:r>
          </a:p>
          <a:p>
            <a:endParaRPr lang="pl-PL" sz="800" dirty="0"/>
          </a:p>
          <a:p>
            <a:r>
              <a:rPr lang="pl-PL" sz="1400" dirty="0"/>
              <a:t>M. </a:t>
            </a:r>
            <a:r>
              <a:rPr lang="pl-PL" sz="1400" dirty="0" err="1"/>
              <a:t>Zuckerman</a:t>
            </a:r>
            <a:r>
              <a:rPr lang="pl-PL" sz="1400" dirty="0"/>
              <a:t>, A. </a:t>
            </a:r>
            <a:r>
              <a:rPr lang="pl-PL" sz="1400" dirty="0" err="1"/>
              <a:t>Procaccia</a:t>
            </a:r>
            <a:r>
              <a:rPr lang="pl-PL" sz="1400" dirty="0"/>
              <a:t>, J. </a:t>
            </a:r>
            <a:r>
              <a:rPr lang="pl-PL" sz="1400" dirty="0" err="1"/>
              <a:t>Rosenschein</a:t>
            </a:r>
            <a:r>
              <a:rPr lang="pl-PL" sz="1400" dirty="0"/>
              <a:t>, </a:t>
            </a:r>
            <a:r>
              <a:rPr lang="en-US" sz="1400" dirty="0"/>
              <a:t>Algorithms for the coalitional manipulation problem</a:t>
            </a:r>
            <a:r>
              <a:rPr lang="pl-PL" sz="1400" dirty="0"/>
              <a:t>, </a:t>
            </a:r>
            <a:r>
              <a:rPr lang="pl-PL" sz="1400" dirty="0" err="1"/>
              <a:t>Artificial</a:t>
            </a:r>
            <a:r>
              <a:rPr lang="pl-PL" sz="1400" dirty="0"/>
              <a:t> </a:t>
            </a:r>
            <a:r>
              <a:rPr lang="pl-PL" sz="1400" dirty="0" err="1"/>
              <a:t>Intelligence</a:t>
            </a:r>
            <a:r>
              <a:rPr lang="pl-PL" sz="1400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34438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</a:t>
            </a:r>
            <a:r>
              <a:rPr lang="pl-PL" dirty="0"/>
              <a:t>-$</a:t>
            </a:r>
            <a:r>
              <a:rPr lang="pl-PL" dirty="0" err="1"/>
              <a:t>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Para-NP-</a:t>
            </a:r>
            <a:r>
              <a:rPr lang="pl-PL" dirty="0" err="1"/>
              <a:t>hardness</a:t>
            </a:r>
            <a:r>
              <a:rPr lang="pl-PL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910108" y="1870503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$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910108" y="2393723"/>
            <a:ext cx="27100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53FEDA-F893-42B1-B5BB-E8CB72D3157D}"/>
              </a:ext>
            </a:extLst>
          </p:cNvPr>
          <p:cNvSpPr/>
          <p:nvPr/>
        </p:nvSpPr>
        <p:spPr>
          <a:xfrm>
            <a:off x="761763" y="4223067"/>
            <a:ext cx="2910971" cy="2360184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382DE9B-963F-4DA3-A55E-68A06B0E029E}"/>
              </a:ext>
            </a:extLst>
          </p:cNvPr>
          <p:cNvSpPr/>
          <p:nvPr/>
        </p:nvSpPr>
        <p:spPr>
          <a:xfrm>
            <a:off x="500332" y="1447384"/>
            <a:ext cx="3631262" cy="5280961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D0AA4514-BA00-444D-95AA-F5753224793C}"/>
              </a:ext>
            </a:extLst>
          </p:cNvPr>
          <p:cNvSpPr/>
          <p:nvPr/>
        </p:nvSpPr>
        <p:spPr>
          <a:xfrm>
            <a:off x="3620137" y="5417092"/>
            <a:ext cx="1661547" cy="369559"/>
          </a:xfrm>
          <a:prstGeom prst="leftArrow">
            <a:avLst>
              <a:gd name="adj1" fmla="val 27842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CFCD6-971C-405A-B23A-45796C753EB5}"/>
              </a:ext>
            </a:extLst>
          </p:cNvPr>
          <p:cNvSpPr txBox="1"/>
          <p:nvPr/>
        </p:nvSpPr>
        <p:spPr>
          <a:xfrm>
            <a:off x="5381313" y="5186372"/>
            <a:ext cx="3653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NP-hard for 2 </a:t>
            </a:r>
            <a:r>
              <a:rPr lang="pl-PL" sz="2400" dirty="0" err="1"/>
              <a:t>manipulators</a:t>
            </a:r>
            <a:r>
              <a:rPr lang="pl-PL" sz="2400" dirty="0"/>
              <a:t> and 3 </a:t>
            </a:r>
            <a:r>
              <a:rPr lang="pl-PL" sz="2400" dirty="0" err="1"/>
              <a:t>nonmanipulators</a:t>
            </a:r>
            <a:endParaRPr lang="pl-PL" sz="2400" dirty="0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E5F83E87-9F5E-4139-A482-137B1F7F5D21}"/>
              </a:ext>
            </a:extLst>
          </p:cNvPr>
          <p:cNvSpPr/>
          <p:nvPr/>
        </p:nvSpPr>
        <p:spPr>
          <a:xfrm rot="5400000">
            <a:off x="5250570" y="4084873"/>
            <a:ext cx="1661547" cy="369559"/>
          </a:xfrm>
          <a:prstGeom prst="leftArrow">
            <a:avLst>
              <a:gd name="adj1" fmla="val 27842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96DBD3-DF7E-4C4F-AA1E-85DB8041B576}"/>
              </a:ext>
            </a:extLst>
          </p:cNvPr>
          <p:cNvSpPr txBox="1"/>
          <p:nvPr/>
        </p:nvSpPr>
        <p:spPr>
          <a:xfrm>
            <a:off x="5381313" y="2510119"/>
            <a:ext cx="27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NP-hard for 5 </a:t>
            </a:r>
            <a:r>
              <a:rPr lang="pl-PL" sz="2400" dirty="0" err="1"/>
              <a:t>voters</a:t>
            </a:r>
            <a:r>
              <a:rPr lang="pl-PL" sz="2400" dirty="0"/>
              <a:t> and </a:t>
            </a:r>
            <a:r>
              <a:rPr lang="pl-PL" sz="2400" dirty="0" err="1"/>
              <a:t>budget</a:t>
            </a:r>
            <a:r>
              <a:rPr lang="pl-PL" sz="2400" dirty="0"/>
              <a:t> 2</a:t>
            </a: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31948934-1096-448E-98FB-D8677810B1D9}"/>
              </a:ext>
            </a:extLst>
          </p:cNvPr>
          <p:cNvSpPr/>
          <p:nvPr/>
        </p:nvSpPr>
        <p:spPr>
          <a:xfrm>
            <a:off x="3480179" y="2809107"/>
            <a:ext cx="1881917" cy="369559"/>
          </a:xfrm>
          <a:prstGeom prst="leftArrow">
            <a:avLst>
              <a:gd name="adj1" fmla="val 27842"/>
              <a:gd name="adj2" fmla="val 50000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Borda-Bribery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FPT for #</a:t>
            </a:r>
            <a:r>
              <a:rPr lang="pl-PL" dirty="0" err="1"/>
              <a:t>candidates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 (</a:t>
            </a:r>
            <a:r>
              <a:rPr lang="pl-PL" sz="1700" dirty="0" err="1"/>
              <a:t>voters</a:t>
            </a:r>
            <a:r>
              <a:rPr lang="pl-PL" sz="1700" dirty="0"/>
              <a:t> </a:t>
            </a:r>
            <a:r>
              <a:rPr lang="pl-PL" sz="1700" dirty="0" err="1"/>
              <a:t>have</a:t>
            </a:r>
            <a:r>
              <a:rPr lang="pl-PL" sz="1700" dirty="0"/>
              <a:t> 		</a:t>
            </a:r>
            <a:r>
              <a:rPr lang="pl-PL" sz="1700" dirty="0" err="1"/>
              <a:t>prices</a:t>
            </a:r>
            <a:r>
              <a:rPr lang="pl-PL" sz="1700" dirty="0"/>
              <a:t>)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/>
              <a:t>	B – </a:t>
            </a:r>
            <a:r>
              <a:rPr lang="pl-PL" sz="1700" dirty="0" err="1"/>
              <a:t>budget</a:t>
            </a:r>
            <a:r>
              <a:rPr lang="pl-PL" sz="1700" dirty="0"/>
              <a:t> 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</a:t>
            </a:r>
            <a:r>
              <a:rPr lang="pl-PL" sz="1700" dirty="0" err="1"/>
              <a:t>bribing</a:t>
            </a:r>
            <a:r>
              <a:rPr lang="pl-PL" sz="1700" dirty="0"/>
              <a:t> </a:t>
            </a:r>
            <a:r>
              <a:rPr lang="pl-PL" sz="1700" dirty="0" err="1"/>
              <a:t>voters</a:t>
            </a:r>
            <a:r>
              <a:rPr lang="pl-PL" sz="1700" dirty="0"/>
              <a:t> of </a:t>
            </a:r>
            <a:r>
              <a:rPr lang="pl-PL" sz="1700" dirty="0" err="1"/>
              <a:t>total</a:t>
            </a:r>
            <a:r>
              <a:rPr lang="pl-PL" sz="1700" dirty="0"/>
              <a:t> </a:t>
            </a:r>
            <a:r>
              <a:rPr lang="pl-PL" sz="1700" dirty="0" err="1"/>
              <a:t>cost</a:t>
            </a:r>
            <a:r>
              <a:rPr lang="pl-PL" sz="1700" dirty="0"/>
              <a:t> </a:t>
            </a:r>
            <a:r>
              <a:rPr lang="pl-PL" sz="1700" dirty="0" err="1"/>
              <a:t>at</a:t>
            </a:r>
            <a:r>
              <a:rPr lang="pl-PL" sz="1700" dirty="0"/>
              <a:t> most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/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(</a:t>
                </a:r>
                <a:r>
                  <a:rPr lang="pl-PL" dirty="0" err="1"/>
                  <a:t>const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𝑐𝑜𝑟𝑒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points</a:t>
                </a:r>
                <a:r>
                  <a:rPr lang="pl-PL" dirty="0"/>
                  <a:t> </a:t>
                </a:r>
                <a:r>
                  <a:rPr lang="pl-PL" dirty="0" err="1"/>
                  <a:t>candidate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gets</a:t>
                </a:r>
                <a:r>
                  <a:rPr lang="pl-PL" dirty="0"/>
                  <a:t> from </a:t>
                </a:r>
                <a:r>
                  <a:rPr lang="pl-PL" dirty="0" err="1"/>
                  <a:t>vote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?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blipFill>
                <a:blip r:embed="rId2"/>
                <a:stretch>
                  <a:fillRect t="-2538" r="-93" b="-71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/>
              <p:nvPr/>
            </p:nvSpPr>
            <p:spPr>
              <a:xfrm>
                <a:off x="404038" y="3857046"/>
                <a:ext cx="8739961" cy="256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/>
                  <a:t>Form ILP:</a:t>
                </a:r>
              </a:p>
              <a:p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l-PL" dirty="0"/>
                  <a:t>  	     </a:t>
                </a:r>
                <a:r>
                  <a:rPr lang="pl-PL" dirty="0">
                    <a:sym typeface="Wingdings" panose="05000000000000000000" pitchFamily="2" charset="2"/>
                  </a:rPr>
                  <a:t> </a:t>
                </a:r>
                <a:r>
                  <a:rPr lang="pl-PL" dirty="0" err="1">
                    <a:sym typeface="Wingdings" panose="05000000000000000000" pitchFamily="2" charset="2"/>
                  </a:rPr>
                  <a:t>cannot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cheat</a:t>
                </a:r>
                <a:r>
                  <a:rPr lang="pl-PL" dirty="0">
                    <a:sym typeface="Wingdings" panose="05000000000000000000" pitchFamily="2" charset="2"/>
                  </a:rPr>
                  <a:t> </a:t>
                </a:r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only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many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people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there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are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For </a:t>
                </a:r>
                <a:r>
                  <a:rPr lang="pl-PL" dirty="0" err="1">
                    <a:sym typeface="Wingdings" panose="05000000000000000000" pitchFamily="2" charset="2"/>
                  </a:rPr>
                  <a:t>each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cand</a:t>
                </a:r>
                <a:r>
                  <a:rPr lang="pl-PL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: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sz="1600" dirty="0">
                    <a:sym typeface="Wingdings" panose="05000000000000000000" pitchFamily="2" charset="2"/>
                  </a:rPr>
                  <a:t> p </a:t>
                </a:r>
                <a:r>
                  <a:rPr lang="pl-PL" sz="1600" dirty="0" err="1">
                    <a:sym typeface="Wingdings" panose="05000000000000000000" pitchFamily="2" charset="2"/>
                  </a:rPr>
                  <a:t>wins</a:t>
                </a:r>
                <a:r>
                  <a:rPr lang="pl-PL" sz="1600" dirty="0">
                    <a:sym typeface="Wingdings" panose="05000000000000000000" pitchFamily="2" charset="2"/>
                  </a:rPr>
                  <a:t> with </a:t>
                </a:r>
                <a:r>
                  <a:rPr lang="pl-PL" sz="1600" dirty="0" err="1">
                    <a:sym typeface="Wingdings" panose="05000000000000000000" pitchFamily="2" charset="2"/>
                  </a:rPr>
                  <a:t>everyone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≠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≤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e>
                        </m:nary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we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at</a:t>
                </a:r>
                <a:r>
                  <a:rPr lang="pl-PL" dirty="0">
                    <a:sym typeface="Wingdings" panose="05000000000000000000" pitchFamily="2" charset="2"/>
                  </a:rPr>
                  <a:t> most B </a:t>
                </a:r>
                <a:r>
                  <a:rPr lang="pl-PL" dirty="0" err="1">
                    <a:sym typeface="Wingdings" panose="05000000000000000000" pitchFamily="2" charset="2"/>
                  </a:rPr>
                  <a:t>voters</a:t>
                </a:r>
                <a:endParaRPr lang="pl-PL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8" y="3857046"/>
                <a:ext cx="8739961" cy="2562176"/>
              </a:xfrm>
              <a:prstGeom prst="rect">
                <a:avLst/>
              </a:prstGeom>
              <a:blipFill>
                <a:blip r:embed="rId3"/>
                <a:stretch>
                  <a:fillRect l="-697" t="-1429" b="-2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3960FA5-C1EB-46FD-9C6F-79BA222EBAB7}"/>
              </a:ext>
            </a:extLst>
          </p:cNvPr>
          <p:cNvSpPr txBox="1"/>
          <p:nvPr/>
        </p:nvSpPr>
        <p:spPr>
          <a:xfrm rot="1357236">
            <a:off x="6727467" y="3470558"/>
            <a:ext cx="2039883" cy="64633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FF0000"/>
                </a:solidFill>
              </a:rPr>
              <a:t>Solve</a:t>
            </a:r>
            <a:r>
              <a:rPr lang="pl-PL" b="1" dirty="0">
                <a:solidFill>
                  <a:srgbClr val="FF0000"/>
                </a:solidFill>
              </a:rPr>
              <a:t> the ILP in FPT </a:t>
            </a:r>
            <a:r>
              <a:rPr lang="pl-PL" b="1" dirty="0" err="1">
                <a:solidFill>
                  <a:srgbClr val="FF0000"/>
                </a:solidFill>
              </a:rPr>
              <a:t>time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using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Lenstra</a:t>
            </a:r>
            <a:r>
              <a:rPr lang="pl-PL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05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</a:t>
            </a:r>
            <a:r>
              <a:rPr lang="pl-PL" dirty="0"/>
              <a:t>-$</a:t>
            </a:r>
            <a:r>
              <a:rPr lang="pl-PL" dirty="0" err="1"/>
              <a:t>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FPT for #</a:t>
            </a:r>
            <a:r>
              <a:rPr lang="pl-PL" dirty="0" err="1"/>
              <a:t>candidates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 (</a:t>
            </a:r>
            <a:r>
              <a:rPr lang="pl-PL" sz="1700" dirty="0" err="1"/>
              <a:t>voters</a:t>
            </a:r>
            <a:r>
              <a:rPr lang="pl-PL" sz="1700" dirty="0"/>
              <a:t> </a:t>
            </a:r>
            <a:r>
              <a:rPr lang="pl-PL" sz="1700" dirty="0" err="1"/>
              <a:t>have</a:t>
            </a:r>
            <a:r>
              <a:rPr lang="pl-PL" sz="1700" dirty="0"/>
              <a:t> 		</a:t>
            </a:r>
            <a:r>
              <a:rPr lang="pl-PL" sz="1700" dirty="0" err="1"/>
              <a:t>prices</a:t>
            </a:r>
            <a:r>
              <a:rPr lang="pl-PL" sz="1700" dirty="0"/>
              <a:t>)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/>
              <a:t>	B – </a:t>
            </a:r>
            <a:r>
              <a:rPr lang="pl-PL" sz="1700" dirty="0" err="1"/>
              <a:t>budget</a:t>
            </a:r>
            <a:r>
              <a:rPr lang="pl-PL" sz="1700" dirty="0"/>
              <a:t> 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</a:t>
            </a:r>
            <a:r>
              <a:rPr lang="pl-PL" sz="1700" dirty="0" err="1"/>
              <a:t>bribing</a:t>
            </a:r>
            <a:r>
              <a:rPr lang="pl-PL" sz="1700" dirty="0"/>
              <a:t> </a:t>
            </a:r>
            <a:r>
              <a:rPr lang="pl-PL" sz="1700" dirty="0" err="1"/>
              <a:t>voters</a:t>
            </a:r>
            <a:r>
              <a:rPr lang="pl-PL" sz="1700" dirty="0"/>
              <a:t> of </a:t>
            </a:r>
            <a:r>
              <a:rPr lang="pl-PL" sz="1700" dirty="0" err="1"/>
              <a:t>total</a:t>
            </a:r>
            <a:r>
              <a:rPr lang="pl-PL" sz="1700" dirty="0"/>
              <a:t> </a:t>
            </a:r>
            <a:r>
              <a:rPr lang="pl-PL" sz="1700" dirty="0" err="1"/>
              <a:t>cost</a:t>
            </a:r>
            <a:r>
              <a:rPr lang="pl-PL" sz="1700" dirty="0"/>
              <a:t> </a:t>
            </a:r>
            <a:r>
              <a:rPr lang="pl-PL" sz="1700" dirty="0" err="1"/>
              <a:t>at</a:t>
            </a:r>
            <a:r>
              <a:rPr lang="pl-PL" sz="1700" dirty="0"/>
              <a:t> most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/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(</a:t>
                </a:r>
                <a:r>
                  <a:rPr lang="pl-PL" dirty="0" err="1"/>
                  <a:t>const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𝑐𝑜𝑟𝑒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points</a:t>
                </a:r>
                <a:r>
                  <a:rPr lang="pl-PL" dirty="0"/>
                  <a:t> </a:t>
                </a:r>
                <a:r>
                  <a:rPr lang="pl-PL" dirty="0" err="1"/>
                  <a:t>candidate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gets</a:t>
                </a:r>
                <a:r>
                  <a:rPr lang="pl-PL" dirty="0"/>
                  <a:t> from </a:t>
                </a:r>
                <a:r>
                  <a:rPr lang="pl-PL" dirty="0" err="1"/>
                  <a:t>vote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?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blipFill>
                <a:blip r:embed="rId2"/>
                <a:stretch>
                  <a:fillRect t="-2538" r="-93" b="-71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/>
              <p:nvPr/>
            </p:nvSpPr>
            <p:spPr>
              <a:xfrm>
                <a:off x="404038" y="3857046"/>
                <a:ext cx="8739961" cy="256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/>
                  <a:t>Form ILP:</a:t>
                </a:r>
              </a:p>
              <a:p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l-PL" dirty="0"/>
                  <a:t>  	     </a:t>
                </a:r>
                <a:r>
                  <a:rPr lang="pl-PL" dirty="0">
                    <a:sym typeface="Wingdings" panose="05000000000000000000" pitchFamily="2" charset="2"/>
                  </a:rPr>
                  <a:t> </a:t>
                </a:r>
                <a:r>
                  <a:rPr lang="pl-PL" dirty="0" err="1">
                    <a:sym typeface="Wingdings" panose="05000000000000000000" pitchFamily="2" charset="2"/>
                  </a:rPr>
                  <a:t>cannot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cheat</a:t>
                </a:r>
                <a:r>
                  <a:rPr lang="pl-PL" dirty="0">
                    <a:sym typeface="Wingdings" panose="05000000000000000000" pitchFamily="2" charset="2"/>
                  </a:rPr>
                  <a:t> </a:t>
                </a:r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only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many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people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there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are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For </a:t>
                </a:r>
                <a:r>
                  <a:rPr lang="pl-PL" dirty="0" err="1">
                    <a:sym typeface="Wingdings" panose="05000000000000000000" pitchFamily="2" charset="2"/>
                  </a:rPr>
                  <a:t>each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cand</a:t>
                </a:r>
                <a:r>
                  <a:rPr lang="pl-PL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: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sz="1600" dirty="0">
                    <a:sym typeface="Wingdings" panose="05000000000000000000" pitchFamily="2" charset="2"/>
                  </a:rPr>
                  <a:t> p </a:t>
                </a:r>
                <a:r>
                  <a:rPr lang="pl-PL" sz="1600" dirty="0" err="1">
                    <a:sym typeface="Wingdings" panose="05000000000000000000" pitchFamily="2" charset="2"/>
                  </a:rPr>
                  <a:t>wins</a:t>
                </a:r>
                <a:r>
                  <a:rPr lang="pl-PL" sz="1600" dirty="0">
                    <a:sym typeface="Wingdings" panose="05000000000000000000" pitchFamily="2" charset="2"/>
                  </a:rPr>
                  <a:t> with </a:t>
                </a:r>
                <a:r>
                  <a:rPr lang="pl-PL" sz="1600" dirty="0" err="1">
                    <a:sym typeface="Wingdings" panose="05000000000000000000" pitchFamily="2" charset="2"/>
                  </a:rPr>
                  <a:t>everyone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≠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≤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e>
                        </m:nary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we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at</a:t>
                </a:r>
                <a:r>
                  <a:rPr lang="pl-PL" dirty="0">
                    <a:sym typeface="Wingdings" panose="05000000000000000000" pitchFamily="2" charset="2"/>
                  </a:rPr>
                  <a:t> most B </a:t>
                </a:r>
                <a:r>
                  <a:rPr lang="pl-PL" dirty="0" err="1">
                    <a:sym typeface="Wingdings" panose="05000000000000000000" pitchFamily="2" charset="2"/>
                  </a:rPr>
                  <a:t>voters</a:t>
                </a:r>
                <a:endParaRPr lang="pl-PL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8" y="3857046"/>
                <a:ext cx="8739961" cy="2562176"/>
              </a:xfrm>
              <a:prstGeom prst="rect">
                <a:avLst/>
              </a:prstGeom>
              <a:blipFill>
                <a:blip r:embed="rId3"/>
                <a:stretch>
                  <a:fillRect l="-697" t="-1429" b="-2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FC0B06-9625-4744-8EEE-D5B84F94457A}"/>
              </a:ext>
            </a:extLst>
          </p:cNvPr>
          <p:cNvSpPr txBox="1"/>
          <p:nvPr/>
        </p:nvSpPr>
        <p:spPr>
          <a:xfrm>
            <a:off x="910108" y="1162250"/>
            <a:ext cx="245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92D050"/>
                </a:solidFill>
              </a:rPr>
              <a:t>What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is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voters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have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prices</a:t>
            </a:r>
            <a:r>
              <a:rPr lang="pl-PL" sz="2800" b="1" dirty="0">
                <a:solidFill>
                  <a:srgbClr val="92D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108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</a:t>
            </a:r>
            <a:r>
              <a:rPr lang="pl-PL" dirty="0"/>
              <a:t>-$</a:t>
            </a:r>
            <a:r>
              <a:rPr lang="pl-PL" dirty="0" err="1"/>
              <a:t>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FPT for #</a:t>
            </a:r>
            <a:r>
              <a:rPr lang="pl-PL" dirty="0" err="1"/>
              <a:t>candidates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 (</a:t>
            </a:r>
            <a:r>
              <a:rPr lang="pl-PL" sz="1700" dirty="0" err="1"/>
              <a:t>voters</a:t>
            </a:r>
            <a:r>
              <a:rPr lang="pl-PL" sz="1700" dirty="0"/>
              <a:t> </a:t>
            </a:r>
            <a:r>
              <a:rPr lang="pl-PL" sz="1700" dirty="0" err="1"/>
              <a:t>have</a:t>
            </a:r>
            <a:r>
              <a:rPr lang="pl-PL" sz="1700" dirty="0"/>
              <a:t> 		</a:t>
            </a:r>
            <a:r>
              <a:rPr lang="pl-PL" sz="1700" dirty="0" err="1"/>
              <a:t>prices</a:t>
            </a:r>
            <a:r>
              <a:rPr lang="pl-PL" sz="1700" dirty="0"/>
              <a:t>)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/>
              <a:t>	B – </a:t>
            </a:r>
            <a:r>
              <a:rPr lang="pl-PL" sz="1700" dirty="0" err="1"/>
              <a:t>budget</a:t>
            </a:r>
            <a:r>
              <a:rPr lang="pl-PL" sz="1700" dirty="0"/>
              <a:t> 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</a:t>
            </a:r>
            <a:r>
              <a:rPr lang="pl-PL" sz="1700" dirty="0" err="1"/>
              <a:t>bribing</a:t>
            </a:r>
            <a:r>
              <a:rPr lang="pl-PL" sz="1700" dirty="0"/>
              <a:t> </a:t>
            </a:r>
            <a:r>
              <a:rPr lang="pl-PL" sz="1700" dirty="0" err="1"/>
              <a:t>voters</a:t>
            </a:r>
            <a:r>
              <a:rPr lang="pl-PL" sz="1700" dirty="0"/>
              <a:t> of </a:t>
            </a:r>
            <a:r>
              <a:rPr lang="pl-PL" sz="1700" dirty="0" err="1"/>
              <a:t>total</a:t>
            </a:r>
            <a:r>
              <a:rPr lang="pl-PL" sz="1700" dirty="0"/>
              <a:t> </a:t>
            </a:r>
            <a:r>
              <a:rPr lang="pl-PL" sz="1700" dirty="0" err="1"/>
              <a:t>cost</a:t>
            </a:r>
            <a:r>
              <a:rPr lang="pl-PL" sz="1700" dirty="0"/>
              <a:t> </a:t>
            </a:r>
            <a:r>
              <a:rPr lang="pl-PL" sz="1700" dirty="0" err="1"/>
              <a:t>at</a:t>
            </a:r>
            <a:r>
              <a:rPr lang="pl-PL" sz="1700" dirty="0"/>
              <a:t> most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/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(</a:t>
                </a:r>
                <a:r>
                  <a:rPr lang="pl-PL" dirty="0" err="1"/>
                  <a:t>const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𝑐𝑜𝑟𝑒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points</a:t>
                </a:r>
                <a:r>
                  <a:rPr lang="pl-PL" dirty="0"/>
                  <a:t> </a:t>
                </a:r>
                <a:r>
                  <a:rPr lang="pl-PL" dirty="0" err="1"/>
                  <a:t>candidate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gets</a:t>
                </a:r>
                <a:r>
                  <a:rPr lang="pl-PL" dirty="0"/>
                  <a:t> from </a:t>
                </a:r>
                <a:r>
                  <a:rPr lang="pl-PL" dirty="0" err="1"/>
                  <a:t>vote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?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9" y="2270399"/>
                <a:ext cx="6544997" cy="1200329"/>
              </a:xfrm>
              <a:prstGeom prst="rect">
                <a:avLst/>
              </a:prstGeom>
              <a:blipFill>
                <a:blip r:embed="rId2"/>
                <a:stretch>
                  <a:fillRect t="-2538" r="-93" b="-71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/>
              <p:nvPr/>
            </p:nvSpPr>
            <p:spPr>
              <a:xfrm>
                <a:off x="404038" y="3857046"/>
                <a:ext cx="8739961" cy="2746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/>
                  <a:t>Form ILP:</a:t>
                </a:r>
              </a:p>
              <a:p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l-PL" dirty="0"/>
                  <a:t>  	     </a:t>
                </a:r>
                <a:r>
                  <a:rPr lang="pl-PL" dirty="0">
                    <a:sym typeface="Wingdings" panose="05000000000000000000" pitchFamily="2" charset="2"/>
                  </a:rPr>
                  <a:t> </a:t>
                </a:r>
                <a:r>
                  <a:rPr lang="pl-PL" dirty="0" err="1">
                    <a:sym typeface="Wingdings" panose="05000000000000000000" pitchFamily="2" charset="2"/>
                  </a:rPr>
                  <a:t>cannot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cheat</a:t>
                </a:r>
                <a:r>
                  <a:rPr lang="pl-PL" dirty="0">
                    <a:sym typeface="Wingdings" panose="05000000000000000000" pitchFamily="2" charset="2"/>
                  </a:rPr>
                  <a:t> </a:t>
                </a:r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only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many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people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there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are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For </a:t>
                </a:r>
                <a:r>
                  <a:rPr lang="pl-PL" dirty="0" err="1">
                    <a:sym typeface="Wingdings" panose="05000000000000000000" pitchFamily="2" charset="2"/>
                  </a:rPr>
                  <a:t>each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cand</a:t>
                </a:r>
                <a:r>
                  <a:rPr lang="pl-PL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: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sz="1600" dirty="0">
                    <a:sym typeface="Wingdings" panose="05000000000000000000" pitchFamily="2" charset="2"/>
                  </a:rPr>
                  <a:t> p </a:t>
                </a:r>
                <a:r>
                  <a:rPr lang="pl-PL" sz="1600" dirty="0" err="1">
                    <a:sym typeface="Wingdings" panose="05000000000000000000" pitchFamily="2" charset="2"/>
                  </a:rPr>
                  <a:t>wins</a:t>
                </a:r>
                <a:r>
                  <a:rPr lang="pl-PL" sz="1600" dirty="0">
                    <a:sym typeface="Wingdings" panose="05000000000000000000" pitchFamily="2" charset="2"/>
                  </a:rPr>
                  <a:t> with </a:t>
                </a:r>
                <a:r>
                  <a:rPr lang="pl-PL" sz="1600" dirty="0" err="1">
                    <a:sym typeface="Wingdings" panose="05000000000000000000" pitchFamily="2" charset="2"/>
                  </a:rPr>
                  <a:t>everyone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		</a:t>
                </a:r>
                <a:r>
                  <a:rPr lang="pl-PL" sz="3200" b="1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Oopsie</a:t>
                </a:r>
                <a:r>
                  <a:rPr lang="pl-PL" sz="3200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! </a:t>
                </a:r>
                <a:r>
                  <a:rPr lang="pl-PL" sz="2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Need</a:t>
                </a:r>
                <a:r>
                  <a:rPr lang="pl-PL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to express a </a:t>
                </a:r>
                <a:r>
                  <a:rPr lang="pl-PL" sz="2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nonlinear</a:t>
                </a:r>
                <a:r>
                  <a:rPr lang="pl-PL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pl-PL" sz="200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function</a:t>
                </a:r>
                <a:endParaRPr lang="pl-PL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8" y="3857046"/>
                <a:ext cx="8739961" cy="2746008"/>
              </a:xfrm>
              <a:prstGeom prst="rect">
                <a:avLst/>
              </a:prstGeom>
              <a:blipFill>
                <a:blip r:embed="rId3"/>
                <a:stretch>
                  <a:fillRect l="-697" t="-1333"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FC0B06-9625-4744-8EEE-D5B84F94457A}"/>
              </a:ext>
            </a:extLst>
          </p:cNvPr>
          <p:cNvSpPr txBox="1"/>
          <p:nvPr/>
        </p:nvSpPr>
        <p:spPr>
          <a:xfrm>
            <a:off x="910108" y="1162250"/>
            <a:ext cx="245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92D050"/>
                </a:solidFill>
              </a:rPr>
              <a:t>What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is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voters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have</a:t>
            </a:r>
            <a:r>
              <a:rPr lang="pl-PL" sz="2800" b="1" dirty="0">
                <a:solidFill>
                  <a:srgbClr val="92D050"/>
                </a:solidFill>
              </a:rPr>
              <a:t> </a:t>
            </a:r>
            <a:r>
              <a:rPr lang="pl-PL" sz="2800" b="1" dirty="0" err="1">
                <a:solidFill>
                  <a:srgbClr val="92D050"/>
                </a:solidFill>
              </a:rPr>
              <a:t>prices</a:t>
            </a:r>
            <a:r>
              <a:rPr lang="pl-PL" sz="2800" b="1" dirty="0">
                <a:solidFill>
                  <a:srgbClr val="92D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6445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735977-17D0-4227-B4F0-C25A178D51B1}"/>
              </a:ext>
            </a:extLst>
          </p:cNvPr>
          <p:cNvSpPr/>
          <p:nvPr/>
        </p:nvSpPr>
        <p:spPr>
          <a:xfrm>
            <a:off x="685798" y="1373693"/>
            <a:ext cx="3920328" cy="3998408"/>
          </a:xfrm>
          <a:custGeom>
            <a:avLst/>
            <a:gdLst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042459"/>
              <a:gd name="connsiteX1" fmla="*/ 4547420 w 4897774"/>
              <a:gd name="connsiteY1" fmla="*/ 2687188 h 4042459"/>
              <a:gd name="connsiteX2" fmla="*/ 4220849 w 4897774"/>
              <a:gd name="connsiteY2" fmla="*/ 303216 h 4042459"/>
              <a:gd name="connsiteX3" fmla="*/ 595906 w 4897774"/>
              <a:gd name="connsiteY3" fmla="*/ 450173 h 4042459"/>
              <a:gd name="connsiteX4" fmla="*/ 399963 w 4897774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382605"/>
              <a:gd name="connsiteY0" fmla="*/ 4042459 h 4042459"/>
              <a:gd name="connsiteX1" fmla="*/ 4292782 w 4382605"/>
              <a:gd name="connsiteY1" fmla="*/ 2687188 h 4042459"/>
              <a:gd name="connsiteX2" fmla="*/ 3966211 w 4382605"/>
              <a:gd name="connsiteY2" fmla="*/ 303216 h 4042459"/>
              <a:gd name="connsiteX3" fmla="*/ 341268 w 4382605"/>
              <a:gd name="connsiteY3" fmla="*/ 450173 h 4042459"/>
              <a:gd name="connsiteX4" fmla="*/ 145325 w 4382605"/>
              <a:gd name="connsiteY4" fmla="*/ 4042459 h 4042459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148005"/>
              <a:gd name="connsiteY0" fmla="*/ 3998408 h 3998408"/>
              <a:gd name="connsiteX1" fmla="*/ 4147457 w 4148005"/>
              <a:gd name="connsiteY1" fmla="*/ 2643137 h 3998408"/>
              <a:gd name="connsiteX2" fmla="*/ 3820886 w 4148005"/>
              <a:gd name="connsiteY2" fmla="*/ 259165 h 3998408"/>
              <a:gd name="connsiteX3" fmla="*/ 32657 w 4148005"/>
              <a:gd name="connsiteY3" fmla="*/ 504094 h 3998408"/>
              <a:gd name="connsiteX4" fmla="*/ 0 w 4148005"/>
              <a:gd name="connsiteY4" fmla="*/ 3998408 h 3998408"/>
              <a:gd name="connsiteX0" fmla="*/ 0 w 3920328"/>
              <a:gd name="connsiteY0" fmla="*/ 3998408 h 3998408"/>
              <a:gd name="connsiteX1" fmla="*/ 3918857 w 3920328"/>
              <a:gd name="connsiteY1" fmla="*/ 2724780 h 3998408"/>
              <a:gd name="connsiteX2" fmla="*/ 3820886 w 3920328"/>
              <a:gd name="connsiteY2" fmla="*/ 259165 h 3998408"/>
              <a:gd name="connsiteX3" fmla="*/ 32657 w 3920328"/>
              <a:gd name="connsiteY3" fmla="*/ 504094 h 3998408"/>
              <a:gd name="connsiteX4" fmla="*/ 0 w 3920328"/>
              <a:gd name="connsiteY4" fmla="*/ 3998408 h 39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0328" h="3998408">
                <a:moveTo>
                  <a:pt x="0" y="3998408"/>
                </a:moveTo>
                <a:cubicBezTo>
                  <a:pt x="772886" y="3734429"/>
                  <a:pt x="2955471" y="3070401"/>
                  <a:pt x="3918857" y="2724780"/>
                </a:cubicBezTo>
                <a:cubicBezTo>
                  <a:pt x="3935185" y="1807659"/>
                  <a:pt x="3810000" y="1089201"/>
                  <a:pt x="3820886" y="259165"/>
                </a:cubicBezTo>
                <a:cubicBezTo>
                  <a:pt x="3162300" y="-113671"/>
                  <a:pt x="669471" y="-127277"/>
                  <a:pt x="32657" y="504094"/>
                </a:cubicBezTo>
                <a:cubicBezTo>
                  <a:pt x="16329" y="1380393"/>
                  <a:pt x="10885" y="3299000"/>
                  <a:pt x="0" y="3998408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D2DF-2CB7-4FD2-BB3C-08FE7FC8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Encoding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of $</a:t>
            </a:r>
            <a:r>
              <a:rPr lang="pl-PL" dirty="0" err="1"/>
              <a:t>Bribing</a:t>
            </a:r>
            <a:r>
              <a:rPr lang="pl-PL" dirty="0"/>
              <a:t> </a:t>
            </a:r>
            <a:r>
              <a:rPr lang="pl-PL" i="1" dirty="0" err="1"/>
              <a:t>x</a:t>
            </a:r>
            <a:r>
              <a:rPr lang="pl-PL" i="1" baseline="-25000" dirty="0" err="1"/>
              <a:t>ij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i="1" dirty="0"/>
              <a:t>p</a:t>
            </a:r>
            <a:r>
              <a:rPr lang="pl-PL" i="1" baseline="-25000" dirty="0"/>
              <a:t>i</a:t>
            </a:r>
            <a:r>
              <a:rPr lang="pl-PL" dirty="0"/>
              <a:t> to </a:t>
            </a:r>
            <a:r>
              <a:rPr lang="pl-PL" i="1" dirty="0" err="1"/>
              <a:t>p</a:t>
            </a:r>
            <a:r>
              <a:rPr lang="pl-PL" i="1" baseline="-25000" dirty="0" err="1"/>
              <a:t>j</a:t>
            </a:r>
            <a:endParaRPr lang="pl-PL" i="1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DC4DC-F62A-4987-8C68-4F6ABE9D11CE}"/>
              </a:ext>
            </a:extLst>
          </p:cNvPr>
          <p:cNvCxnSpPr/>
          <p:nvPr/>
        </p:nvCxnSpPr>
        <p:spPr>
          <a:xfrm flipV="1">
            <a:off x="685753" y="1827512"/>
            <a:ext cx="0" cy="3539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1BE4C1-B982-443D-9E5E-DAADDF21BB3C}"/>
              </a:ext>
            </a:extLst>
          </p:cNvPr>
          <p:cNvCxnSpPr/>
          <p:nvPr/>
        </p:nvCxnSpPr>
        <p:spPr>
          <a:xfrm>
            <a:off x="702687" y="5349646"/>
            <a:ext cx="4555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FDB2C-4EAF-405D-81B5-57D4F25FE491}"/>
              </a:ext>
            </a:extLst>
          </p:cNvPr>
          <p:cNvCxnSpPr/>
          <p:nvPr/>
        </p:nvCxnSpPr>
        <p:spPr>
          <a:xfrm>
            <a:off x="212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9A605-F705-4D60-9355-8FED26141903}"/>
              </a:ext>
            </a:extLst>
          </p:cNvPr>
          <p:cNvCxnSpPr/>
          <p:nvPr/>
        </p:nvCxnSpPr>
        <p:spPr>
          <a:xfrm>
            <a:off x="140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AD953F-7EE8-43BF-8378-475C4750546F}"/>
              </a:ext>
            </a:extLst>
          </p:cNvPr>
          <p:cNvCxnSpPr/>
          <p:nvPr/>
        </p:nvCxnSpPr>
        <p:spPr>
          <a:xfrm>
            <a:off x="284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61942-6233-4B05-8640-6F01B012C325}"/>
              </a:ext>
            </a:extLst>
          </p:cNvPr>
          <p:cNvCxnSpPr/>
          <p:nvPr/>
        </p:nvCxnSpPr>
        <p:spPr>
          <a:xfrm>
            <a:off x="356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75F68-10DD-477D-8F4F-DCE872195DC9}"/>
              </a:ext>
            </a:extLst>
          </p:cNvPr>
          <p:cNvCxnSpPr/>
          <p:nvPr/>
        </p:nvCxnSpPr>
        <p:spPr>
          <a:xfrm>
            <a:off x="428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46CF52-9B4F-4EC0-9974-E9C3B5E066D0}"/>
              </a:ext>
            </a:extLst>
          </p:cNvPr>
          <p:cNvSpPr txBox="1"/>
          <p:nvPr/>
        </p:nvSpPr>
        <p:spPr>
          <a:xfrm>
            <a:off x="1253444" y="5483780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1            2           3            4           5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16374-5F4A-42E7-BDC0-05E3B381BDA1}"/>
              </a:ext>
            </a:extLst>
          </p:cNvPr>
          <p:cNvCxnSpPr>
            <a:cxnSpLocks/>
          </p:cNvCxnSpPr>
          <p:nvPr/>
        </p:nvCxnSpPr>
        <p:spPr>
          <a:xfrm>
            <a:off x="1404287" y="5119353"/>
            <a:ext cx="0" cy="228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B862E-317B-4A10-8895-25CA74C562DE}"/>
              </a:ext>
            </a:extLst>
          </p:cNvPr>
          <p:cNvCxnSpPr>
            <a:cxnSpLocks/>
          </p:cNvCxnSpPr>
          <p:nvPr/>
        </p:nvCxnSpPr>
        <p:spPr>
          <a:xfrm>
            <a:off x="2124287" y="4756364"/>
            <a:ext cx="0" cy="591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42086-7007-4DF3-A235-B0269C28FC3D}"/>
              </a:ext>
            </a:extLst>
          </p:cNvPr>
          <p:cNvCxnSpPr>
            <a:cxnSpLocks/>
          </p:cNvCxnSpPr>
          <p:nvPr/>
        </p:nvCxnSpPr>
        <p:spPr>
          <a:xfrm flipH="1">
            <a:off x="2844287" y="4238204"/>
            <a:ext cx="10717" cy="1110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81B4B3-465D-4866-9C4E-ABD8CF92F169}"/>
              </a:ext>
            </a:extLst>
          </p:cNvPr>
          <p:cNvCxnSpPr>
            <a:cxnSpLocks/>
          </p:cNvCxnSpPr>
          <p:nvPr/>
        </p:nvCxnSpPr>
        <p:spPr>
          <a:xfrm flipH="1">
            <a:off x="3569645" y="3224051"/>
            <a:ext cx="5358" cy="212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6921E9-9A61-43D0-B1B9-98CCC9BB35AA}"/>
              </a:ext>
            </a:extLst>
          </p:cNvPr>
          <p:cNvCxnSpPr>
            <a:cxnSpLocks/>
          </p:cNvCxnSpPr>
          <p:nvPr/>
        </p:nvCxnSpPr>
        <p:spPr>
          <a:xfrm>
            <a:off x="4286965" y="1700051"/>
            <a:ext cx="0" cy="3648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D63-22F8-4E84-8B8D-4AD6B530D2EA}"/>
              </a:ext>
            </a:extLst>
          </p:cNvPr>
          <p:cNvSpPr txBox="1"/>
          <p:nvPr/>
        </p:nvSpPr>
        <p:spPr>
          <a:xfrm>
            <a:off x="4645548" y="5483780"/>
            <a:ext cx="25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bribed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bribe</a:t>
            </a:r>
            <a:r>
              <a:rPr lang="pl-PL" dirty="0"/>
              <a:t> </a:t>
            </a:r>
            <a:r>
              <a:rPr lang="pl-PL" dirty="0" err="1"/>
              <a:t>cheapest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F65372-04BA-4A41-AD1E-D134684D6362}"/>
              </a:ext>
            </a:extLst>
          </p:cNvPr>
          <p:cNvSpPr txBox="1"/>
          <p:nvPr/>
        </p:nvSpPr>
        <p:spPr>
          <a:xfrm rot="16200000">
            <a:off x="83443" y="333642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Cost</a:t>
            </a:r>
            <a:endParaRPr lang="pl-P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47A526-C793-45DB-9D15-66E637F99FD9}"/>
              </a:ext>
            </a:extLst>
          </p:cNvPr>
          <p:cNvCxnSpPr/>
          <p:nvPr/>
        </p:nvCxnSpPr>
        <p:spPr>
          <a:xfrm flipV="1">
            <a:off x="702687" y="3818124"/>
            <a:ext cx="4767385" cy="15301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/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/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/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7B13B4-53A3-4E62-B901-790ECFDC11A8}"/>
                  </a:ext>
                </a:extLst>
              </p:cNvPr>
              <p:cNvSpPr txBox="1"/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7B13B4-53A3-4E62-B901-790ECFDC1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7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27" grpId="0"/>
      <p:bldP spid="28" grpId="0"/>
      <p:bldP spid="52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735977-17D0-4227-B4F0-C25A178D51B1}"/>
              </a:ext>
            </a:extLst>
          </p:cNvPr>
          <p:cNvSpPr/>
          <p:nvPr/>
        </p:nvSpPr>
        <p:spPr>
          <a:xfrm>
            <a:off x="685797" y="1373693"/>
            <a:ext cx="3907043" cy="3998408"/>
          </a:xfrm>
          <a:custGeom>
            <a:avLst/>
            <a:gdLst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042459"/>
              <a:gd name="connsiteX1" fmla="*/ 4547420 w 4897774"/>
              <a:gd name="connsiteY1" fmla="*/ 2687188 h 4042459"/>
              <a:gd name="connsiteX2" fmla="*/ 4220849 w 4897774"/>
              <a:gd name="connsiteY2" fmla="*/ 303216 h 4042459"/>
              <a:gd name="connsiteX3" fmla="*/ 595906 w 4897774"/>
              <a:gd name="connsiteY3" fmla="*/ 450173 h 4042459"/>
              <a:gd name="connsiteX4" fmla="*/ 399963 w 4897774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382605"/>
              <a:gd name="connsiteY0" fmla="*/ 4042459 h 4042459"/>
              <a:gd name="connsiteX1" fmla="*/ 4292782 w 4382605"/>
              <a:gd name="connsiteY1" fmla="*/ 2687188 h 4042459"/>
              <a:gd name="connsiteX2" fmla="*/ 3966211 w 4382605"/>
              <a:gd name="connsiteY2" fmla="*/ 303216 h 4042459"/>
              <a:gd name="connsiteX3" fmla="*/ 341268 w 4382605"/>
              <a:gd name="connsiteY3" fmla="*/ 450173 h 4042459"/>
              <a:gd name="connsiteX4" fmla="*/ 145325 w 4382605"/>
              <a:gd name="connsiteY4" fmla="*/ 4042459 h 4042459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148005"/>
              <a:gd name="connsiteY0" fmla="*/ 3998408 h 3998408"/>
              <a:gd name="connsiteX1" fmla="*/ 4147457 w 4148005"/>
              <a:gd name="connsiteY1" fmla="*/ 2643137 h 3998408"/>
              <a:gd name="connsiteX2" fmla="*/ 3820886 w 4148005"/>
              <a:gd name="connsiteY2" fmla="*/ 259165 h 3998408"/>
              <a:gd name="connsiteX3" fmla="*/ 32657 w 4148005"/>
              <a:gd name="connsiteY3" fmla="*/ 504094 h 3998408"/>
              <a:gd name="connsiteX4" fmla="*/ 0 w 4148005"/>
              <a:gd name="connsiteY4" fmla="*/ 3998408 h 3998408"/>
              <a:gd name="connsiteX0" fmla="*/ 0 w 3920328"/>
              <a:gd name="connsiteY0" fmla="*/ 3998408 h 3998408"/>
              <a:gd name="connsiteX1" fmla="*/ 3918857 w 3920328"/>
              <a:gd name="connsiteY1" fmla="*/ 2724780 h 3998408"/>
              <a:gd name="connsiteX2" fmla="*/ 3820886 w 3920328"/>
              <a:gd name="connsiteY2" fmla="*/ 259165 h 3998408"/>
              <a:gd name="connsiteX3" fmla="*/ 32657 w 3920328"/>
              <a:gd name="connsiteY3" fmla="*/ 504094 h 3998408"/>
              <a:gd name="connsiteX4" fmla="*/ 0 w 3920328"/>
              <a:gd name="connsiteY4" fmla="*/ 3998408 h 3998408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3905410 w 3907043"/>
              <a:gd name="connsiteY2" fmla="*/ 2267580 h 3998408"/>
              <a:gd name="connsiteX3" fmla="*/ 3820886 w 3907043"/>
              <a:gd name="connsiteY3" fmla="*/ 259165 h 3998408"/>
              <a:gd name="connsiteX4" fmla="*/ 32657 w 3907043"/>
              <a:gd name="connsiteY4" fmla="*/ 504094 h 3998408"/>
              <a:gd name="connsiteX5" fmla="*/ 0 w 3907043"/>
              <a:gd name="connsiteY5" fmla="*/ 3998408 h 39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043" h="3998408">
                <a:moveTo>
                  <a:pt x="0" y="3998408"/>
                </a:moveTo>
                <a:cubicBezTo>
                  <a:pt x="431212" y="3842035"/>
                  <a:pt x="74992" y="3960911"/>
                  <a:pt x="728135" y="3748640"/>
                </a:cubicBezTo>
                <a:cubicBezTo>
                  <a:pt x="1355878" y="3443236"/>
                  <a:pt x="3167369" y="2609229"/>
                  <a:pt x="3905410" y="2267580"/>
                </a:cubicBezTo>
                <a:cubicBezTo>
                  <a:pt x="3921738" y="1350459"/>
                  <a:pt x="3810000" y="1089201"/>
                  <a:pt x="3820886" y="259165"/>
                </a:cubicBezTo>
                <a:cubicBezTo>
                  <a:pt x="3162300" y="-113671"/>
                  <a:pt x="669471" y="-127277"/>
                  <a:pt x="32657" y="504094"/>
                </a:cubicBezTo>
                <a:cubicBezTo>
                  <a:pt x="16329" y="1380393"/>
                  <a:pt x="10885" y="3299000"/>
                  <a:pt x="0" y="3998408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D2DF-2CB7-4FD2-BB3C-08FE7FC8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Encoding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of $</a:t>
            </a:r>
            <a:r>
              <a:rPr lang="pl-PL" dirty="0" err="1"/>
              <a:t>Bribing</a:t>
            </a:r>
            <a:r>
              <a:rPr lang="pl-PL" dirty="0"/>
              <a:t> </a:t>
            </a:r>
            <a:r>
              <a:rPr lang="pl-PL" i="1" dirty="0" err="1"/>
              <a:t>x</a:t>
            </a:r>
            <a:r>
              <a:rPr lang="pl-PL" i="1" baseline="-25000" dirty="0" err="1"/>
              <a:t>ij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i="1" dirty="0"/>
              <a:t>p</a:t>
            </a:r>
            <a:r>
              <a:rPr lang="pl-PL" i="1" baseline="-25000" dirty="0"/>
              <a:t>i</a:t>
            </a:r>
            <a:r>
              <a:rPr lang="pl-PL" dirty="0"/>
              <a:t> to </a:t>
            </a:r>
            <a:r>
              <a:rPr lang="pl-PL" i="1" dirty="0" err="1"/>
              <a:t>p</a:t>
            </a:r>
            <a:r>
              <a:rPr lang="pl-PL" i="1" baseline="-25000" dirty="0" err="1"/>
              <a:t>j</a:t>
            </a:r>
            <a:endParaRPr lang="pl-PL" i="1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DC4DC-F62A-4987-8C68-4F6ABE9D11CE}"/>
              </a:ext>
            </a:extLst>
          </p:cNvPr>
          <p:cNvCxnSpPr/>
          <p:nvPr/>
        </p:nvCxnSpPr>
        <p:spPr>
          <a:xfrm flipV="1">
            <a:off x="685753" y="1827512"/>
            <a:ext cx="0" cy="3539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1BE4C1-B982-443D-9E5E-DAADDF21BB3C}"/>
              </a:ext>
            </a:extLst>
          </p:cNvPr>
          <p:cNvCxnSpPr/>
          <p:nvPr/>
        </p:nvCxnSpPr>
        <p:spPr>
          <a:xfrm>
            <a:off x="702687" y="5349646"/>
            <a:ext cx="4555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FDB2C-4EAF-405D-81B5-57D4F25FE491}"/>
              </a:ext>
            </a:extLst>
          </p:cNvPr>
          <p:cNvCxnSpPr/>
          <p:nvPr/>
        </p:nvCxnSpPr>
        <p:spPr>
          <a:xfrm>
            <a:off x="212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9A605-F705-4D60-9355-8FED26141903}"/>
              </a:ext>
            </a:extLst>
          </p:cNvPr>
          <p:cNvCxnSpPr/>
          <p:nvPr/>
        </p:nvCxnSpPr>
        <p:spPr>
          <a:xfrm>
            <a:off x="140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AD953F-7EE8-43BF-8378-475C4750546F}"/>
              </a:ext>
            </a:extLst>
          </p:cNvPr>
          <p:cNvCxnSpPr/>
          <p:nvPr/>
        </p:nvCxnSpPr>
        <p:spPr>
          <a:xfrm>
            <a:off x="284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61942-6233-4B05-8640-6F01B012C325}"/>
              </a:ext>
            </a:extLst>
          </p:cNvPr>
          <p:cNvCxnSpPr/>
          <p:nvPr/>
        </p:nvCxnSpPr>
        <p:spPr>
          <a:xfrm>
            <a:off x="356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75F68-10DD-477D-8F4F-DCE872195DC9}"/>
              </a:ext>
            </a:extLst>
          </p:cNvPr>
          <p:cNvCxnSpPr/>
          <p:nvPr/>
        </p:nvCxnSpPr>
        <p:spPr>
          <a:xfrm>
            <a:off x="428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46CF52-9B4F-4EC0-9974-E9C3B5E066D0}"/>
              </a:ext>
            </a:extLst>
          </p:cNvPr>
          <p:cNvSpPr txBox="1"/>
          <p:nvPr/>
        </p:nvSpPr>
        <p:spPr>
          <a:xfrm>
            <a:off x="1253444" y="5483780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1            2           3            4           5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16374-5F4A-42E7-BDC0-05E3B381BDA1}"/>
              </a:ext>
            </a:extLst>
          </p:cNvPr>
          <p:cNvCxnSpPr>
            <a:cxnSpLocks/>
          </p:cNvCxnSpPr>
          <p:nvPr/>
        </p:nvCxnSpPr>
        <p:spPr>
          <a:xfrm>
            <a:off x="1404287" y="5119353"/>
            <a:ext cx="0" cy="228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B862E-317B-4A10-8895-25CA74C562DE}"/>
              </a:ext>
            </a:extLst>
          </p:cNvPr>
          <p:cNvCxnSpPr>
            <a:cxnSpLocks/>
          </p:cNvCxnSpPr>
          <p:nvPr/>
        </p:nvCxnSpPr>
        <p:spPr>
          <a:xfrm>
            <a:off x="2124287" y="4756364"/>
            <a:ext cx="0" cy="591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42086-7007-4DF3-A235-B0269C28FC3D}"/>
              </a:ext>
            </a:extLst>
          </p:cNvPr>
          <p:cNvCxnSpPr>
            <a:cxnSpLocks/>
          </p:cNvCxnSpPr>
          <p:nvPr/>
        </p:nvCxnSpPr>
        <p:spPr>
          <a:xfrm flipH="1">
            <a:off x="2844287" y="4238204"/>
            <a:ext cx="10717" cy="1110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81B4B3-465D-4866-9C4E-ABD8CF92F169}"/>
              </a:ext>
            </a:extLst>
          </p:cNvPr>
          <p:cNvCxnSpPr>
            <a:cxnSpLocks/>
          </p:cNvCxnSpPr>
          <p:nvPr/>
        </p:nvCxnSpPr>
        <p:spPr>
          <a:xfrm flipH="1">
            <a:off x="3569645" y="3224051"/>
            <a:ext cx="5358" cy="212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6921E9-9A61-43D0-B1B9-98CCC9BB35AA}"/>
              </a:ext>
            </a:extLst>
          </p:cNvPr>
          <p:cNvCxnSpPr>
            <a:cxnSpLocks/>
          </p:cNvCxnSpPr>
          <p:nvPr/>
        </p:nvCxnSpPr>
        <p:spPr>
          <a:xfrm>
            <a:off x="4286965" y="1700051"/>
            <a:ext cx="0" cy="3648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D63-22F8-4E84-8B8D-4AD6B530D2EA}"/>
              </a:ext>
            </a:extLst>
          </p:cNvPr>
          <p:cNvSpPr txBox="1"/>
          <p:nvPr/>
        </p:nvSpPr>
        <p:spPr>
          <a:xfrm>
            <a:off x="4645548" y="5483780"/>
            <a:ext cx="25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bribed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bribe</a:t>
            </a:r>
            <a:r>
              <a:rPr lang="pl-PL" dirty="0"/>
              <a:t> </a:t>
            </a:r>
            <a:r>
              <a:rPr lang="pl-PL" dirty="0" err="1"/>
              <a:t>cheapest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F65372-04BA-4A41-AD1E-D134684D6362}"/>
              </a:ext>
            </a:extLst>
          </p:cNvPr>
          <p:cNvSpPr txBox="1"/>
          <p:nvPr/>
        </p:nvSpPr>
        <p:spPr>
          <a:xfrm rot="16200000">
            <a:off x="83443" y="333642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Cost</a:t>
            </a:r>
            <a:endParaRPr lang="pl-P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47A526-C793-45DB-9D15-66E637F99FD9}"/>
              </a:ext>
            </a:extLst>
          </p:cNvPr>
          <p:cNvCxnSpPr/>
          <p:nvPr/>
        </p:nvCxnSpPr>
        <p:spPr>
          <a:xfrm flipV="1">
            <a:off x="702687" y="3818124"/>
            <a:ext cx="4767385" cy="15301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/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/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/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28FA5E-DD2F-4D58-A25B-ADA0D4561894}"/>
              </a:ext>
            </a:extLst>
          </p:cNvPr>
          <p:cNvCxnSpPr>
            <a:cxnSpLocks/>
          </p:cNvCxnSpPr>
          <p:nvPr/>
        </p:nvCxnSpPr>
        <p:spPr>
          <a:xfrm flipV="1">
            <a:off x="702687" y="3222718"/>
            <a:ext cx="4767385" cy="22287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/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/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4AF869-E463-460D-8FED-BB322CA8E80E}"/>
                  </a:ext>
                </a:extLst>
              </p:cNvPr>
              <p:cNvSpPr txBox="1"/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4AF869-E463-460D-8FED-BB322CA8E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37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5878285" y="2565751"/>
            <a:ext cx="272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1       0      0      0      0</a:t>
            </a:r>
          </a:p>
        </p:txBody>
      </p:sp>
      <p:pic>
        <p:nvPicPr>
          <p:cNvPr id="15" name="Picture 13" descr="hvd1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780050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hvd4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412" y="4667021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240404F9-00CE-4CA9-9BDA-145A7261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b="1" dirty="0" err="1"/>
              <a:t>Plurality</a:t>
            </a:r>
            <a:r>
              <a:rPr lang="pl-PL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06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735977-17D0-4227-B4F0-C25A178D51B1}"/>
              </a:ext>
            </a:extLst>
          </p:cNvPr>
          <p:cNvSpPr/>
          <p:nvPr/>
        </p:nvSpPr>
        <p:spPr>
          <a:xfrm>
            <a:off x="685797" y="1373693"/>
            <a:ext cx="3836346" cy="3998408"/>
          </a:xfrm>
          <a:custGeom>
            <a:avLst/>
            <a:gdLst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042459"/>
              <a:gd name="connsiteX1" fmla="*/ 4547420 w 4897774"/>
              <a:gd name="connsiteY1" fmla="*/ 2687188 h 4042459"/>
              <a:gd name="connsiteX2" fmla="*/ 4220849 w 4897774"/>
              <a:gd name="connsiteY2" fmla="*/ 303216 h 4042459"/>
              <a:gd name="connsiteX3" fmla="*/ 595906 w 4897774"/>
              <a:gd name="connsiteY3" fmla="*/ 450173 h 4042459"/>
              <a:gd name="connsiteX4" fmla="*/ 399963 w 4897774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382605"/>
              <a:gd name="connsiteY0" fmla="*/ 4042459 h 4042459"/>
              <a:gd name="connsiteX1" fmla="*/ 4292782 w 4382605"/>
              <a:gd name="connsiteY1" fmla="*/ 2687188 h 4042459"/>
              <a:gd name="connsiteX2" fmla="*/ 3966211 w 4382605"/>
              <a:gd name="connsiteY2" fmla="*/ 303216 h 4042459"/>
              <a:gd name="connsiteX3" fmla="*/ 341268 w 4382605"/>
              <a:gd name="connsiteY3" fmla="*/ 450173 h 4042459"/>
              <a:gd name="connsiteX4" fmla="*/ 145325 w 4382605"/>
              <a:gd name="connsiteY4" fmla="*/ 4042459 h 4042459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148005"/>
              <a:gd name="connsiteY0" fmla="*/ 3998408 h 3998408"/>
              <a:gd name="connsiteX1" fmla="*/ 4147457 w 4148005"/>
              <a:gd name="connsiteY1" fmla="*/ 2643137 h 3998408"/>
              <a:gd name="connsiteX2" fmla="*/ 3820886 w 4148005"/>
              <a:gd name="connsiteY2" fmla="*/ 259165 h 3998408"/>
              <a:gd name="connsiteX3" fmla="*/ 32657 w 4148005"/>
              <a:gd name="connsiteY3" fmla="*/ 504094 h 3998408"/>
              <a:gd name="connsiteX4" fmla="*/ 0 w 4148005"/>
              <a:gd name="connsiteY4" fmla="*/ 3998408 h 3998408"/>
              <a:gd name="connsiteX0" fmla="*/ 0 w 3920328"/>
              <a:gd name="connsiteY0" fmla="*/ 3998408 h 3998408"/>
              <a:gd name="connsiteX1" fmla="*/ 3918857 w 3920328"/>
              <a:gd name="connsiteY1" fmla="*/ 2724780 h 3998408"/>
              <a:gd name="connsiteX2" fmla="*/ 3820886 w 3920328"/>
              <a:gd name="connsiteY2" fmla="*/ 259165 h 3998408"/>
              <a:gd name="connsiteX3" fmla="*/ 32657 w 3920328"/>
              <a:gd name="connsiteY3" fmla="*/ 504094 h 3998408"/>
              <a:gd name="connsiteX4" fmla="*/ 0 w 3920328"/>
              <a:gd name="connsiteY4" fmla="*/ 3998408 h 3998408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3905410 w 3907043"/>
              <a:gd name="connsiteY2" fmla="*/ 2267580 h 3998408"/>
              <a:gd name="connsiteX3" fmla="*/ 3820886 w 3907043"/>
              <a:gd name="connsiteY3" fmla="*/ 259165 h 3998408"/>
              <a:gd name="connsiteX4" fmla="*/ 32657 w 3907043"/>
              <a:gd name="connsiteY4" fmla="*/ 504094 h 3998408"/>
              <a:gd name="connsiteX5" fmla="*/ 0 w 3907043"/>
              <a:gd name="connsiteY5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1444217 w 3836346"/>
              <a:gd name="connsiteY2" fmla="*/ 3402702 h 3998408"/>
              <a:gd name="connsiteX3" fmla="*/ 2185419 w 3836346"/>
              <a:gd name="connsiteY3" fmla="*/ 2887411 h 3998408"/>
              <a:gd name="connsiteX4" fmla="*/ 3832258 w 3836346"/>
              <a:gd name="connsiteY4" fmla="*/ 1718940 h 3998408"/>
              <a:gd name="connsiteX5" fmla="*/ 3820886 w 3836346"/>
              <a:gd name="connsiteY5" fmla="*/ 259165 h 3998408"/>
              <a:gd name="connsiteX6" fmla="*/ 32657 w 3836346"/>
              <a:gd name="connsiteY6" fmla="*/ 504094 h 3998408"/>
              <a:gd name="connsiteX7" fmla="*/ 0 w 3836346"/>
              <a:gd name="connsiteY7" fmla="*/ 3998408 h 39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6346" h="3998408">
                <a:moveTo>
                  <a:pt x="0" y="3998408"/>
                </a:moveTo>
                <a:cubicBezTo>
                  <a:pt x="431212" y="3842035"/>
                  <a:pt x="74992" y="3960911"/>
                  <a:pt x="728135" y="3748640"/>
                </a:cubicBezTo>
                <a:cubicBezTo>
                  <a:pt x="967045" y="3644873"/>
                  <a:pt x="1201336" y="3546240"/>
                  <a:pt x="1444217" y="3402702"/>
                </a:cubicBezTo>
                <a:cubicBezTo>
                  <a:pt x="1687098" y="3259164"/>
                  <a:pt x="1785619" y="3163556"/>
                  <a:pt x="2185419" y="2887411"/>
                </a:cubicBezTo>
                <a:cubicBezTo>
                  <a:pt x="2714965" y="2494264"/>
                  <a:pt x="2992752" y="2278901"/>
                  <a:pt x="3832258" y="1718940"/>
                </a:cubicBezTo>
                <a:cubicBezTo>
                  <a:pt x="3848586" y="801819"/>
                  <a:pt x="3810000" y="1089201"/>
                  <a:pt x="3820886" y="259165"/>
                </a:cubicBezTo>
                <a:cubicBezTo>
                  <a:pt x="3162300" y="-113671"/>
                  <a:pt x="669471" y="-127277"/>
                  <a:pt x="32657" y="504094"/>
                </a:cubicBezTo>
                <a:cubicBezTo>
                  <a:pt x="16329" y="1380393"/>
                  <a:pt x="10885" y="3299000"/>
                  <a:pt x="0" y="3998408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D2DF-2CB7-4FD2-BB3C-08FE7FC8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Encoding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of $</a:t>
            </a:r>
            <a:r>
              <a:rPr lang="pl-PL" dirty="0" err="1"/>
              <a:t>Bribing</a:t>
            </a:r>
            <a:r>
              <a:rPr lang="pl-PL" dirty="0"/>
              <a:t> </a:t>
            </a:r>
            <a:r>
              <a:rPr lang="pl-PL" i="1" dirty="0" err="1"/>
              <a:t>x</a:t>
            </a:r>
            <a:r>
              <a:rPr lang="pl-PL" i="1" baseline="-25000" dirty="0" err="1"/>
              <a:t>ij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i="1" dirty="0"/>
              <a:t>p</a:t>
            </a:r>
            <a:r>
              <a:rPr lang="pl-PL" i="1" baseline="-25000" dirty="0"/>
              <a:t>i</a:t>
            </a:r>
            <a:r>
              <a:rPr lang="pl-PL" dirty="0"/>
              <a:t> to </a:t>
            </a:r>
            <a:r>
              <a:rPr lang="pl-PL" i="1" dirty="0" err="1"/>
              <a:t>p</a:t>
            </a:r>
            <a:r>
              <a:rPr lang="pl-PL" i="1" baseline="-25000" dirty="0" err="1"/>
              <a:t>j</a:t>
            </a:r>
            <a:endParaRPr lang="pl-PL" i="1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DC4DC-F62A-4987-8C68-4F6ABE9D11CE}"/>
              </a:ext>
            </a:extLst>
          </p:cNvPr>
          <p:cNvCxnSpPr/>
          <p:nvPr/>
        </p:nvCxnSpPr>
        <p:spPr>
          <a:xfrm flipV="1">
            <a:off x="685753" y="1827512"/>
            <a:ext cx="0" cy="3539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1BE4C1-B982-443D-9E5E-DAADDF21BB3C}"/>
              </a:ext>
            </a:extLst>
          </p:cNvPr>
          <p:cNvCxnSpPr/>
          <p:nvPr/>
        </p:nvCxnSpPr>
        <p:spPr>
          <a:xfrm>
            <a:off x="702687" y="5349646"/>
            <a:ext cx="4555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FDB2C-4EAF-405D-81B5-57D4F25FE491}"/>
              </a:ext>
            </a:extLst>
          </p:cNvPr>
          <p:cNvCxnSpPr/>
          <p:nvPr/>
        </p:nvCxnSpPr>
        <p:spPr>
          <a:xfrm>
            <a:off x="212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9A605-F705-4D60-9355-8FED26141903}"/>
              </a:ext>
            </a:extLst>
          </p:cNvPr>
          <p:cNvCxnSpPr/>
          <p:nvPr/>
        </p:nvCxnSpPr>
        <p:spPr>
          <a:xfrm>
            <a:off x="140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AD953F-7EE8-43BF-8378-475C4750546F}"/>
              </a:ext>
            </a:extLst>
          </p:cNvPr>
          <p:cNvCxnSpPr/>
          <p:nvPr/>
        </p:nvCxnSpPr>
        <p:spPr>
          <a:xfrm>
            <a:off x="284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61942-6233-4B05-8640-6F01B012C325}"/>
              </a:ext>
            </a:extLst>
          </p:cNvPr>
          <p:cNvCxnSpPr/>
          <p:nvPr/>
        </p:nvCxnSpPr>
        <p:spPr>
          <a:xfrm>
            <a:off x="356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75F68-10DD-477D-8F4F-DCE872195DC9}"/>
              </a:ext>
            </a:extLst>
          </p:cNvPr>
          <p:cNvCxnSpPr/>
          <p:nvPr/>
        </p:nvCxnSpPr>
        <p:spPr>
          <a:xfrm>
            <a:off x="428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46CF52-9B4F-4EC0-9974-E9C3B5E066D0}"/>
              </a:ext>
            </a:extLst>
          </p:cNvPr>
          <p:cNvSpPr txBox="1"/>
          <p:nvPr/>
        </p:nvSpPr>
        <p:spPr>
          <a:xfrm>
            <a:off x="1253444" y="5483780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1            2           3            4           5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16374-5F4A-42E7-BDC0-05E3B381BDA1}"/>
              </a:ext>
            </a:extLst>
          </p:cNvPr>
          <p:cNvCxnSpPr>
            <a:cxnSpLocks/>
          </p:cNvCxnSpPr>
          <p:nvPr/>
        </p:nvCxnSpPr>
        <p:spPr>
          <a:xfrm>
            <a:off x="1404287" y="5119353"/>
            <a:ext cx="0" cy="228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B862E-317B-4A10-8895-25CA74C562DE}"/>
              </a:ext>
            </a:extLst>
          </p:cNvPr>
          <p:cNvCxnSpPr>
            <a:cxnSpLocks/>
          </p:cNvCxnSpPr>
          <p:nvPr/>
        </p:nvCxnSpPr>
        <p:spPr>
          <a:xfrm>
            <a:off x="2124287" y="4756364"/>
            <a:ext cx="0" cy="591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42086-7007-4DF3-A235-B0269C28FC3D}"/>
              </a:ext>
            </a:extLst>
          </p:cNvPr>
          <p:cNvCxnSpPr>
            <a:cxnSpLocks/>
          </p:cNvCxnSpPr>
          <p:nvPr/>
        </p:nvCxnSpPr>
        <p:spPr>
          <a:xfrm flipH="1">
            <a:off x="2844287" y="4238204"/>
            <a:ext cx="10717" cy="1110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81B4B3-465D-4866-9C4E-ABD8CF92F169}"/>
              </a:ext>
            </a:extLst>
          </p:cNvPr>
          <p:cNvCxnSpPr>
            <a:cxnSpLocks/>
          </p:cNvCxnSpPr>
          <p:nvPr/>
        </p:nvCxnSpPr>
        <p:spPr>
          <a:xfrm flipH="1">
            <a:off x="3569645" y="3224051"/>
            <a:ext cx="5358" cy="212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6921E9-9A61-43D0-B1B9-98CCC9BB35AA}"/>
              </a:ext>
            </a:extLst>
          </p:cNvPr>
          <p:cNvCxnSpPr>
            <a:cxnSpLocks/>
          </p:cNvCxnSpPr>
          <p:nvPr/>
        </p:nvCxnSpPr>
        <p:spPr>
          <a:xfrm>
            <a:off x="4286965" y="1700051"/>
            <a:ext cx="0" cy="3648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D63-22F8-4E84-8B8D-4AD6B530D2EA}"/>
              </a:ext>
            </a:extLst>
          </p:cNvPr>
          <p:cNvSpPr txBox="1"/>
          <p:nvPr/>
        </p:nvSpPr>
        <p:spPr>
          <a:xfrm>
            <a:off x="4645548" y="5483780"/>
            <a:ext cx="25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bribed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bribe</a:t>
            </a:r>
            <a:r>
              <a:rPr lang="pl-PL" dirty="0"/>
              <a:t> </a:t>
            </a:r>
            <a:r>
              <a:rPr lang="pl-PL" dirty="0" err="1"/>
              <a:t>cheapest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F65372-04BA-4A41-AD1E-D134684D6362}"/>
              </a:ext>
            </a:extLst>
          </p:cNvPr>
          <p:cNvSpPr txBox="1"/>
          <p:nvPr/>
        </p:nvSpPr>
        <p:spPr>
          <a:xfrm rot="16200000">
            <a:off x="83443" y="333642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Cost</a:t>
            </a:r>
            <a:endParaRPr lang="pl-P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47A526-C793-45DB-9D15-66E637F99FD9}"/>
              </a:ext>
            </a:extLst>
          </p:cNvPr>
          <p:cNvCxnSpPr/>
          <p:nvPr/>
        </p:nvCxnSpPr>
        <p:spPr>
          <a:xfrm flipV="1">
            <a:off x="702687" y="3818124"/>
            <a:ext cx="4767385" cy="15301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/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/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/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28FA5E-DD2F-4D58-A25B-ADA0D4561894}"/>
              </a:ext>
            </a:extLst>
          </p:cNvPr>
          <p:cNvCxnSpPr>
            <a:cxnSpLocks/>
          </p:cNvCxnSpPr>
          <p:nvPr/>
        </p:nvCxnSpPr>
        <p:spPr>
          <a:xfrm flipV="1">
            <a:off x="702687" y="3222718"/>
            <a:ext cx="4767385" cy="22287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/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/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1BE3F6-B1EC-4727-955A-6ADC3393FA5C}"/>
              </a:ext>
            </a:extLst>
          </p:cNvPr>
          <p:cNvCxnSpPr>
            <a:cxnSpLocks/>
          </p:cNvCxnSpPr>
          <p:nvPr/>
        </p:nvCxnSpPr>
        <p:spPr>
          <a:xfrm flipV="1">
            <a:off x="702687" y="2364058"/>
            <a:ext cx="4744049" cy="34428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/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/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5D0D82-53B3-4E4C-80DC-FD6724988F29}"/>
                  </a:ext>
                </a:extLst>
              </p:cNvPr>
              <p:cNvSpPr txBox="1"/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5D0D82-53B3-4E4C-80DC-FD6724988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92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735977-17D0-4227-B4F0-C25A178D51B1}"/>
              </a:ext>
            </a:extLst>
          </p:cNvPr>
          <p:cNvSpPr/>
          <p:nvPr/>
        </p:nvSpPr>
        <p:spPr>
          <a:xfrm>
            <a:off x="685797" y="1373693"/>
            <a:ext cx="3820886" cy="3998408"/>
          </a:xfrm>
          <a:custGeom>
            <a:avLst/>
            <a:gdLst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042459"/>
              <a:gd name="connsiteX1" fmla="*/ 4547420 w 4897774"/>
              <a:gd name="connsiteY1" fmla="*/ 2687188 h 4042459"/>
              <a:gd name="connsiteX2" fmla="*/ 4220849 w 4897774"/>
              <a:gd name="connsiteY2" fmla="*/ 303216 h 4042459"/>
              <a:gd name="connsiteX3" fmla="*/ 595906 w 4897774"/>
              <a:gd name="connsiteY3" fmla="*/ 450173 h 4042459"/>
              <a:gd name="connsiteX4" fmla="*/ 399963 w 4897774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382605"/>
              <a:gd name="connsiteY0" fmla="*/ 4042459 h 4042459"/>
              <a:gd name="connsiteX1" fmla="*/ 4292782 w 4382605"/>
              <a:gd name="connsiteY1" fmla="*/ 2687188 h 4042459"/>
              <a:gd name="connsiteX2" fmla="*/ 3966211 w 4382605"/>
              <a:gd name="connsiteY2" fmla="*/ 303216 h 4042459"/>
              <a:gd name="connsiteX3" fmla="*/ 341268 w 4382605"/>
              <a:gd name="connsiteY3" fmla="*/ 450173 h 4042459"/>
              <a:gd name="connsiteX4" fmla="*/ 145325 w 4382605"/>
              <a:gd name="connsiteY4" fmla="*/ 4042459 h 4042459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148005"/>
              <a:gd name="connsiteY0" fmla="*/ 3998408 h 3998408"/>
              <a:gd name="connsiteX1" fmla="*/ 4147457 w 4148005"/>
              <a:gd name="connsiteY1" fmla="*/ 2643137 h 3998408"/>
              <a:gd name="connsiteX2" fmla="*/ 3820886 w 4148005"/>
              <a:gd name="connsiteY2" fmla="*/ 259165 h 3998408"/>
              <a:gd name="connsiteX3" fmla="*/ 32657 w 4148005"/>
              <a:gd name="connsiteY3" fmla="*/ 504094 h 3998408"/>
              <a:gd name="connsiteX4" fmla="*/ 0 w 4148005"/>
              <a:gd name="connsiteY4" fmla="*/ 3998408 h 3998408"/>
              <a:gd name="connsiteX0" fmla="*/ 0 w 3920328"/>
              <a:gd name="connsiteY0" fmla="*/ 3998408 h 3998408"/>
              <a:gd name="connsiteX1" fmla="*/ 3918857 w 3920328"/>
              <a:gd name="connsiteY1" fmla="*/ 2724780 h 3998408"/>
              <a:gd name="connsiteX2" fmla="*/ 3820886 w 3920328"/>
              <a:gd name="connsiteY2" fmla="*/ 259165 h 3998408"/>
              <a:gd name="connsiteX3" fmla="*/ 32657 w 3920328"/>
              <a:gd name="connsiteY3" fmla="*/ 504094 h 3998408"/>
              <a:gd name="connsiteX4" fmla="*/ 0 w 3920328"/>
              <a:gd name="connsiteY4" fmla="*/ 3998408 h 3998408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3905410 w 3907043"/>
              <a:gd name="connsiteY2" fmla="*/ 2267580 h 3998408"/>
              <a:gd name="connsiteX3" fmla="*/ 3820886 w 3907043"/>
              <a:gd name="connsiteY3" fmla="*/ 259165 h 3998408"/>
              <a:gd name="connsiteX4" fmla="*/ 32657 w 3907043"/>
              <a:gd name="connsiteY4" fmla="*/ 504094 h 3998408"/>
              <a:gd name="connsiteX5" fmla="*/ 0 w 3907043"/>
              <a:gd name="connsiteY5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1444217 w 3836346"/>
              <a:gd name="connsiteY2" fmla="*/ 3402702 h 3998408"/>
              <a:gd name="connsiteX3" fmla="*/ 2185419 w 3836346"/>
              <a:gd name="connsiteY3" fmla="*/ 2887411 h 3998408"/>
              <a:gd name="connsiteX4" fmla="*/ 3832258 w 3836346"/>
              <a:gd name="connsiteY4" fmla="*/ 1718940 h 3998408"/>
              <a:gd name="connsiteX5" fmla="*/ 3820886 w 3836346"/>
              <a:gd name="connsiteY5" fmla="*/ 259165 h 3998408"/>
              <a:gd name="connsiteX6" fmla="*/ 32657 w 3836346"/>
              <a:gd name="connsiteY6" fmla="*/ 504094 h 3998408"/>
              <a:gd name="connsiteX7" fmla="*/ 0 w 383634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0886" h="3998408">
                <a:moveTo>
                  <a:pt x="0" y="3998408"/>
                </a:moveTo>
                <a:cubicBezTo>
                  <a:pt x="431212" y="3842035"/>
                  <a:pt x="74992" y="3960911"/>
                  <a:pt x="728135" y="3748640"/>
                </a:cubicBezTo>
                <a:cubicBezTo>
                  <a:pt x="967045" y="3644873"/>
                  <a:pt x="1201336" y="3546240"/>
                  <a:pt x="1444217" y="3402702"/>
                </a:cubicBezTo>
                <a:cubicBezTo>
                  <a:pt x="1687098" y="3259164"/>
                  <a:pt x="1785619" y="3163556"/>
                  <a:pt x="2185419" y="2887411"/>
                </a:cubicBezTo>
                <a:cubicBezTo>
                  <a:pt x="2562565" y="2367264"/>
                  <a:pt x="3119752" y="1466101"/>
                  <a:pt x="3794158" y="715640"/>
                </a:cubicBezTo>
                <a:cubicBezTo>
                  <a:pt x="3810486" y="-201481"/>
                  <a:pt x="3810000" y="1089201"/>
                  <a:pt x="3820886" y="259165"/>
                </a:cubicBezTo>
                <a:cubicBezTo>
                  <a:pt x="3162300" y="-113671"/>
                  <a:pt x="669471" y="-127277"/>
                  <a:pt x="32657" y="504094"/>
                </a:cubicBezTo>
                <a:cubicBezTo>
                  <a:pt x="16329" y="1380393"/>
                  <a:pt x="10885" y="3299000"/>
                  <a:pt x="0" y="3998408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D2DF-2CB7-4FD2-BB3C-08FE7FC8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Encoding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of $</a:t>
            </a:r>
            <a:r>
              <a:rPr lang="pl-PL" dirty="0" err="1"/>
              <a:t>Bribing</a:t>
            </a:r>
            <a:r>
              <a:rPr lang="pl-PL" dirty="0"/>
              <a:t> </a:t>
            </a:r>
            <a:r>
              <a:rPr lang="pl-PL" i="1" dirty="0" err="1"/>
              <a:t>x</a:t>
            </a:r>
            <a:r>
              <a:rPr lang="pl-PL" i="1" baseline="-25000" dirty="0" err="1"/>
              <a:t>ij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i="1" dirty="0"/>
              <a:t>p</a:t>
            </a:r>
            <a:r>
              <a:rPr lang="pl-PL" i="1" baseline="-25000" dirty="0"/>
              <a:t>i</a:t>
            </a:r>
            <a:r>
              <a:rPr lang="pl-PL" dirty="0"/>
              <a:t> to </a:t>
            </a:r>
            <a:r>
              <a:rPr lang="pl-PL" i="1" dirty="0" err="1"/>
              <a:t>p</a:t>
            </a:r>
            <a:r>
              <a:rPr lang="pl-PL" i="1" baseline="-25000" dirty="0" err="1"/>
              <a:t>j</a:t>
            </a:r>
            <a:endParaRPr lang="pl-PL" i="1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DC4DC-F62A-4987-8C68-4F6ABE9D11CE}"/>
              </a:ext>
            </a:extLst>
          </p:cNvPr>
          <p:cNvCxnSpPr/>
          <p:nvPr/>
        </p:nvCxnSpPr>
        <p:spPr>
          <a:xfrm flipV="1">
            <a:off x="685753" y="1827512"/>
            <a:ext cx="0" cy="3539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1BE4C1-B982-443D-9E5E-DAADDF21BB3C}"/>
              </a:ext>
            </a:extLst>
          </p:cNvPr>
          <p:cNvCxnSpPr/>
          <p:nvPr/>
        </p:nvCxnSpPr>
        <p:spPr>
          <a:xfrm>
            <a:off x="702687" y="5349646"/>
            <a:ext cx="4555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FDB2C-4EAF-405D-81B5-57D4F25FE491}"/>
              </a:ext>
            </a:extLst>
          </p:cNvPr>
          <p:cNvCxnSpPr/>
          <p:nvPr/>
        </p:nvCxnSpPr>
        <p:spPr>
          <a:xfrm>
            <a:off x="212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9A605-F705-4D60-9355-8FED26141903}"/>
              </a:ext>
            </a:extLst>
          </p:cNvPr>
          <p:cNvCxnSpPr/>
          <p:nvPr/>
        </p:nvCxnSpPr>
        <p:spPr>
          <a:xfrm>
            <a:off x="140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AD953F-7EE8-43BF-8378-475C4750546F}"/>
              </a:ext>
            </a:extLst>
          </p:cNvPr>
          <p:cNvCxnSpPr/>
          <p:nvPr/>
        </p:nvCxnSpPr>
        <p:spPr>
          <a:xfrm>
            <a:off x="284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61942-6233-4B05-8640-6F01B012C325}"/>
              </a:ext>
            </a:extLst>
          </p:cNvPr>
          <p:cNvCxnSpPr/>
          <p:nvPr/>
        </p:nvCxnSpPr>
        <p:spPr>
          <a:xfrm>
            <a:off x="356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75F68-10DD-477D-8F4F-DCE872195DC9}"/>
              </a:ext>
            </a:extLst>
          </p:cNvPr>
          <p:cNvCxnSpPr/>
          <p:nvPr/>
        </p:nvCxnSpPr>
        <p:spPr>
          <a:xfrm>
            <a:off x="428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46CF52-9B4F-4EC0-9974-E9C3B5E066D0}"/>
              </a:ext>
            </a:extLst>
          </p:cNvPr>
          <p:cNvSpPr txBox="1"/>
          <p:nvPr/>
        </p:nvSpPr>
        <p:spPr>
          <a:xfrm>
            <a:off x="1253444" y="5483780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1            2           3            4           5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16374-5F4A-42E7-BDC0-05E3B381BDA1}"/>
              </a:ext>
            </a:extLst>
          </p:cNvPr>
          <p:cNvCxnSpPr>
            <a:cxnSpLocks/>
          </p:cNvCxnSpPr>
          <p:nvPr/>
        </p:nvCxnSpPr>
        <p:spPr>
          <a:xfrm>
            <a:off x="1404287" y="5119353"/>
            <a:ext cx="0" cy="228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B862E-317B-4A10-8895-25CA74C562DE}"/>
              </a:ext>
            </a:extLst>
          </p:cNvPr>
          <p:cNvCxnSpPr>
            <a:cxnSpLocks/>
          </p:cNvCxnSpPr>
          <p:nvPr/>
        </p:nvCxnSpPr>
        <p:spPr>
          <a:xfrm>
            <a:off x="2124287" y="4756364"/>
            <a:ext cx="0" cy="591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42086-7007-4DF3-A235-B0269C28FC3D}"/>
              </a:ext>
            </a:extLst>
          </p:cNvPr>
          <p:cNvCxnSpPr>
            <a:cxnSpLocks/>
          </p:cNvCxnSpPr>
          <p:nvPr/>
        </p:nvCxnSpPr>
        <p:spPr>
          <a:xfrm flipH="1">
            <a:off x="2844287" y="4238204"/>
            <a:ext cx="10717" cy="1110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81B4B3-465D-4866-9C4E-ABD8CF92F169}"/>
              </a:ext>
            </a:extLst>
          </p:cNvPr>
          <p:cNvCxnSpPr>
            <a:cxnSpLocks/>
          </p:cNvCxnSpPr>
          <p:nvPr/>
        </p:nvCxnSpPr>
        <p:spPr>
          <a:xfrm flipH="1">
            <a:off x="3569645" y="3224051"/>
            <a:ext cx="5358" cy="212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6921E9-9A61-43D0-B1B9-98CCC9BB35AA}"/>
              </a:ext>
            </a:extLst>
          </p:cNvPr>
          <p:cNvCxnSpPr>
            <a:cxnSpLocks/>
          </p:cNvCxnSpPr>
          <p:nvPr/>
        </p:nvCxnSpPr>
        <p:spPr>
          <a:xfrm>
            <a:off x="4286965" y="1700051"/>
            <a:ext cx="0" cy="3648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D63-22F8-4E84-8B8D-4AD6B530D2EA}"/>
              </a:ext>
            </a:extLst>
          </p:cNvPr>
          <p:cNvSpPr txBox="1"/>
          <p:nvPr/>
        </p:nvSpPr>
        <p:spPr>
          <a:xfrm>
            <a:off x="4645548" y="5483780"/>
            <a:ext cx="25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bribed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bribe</a:t>
            </a:r>
            <a:r>
              <a:rPr lang="pl-PL" dirty="0"/>
              <a:t> </a:t>
            </a:r>
            <a:r>
              <a:rPr lang="pl-PL" dirty="0" err="1"/>
              <a:t>cheapest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F65372-04BA-4A41-AD1E-D134684D6362}"/>
              </a:ext>
            </a:extLst>
          </p:cNvPr>
          <p:cNvSpPr txBox="1"/>
          <p:nvPr/>
        </p:nvSpPr>
        <p:spPr>
          <a:xfrm rot="16200000">
            <a:off x="83443" y="333642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Cost</a:t>
            </a:r>
            <a:endParaRPr lang="pl-P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47A526-C793-45DB-9D15-66E637F99FD9}"/>
              </a:ext>
            </a:extLst>
          </p:cNvPr>
          <p:cNvCxnSpPr/>
          <p:nvPr/>
        </p:nvCxnSpPr>
        <p:spPr>
          <a:xfrm flipV="1">
            <a:off x="702687" y="3818124"/>
            <a:ext cx="4767385" cy="15301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/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/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/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28FA5E-DD2F-4D58-A25B-ADA0D4561894}"/>
              </a:ext>
            </a:extLst>
          </p:cNvPr>
          <p:cNvCxnSpPr>
            <a:cxnSpLocks/>
          </p:cNvCxnSpPr>
          <p:nvPr/>
        </p:nvCxnSpPr>
        <p:spPr>
          <a:xfrm flipV="1">
            <a:off x="702687" y="3222718"/>
            <a:ext cx="4767385" cy="22287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/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/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1BE3F6-B1EC-4727-955A-6ADC3393FA5C}"/>
              </a:ext>
            </a:extLst>
          </p:cNvPr>
          <p:cNvCxnSpPr>
            <a:cxnSpLocks/>
          </p:cNvCxnSpPr>
          <p:nvPr/>
        </p:nvCxnSpPr>
        <p:spPr>
          <a:xfrm flipV="1">
            <a:off x="702687" y="2364058"/>
            <a:ext cx="4744049" cy="34428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/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/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1254E3-3175-4324-9E3E-479A74F946CD}"/>
              </a:ext>
            </a:extLst>
          </p:cNvPr>
          <p:cNvCxnSpPr>
            <a:cxnSpLocks/>
          </p:cNvCxnSpPr>
          <p:nvPr/>
        </p:nvCxnSpPr>
        <p:spPr>
          <a:xfrm flipV="1">
            <a:off x="965200" y="1373693"/>
            <a:ext cx="4013200" cy="53573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2AC205-5626-4D5F-8ACE-7CAC8E615184}"/>
                  </a:ext>
                </a:extLst>
              </p:cNvPr>
              <p:cNvSpPr txBox="1"/>
              <p:nvPr/>
            </p:nvSpPr>
            <p:spPr>
              <a:xfrm>
                <a:off x="4532928" y="1757107"/>
                <a:ext cx="1219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2AC205-5626-4D5F-8ACE-7CAC8E615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28" y="1757107"/>
                <a:ext cx="1219308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1E67BB-1A0A-4AA8-9976-632017E3EB58}"/>
                  </a:ext>
                </a:extLst>
              </p:cNvPr>
              <p:cNvSpPr txBox="1"/>
              <p:nvPr/>
            </p:nvSpPr>
            <p:spPr>
              <a:xfrm>
                <a:off x="6680515" y="34012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1E67BB-1A0A-4AA8-9976-632017E3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3401222"/>
                <a:ext cx="1309333" cy="391646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D58A4E-3E1E-44D6-9E45-EFAE3CDCD840}"/>
                  </a:ext>
                </a:extLst>
              </p:cNvPr>
              <p:cNvSpPr txBox="1"/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D58A4E-3E1E-44D6-9E45-EFAE3CDC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449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735977-17D0-4227-B4F0-C25A178D51B1}"/>
              </a:ext>
            </a:extLst>
          </p:cNvPr>
          <p:cNvSpPr/>
          <p:nvPr/>
        </p:nvSpPr>
        <p:spPr>
          <a:xfrm>
            <a:off x="685797" y="1314446"/>
            <a:ext cx="3679858" cy="4057653"/>
          </a:xfrm>
          <a:custGeom>
            <a:avLst/>
            <a:gdLst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117539"/>
              <a:gd name="connsiteX1" fmla="*/ 4547420 w 4897774"/>
              <a:gd name="connsiteY1" fmla="*/ 2687188 h 4117539"/>
              <a:gd name="connsiteX2" fmla="*/ 4220849 w 4897774"/>
              <a:gd name="connsiteY2" fmla="*/ 303216 h 4117539"/>
              <a:gd name="connsiteX3" fmla="*/ 595906 w 4897774"/>
              <a:gd name="connsiteY3" fmla="*/ 450173 h 4117539"/>
              <a:gd name="connsiteX4" fmla="*/ 399963 w 4897774"/>
              <a:gd name="connsiteY4" fmla="*/ 4042459 h 4117539"/>
              <a:gd name="connsiteX0" fmla="*/ 399963 w 4897774"/>
              <a:gd name="connsiteY0" fmla="*/ 4042459 h 4042459"/>
              <a:gd name="connsiteX1" fmla="*/ 4547420 w 4897774"/>
              <a:gd name="connsiteY1" fmla="*/ 2687188 h 4042459"/>
              <a:gd name="connsiteX2" fmla="*/ 4220849 w 4897774"/>
              <a:gd name="connsiteY2" fmla="*/ 303216 h 4042459"/>
              <a:gd name="connsiteX3" fmla="*/ 595906 w 4897774"/>
              <a:gd name="connsiteY3" fmla="*/ 450173 h 4042459"/>
              <a:gd name="connsiteX4" fmla="*/ 399963 w 4897774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643136"/>
              <a:gd name="connsiteY0" fmla="*/ 4042459 h 4042459"/>
              <a:gd name="connsiteX1" fmla="*/ 4292782 w 4643136"/>
              <a:gd name="connsiteY1" fmla="*/ 2687188 h 4042459"/>
              <a:gd name="connsiteX2" fmla="*/ 3966211 w 4643136"/>
              <a:gd name="connsiteY2" fmla="*/ 303216 h 4042459"/>
              <a:gd name="connsiteX3" fmla="*/ 341268 w 4643136"/>
              <a:gd name="connsiteY3" fmla="*/ 450173 h 4042459"/>
              <a:gd name="connsiteX4" fmla="*/ 145325 w 4643136"/>
              <a:gd name="connsiteY4" fmla="*/ 4042459 h 4042459"/>
              <a:gd name="connsiteX0" fmla="*/ 145325 w 4382605"/>
              <a:gd name="connsiteY0" fmla="*/ 4042459 h 4042459"/>
              <a:gd name="connsiteX1" fmla="*/ 4292782 w 4382605"/>
              <a:gd name="connsiteY1" fmla="*/ 2687188 h 4042459"/>
              <a:gd name="connsiteX2" fmla="*/ 3966211 w 4382605"/>
              <a:gd name="connsiteY2" fmla="*/ 303216 h 4042459"/>
              <a:gd name="connsiteX3" fmla="*/ 341268 w 4382605"/>
              <a:gd name="connsiteY3" fmla="*/ 450173 h 4042459"/>
              <a:gd name="connsiteX4" fmla="*/ 145325 w 4382605"/>
              <a:gd name="connsiteY4" fmla="*/ 4042459 h 4042459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256562 w 4493842"/>
              <a:gd name="connsiteY0" fmla="*/ 3998408 h 3998408"/>
              <a:gd name="connsiteX1" fmla="*/ 4404019 w 4493842"/>
              <a:gd name="connsiteY1" fmla="*/ 2643137 h 3998408"/>
              <a:gd name="connsiteX2" fmla="*/ 4077448 w 4493842"/>
              <a:gd name="connsiteY2" fmla="*/ 259165 h 3998408"/>
              <a:gd name="connsiteX3" fmla="*/ 289219 w 4493842"/>
              <a:gd name="connsiteY3" fmla="*/ 504094 h 3998408"/>
              <a:gd name="connsiteX4" fmla="*/ 256562 w 4493842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237280"/>
              <a:gd name="connsiteY0" fmla="*/ 3998408 h 3998408"/>
              <a:gd name="connsiteX1" fmla="*/ 4147457 w 4237280"/>
              <a:gd name="connsiteY1" fmla="*/ 2643137 h 3998408"/>
              <a:gd name="connsiteX2" fmla="*/ 3820886 w 4237280"/>
              <a:gd name="connsiteY2" fmla="*/ 259165 h 3998408"/>
              <a:gd name="connsiteX3" fmla="*/ 32657 w 4237280"/>
              <a:gd name="connsiteY3" fmla="*/ 504094 h 3998408"/>
              <a:gd name="connsiteX4" fmla="*/ 0 w 4237280"/>
              <a:gd name="connsiteY4" fmla="*/ 3998408 h 3998408"/>
              <a:gd name="connsiteX0" fmla="*/ 0 w 4148005"/>
              <a:gd name="connsiteY0" fmla="*/ 3998408 h 3998408"/>
              <a:gd name="connsiteX1" fmla="*/ 4147457 w 4148005"/>
              <a:gd name="connsiteY1" fmla="*/ 2643137 h 3998408"/>
              <a:gd name="connsiteX2" fmla="*/ 3820886 w 4148005"/>
              <a:gd name="connsiteY2" fmla="*/ 259165 h 3998408"/>
              <a:gd name="connsiteX3" fmla="*/ 32657 w 4148005"/>
              <a:gd name="connsiteY3" fmla="*/ 504094 h 3998408"/>
              <a:gd name="connsiteX4" fmla="*/ 0 w 4148005"/>
              <a:gd name="connsiteY4" fmla="*/ 3998408 h 3998408"/>
              <a:gd name="connsiteX0" fmla="*/ 0 w 3920328"/>
              <a:gd name="connsiteY0" fmla="*/ 3998408 h 3998408"/>
              <a:gd name="connsiteX1" fmla="*/ 3918857 w 3920328"/>
              <a:gd name="connsiteY1" fmla="*/ 2724780 h 3998408"/>
              <a:gd name="connsiteX2" fmla="*/ 3820886 w 3920328"/>
              <a:gd name="connsiteY2" fmla="*/ 259165 h 3998408"/>
              <a:gd name="connsiteX3" fmla="*/ 32657 w 3920328"/>
              <a:gd name="connsiteY3" fmla="*/ 504094 h 3998408"/>
              <a:gd name="connsiteX4" fmla="*/ 0 w 3920328"/>
              <a:gd name="connsiteY4" fmla="*/ 3998408 h 3998408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20328"/>
              <a:gd name="connsiteY0" fmla="*/ 3998408 h 4223995"/>
              <a:gd name="connsiteX1" fmla="*/ 728135 w 3920328"/>
              <a:gd name="connsiteY1" fmla="*/ 3748640 h 4223995"/>
              <a:gd name="connsiteX2" fmla="*/ 3918857 w 3920328"/>
              <a:gd name="connsiteY2" fmla="*/ 2724780 h 4223995"/>
              <a:gd name="connsiteX3" fmla="*/ 3820886 w 3920328"/>
              <a:gd name="connsiteY3" fmla="*/ 259165 h 4223995"/>
              <a:gd name="connsiteX4" fmla="*/ 32657 w 3920328"/>
              <a:gd name="connsiteY4" fmla="*/ 504094 h 4223995"/>
              <a:gd name="connsiteX5" fmla="*/ 0 w 3920328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4223995"/>
              <a:gd name="connsiteX1" fmla="*/ 728135 w 3907043"/>
              <a:gd name="connsiteY1" fmla="*/ 3748640 h 4223995"/>
              <a:gd name="connsiteX2" fmla="*/ 3905410 w 3907043"/>
              <a:gd name="connsiteY2" fmla="*/ 2267580 h 4223995"/>
              <a:gd name="connsiteX3" fmla="*/ 3820886 w 3907043"/>
              <a:gd name="connsiteY3" fmla="*/ 259165 h 4223995"/>
              <a:gd name="connsiteX4" fmla="*/ 32657 w 3907043"/>
              <a:gd name="connsiteY4" fmla="*/ 504094 h 4223995"/>
              <a:gd name="connsiteX5" fmla="*/ 0 w 3907043"/>
              <a:gd name="connsiteY5" fmla="*/ 3998408 h 4223995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3905410 w 3907043"/>
              <a:gd name="connsiteY2" fmla="*/ 2267580 h 3998408"/>
              <a:gd name="connsiteX3" fmla="*/ 3820886 w 3907043"/>
              <a:gd name="connsiteY3" fmla="*/ 259165 h 3998408"/>
              <a:gd name="connsiteX4" fmla="*/ 32657 w 3907043"/>
              <a:gd name="connsiteY4" fmla="*/ 504094 h 3998408"/>
              <a:gd name="connsiteX5" fmla="*/ 0 w 3907043"/>
              <a:gd name="connsiteY5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907043"/>
              <a:gd name="connsiteY0" fmla="*/ 3998408 h 3998408"/>
              <a:gd name="connsiteX1" fmla="*/ 728135 w 3907043"/>
              <a:gd name="connsiteY1" fmla="*/ 3748640 h 3998408"/>
              <a:gd name="connsiteX2" fmla="*/ 2185419 w 3907043"/>
              <a:gd name="connsiteY2" fmla="*/ 2887411 h 3998408"/>
              <a:gd name="connsiteX3" fmla="*/ 3905410 w 3907043"/>
              <a:gd name="connsiteY3" fmla="*/ 2267580 h 3998408"/>
              <a:gd name="connsiteX4" fmla="*/ 3820886 w 3907043"/>
              <a:gd name="connsiteY4" fmla="*/ 259165 h 3998408"/>
              <a:gd name="connsiteX5" fmla="*/ 32657 w 3907043"/>
              <a:gd name="connsiteY5" fmla="*/ 504094 h 3998408"/>
              <a:gd name="connsiteX6" fmla="*/ 0 w 3907043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2185419 w 3836346"/>
              <a:gd name="connsiteY2" fmla="*/ 2887411 h 3998408"/>
              <a:gd name="connsiteX3" fmla="*/ 3832258 w 3836346"/>
              <a:gd name="connsiteY3" fmla="*/ 1718940 h 3998408"/>
              <a:gd name="connsiteX4" fmla="*/ 3820886 w 3836346"/>
              <a:gd name="connsiteY4" fmla="*/ 259165 h 3998408"/>
              <a:gd name="connsiteX5" fmla="*/ 32657 w 3836346"/>
              <a:gd name="connsiteY5" fmla="*/ 504094 h 3998408"/>
              <a:gd name="connsiteX6" fmla="*/ 0 w 3836346"/>
              <a:gd name="connsiteY6" fmla="*/ 3998408 h 3998408"/>
              <a:gd name="connsiteX0" fmla="*/ 0 w 3836346"/>
              <a:gd name="connsiteY0" fmla="*/ 3998408 h 3998408"/>
              <a:gd name="connsiteX1" fmla="*/ 728135 w 3836346"/>
              <a:gd name="connsiteY1" fmla="*/ 3748640 h 3998408"/>
              <a:gd name="connsiteX2" fmla="*/ 1444217 w 3836346"/>
              <a:gd name="connsiteY2" fmla="*/ 3402702 h 3998408"/>
              <a:gd name="connsiteX3" fmla="*/ 2185419 w 3836346"/>
              <a:gd name="connsiteY3" fmla="*/ 2887411 h 3998408"/>
              <a:gd name="connsiteX4" fmla="*/ 3832258 w 3836346"/>
              <a:gd name="connsiteY4" fmla="*/ 1718940 h 3998408"/>
              <a:gd name="connsiteX5" fmla="*/ 3820886 w 3836346"/>
              <a:gd name="connsiteY5" fmla="*/ 259165 h 3998408"/>
              <a:gd name="connsiteX6" fmla="*/ 32657 w 3836346"/>
              <a:gd name="connsiteY6" fmla="*/ 504094 h 3998408"/>
              <a:gd name="connsiteX7" fmla="*/ 0 w 383634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  <a:gd name="connsiteX0" fmla="*/ 0 w 3820886"/>
              <a:gd name="connsiteY0" fmla="*/ 3998408 h 3998408"/>
              <a:gd name="connsiteX1" fmla="*/ 728135 w 3820886"/>
              <a:gd name="connsiteY1" fmla="*/ 3748640 h 3998408"/>
              <a:gd name="connsiteX2" fmla="*/ 1444217 w 3820886"/>
              <a:gd name="connsiteY2" fmla="*/ 3402702 h 3998408"/>
              <a:gd name="connsiteX3" fmla="*/ 2185419 w 3820886"/>
              <a:gd name="connsiteY3" fmla="*/ 2887411 h 3998408"/>
              <a:gd name="connsiteX4" fmla="*/ 3794158 w 3820886"/>
              <a:gd name="connsiteY4" fmla="*/ 715640 h 3998408"/>
              <a:gd name="connsiteX5" fmla="*/ 3820886 w 3820886"/>
              <a:gd name="connsiteY5" fmla="*/ 259165 h 3998408"/>
              <a:gd name="connsiteX6" fmla="*/ 32657 w 3820886"/>
              <a:gd name="connsiteY6" fmla="*/ 504094 h 3998408"/>
              <a:gd name="connsiteX7" fmla="*/ 0 w 3820886"/>
              <a:gd name="connsiteY7" fmla="*/ 3998408 h 3998408"/>
              <a:gd name="connsiteX0" fmla="*/ 0 w 3820886"/>
              <a:gd name="connsiteY0" fmla="*/ 4081265 h 4081265"/>
              <a:gd name="connsiteX1" fmla="*/ 728135 w 3820886"/>
              <a:gd name="connsiteY1" fmla="*/ 3831497 h 4081265"/>
              <a:gd name="connsiteX2" fmla="*/ 1444217 w 3820886"/>
              <a:gd name="connsiteY2" fmla="*/ 3485559 h 4081265"/>
              <a:gd name="connsiteX3" fmla="*/ 2185419 w 3820886"/>
              <a:gd name="connsiteY3" fmla="*/ 2970268 h 4081265"/>
              <a:gd name="connsiteX4" fmla="*/ 3679858 w 3820886"/>
              <a:gd name="connsiteY4" fmla="*/ 265097 h 4081265"/>
              <a:gd name="connsiteX5" fmla="*/ 3820886 w 3820886"/>
              <a:gd name="connsiteY5" fmla="*/ 342022 h 4081265"/>
              <a:gd name="connsiteX6" fmla="*/ 32657 w 3820886"/>
              <a:gd name="connsiteY6" fmla="*/ 586951 h 4081265"/>
              <a:gd name="connsiteX7" fmla="*/ 0 w 3820886"/>
              <a:gd name="connsiteY7" fmla="*/ 4081265 h 4081265"/>
              <a:gd name="connsiteX0" fmla="*/ 0 w 3679990"/>
              <a:gd name="connsiteY0" fmla="*/ 4209068 h 4209068"/>
              <a:gd name="connsiteX1" fmla="*/ 728135 w 3679990"/>
              <a:gd name="connsiteY1" fmla="*/ 3959300 h 4209068"/>
              <a:gd name="connsiteX2" fmla="*/ 1444217 w 3679990"/>
              <a:gd name="connsiteY2" fmla="*/ 3613362 h 4209068"/>
              <a:gd name="connsiteX3" fmla="*/ 2185419 w 3679990"/>
              <a:gd name="connsiteY3" fmla="*/ 3098071 h 4209068"/>
              <a:gd name="connsiteX4" fmla="*/ 3679858 w 3679990"/>
              <a:gd name="connsiteY4" fmla="*/ 392900 h 4209068"/>
              <a:gd name="connsiteX5" fmla="*/ 2207986 w 3679990"/>
              <a:gd name="connsiteY5" fmla="*/ 165025 h 4209068"/>
              <a:gd name="connsiteX6" fmla="*/ 32657 w 3679990"/>
              <a:gd name="connsiteY6" fmla="*/ 714754 h 4209068"/>
              <a:gd name="connsiteX7" fmla="*/ 0 w 3679990"/>
              <a:gd name="connsiteY7" fmla="*/ 4209068 h 4209068"/>
              <a:gd name="connsiteX0" fmla="*/ 0 w 3680138"/>
              <a:gd name="connsiteY0" fmla="*/ 4309917 h 4309917"/>
              <a:gd name="connsiteX1" fmla="*/ 728135 w 3680138"/>
              <a:gd name="connsiteY1" fmla="*/ 4060149 h 4309917"/>
              <a:gd name="connsiteX2" fmla="*/ 1444217 w 3680138"/>
              <a:gd name="connsiteY2" fmla="*/ 3714211 h 4309917"/>
              <a:gd name="connsiteX3" fmla="*/ 2185419 w 3680138"/>
              <a:gd name="connsiteY3" fmla="*/ 3198920 h 4309917"/>
              <a:gd name="connsiteX4" fmla="*/ 3679858 w 3680138"/>
              <a:gd name="connsiteY4" fmla="*/ 493749 h 4309917"/>
              <a:gd name="connsiteX5" fmla="*/ 2207986 w 3680138"/>
              <a:gd name="connsiteY5" fmla="*/ 265874 h 4309917"/>
              <a:gd name="connsiteX6" fmla="*/ 32657 w 3680138"/>
              <a:gd name="connsiteY6" fmla="*/ 815603 h 4309917"/>
              <a:gd name="connsiteX7" fmla="*/ 0 w 3680138"/>
              <a:gd name="connsiteY7" fmla="*/ 4309917 h 4309917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85419 w 3679858"/>
              <a:gd name="connsiteY3" fmla="*/ 2946656 h 4057653"/>
              <a:gd name="connsiteX4" fmla="*/ 3679858 w 3679858"/>
              <a:gd name="connsiteY4" fmla="*/ 241485 h 4057653"/>
              <a:gd name="connsiteX5" fmla="*/ 32657 w 3679858"/>
              <a:gd name="connsiteY5" fmla="*/ 563339 h 4057653"/>
              <a:gd name="connsiteX6" fmla="*/ 0 w 3679858"/>
              <a:gd name="connsiteY6" fmla="*/ 4057653 h 4057653"/>
              <a:gd name="connsiteX0" fmla="*/ 0 w 3802888"/>
              <a:gd name="connsiteY0" fmla="*/ 4057653 h 4057653"/>
              <a:gd name="connsiteX1" fmla="*/ 728135 w 3802888"/>
              <a:gd name="connsiteY1" fmla="*/ 3807885 h 4057653"/>
              <a:gd name="connsiteX2" fmla="*/ 1444217 w 3802888"/>
              <a:gd name="connsiteY2" fmla="*/ 3461947 h 4057653"/>
              <a:gd name="connsiteX3" fmla="*/ 2185419 w 3802888"/>
              <a:gd name="connsiteY3" fmla="*/ 2946656 h 4057653"/>
              <a:gd name="connsiteX4" fmla="*/ 2895603 w 3802888"/>
              <a:gd name="connsiteY4" fmla="*/ 1911354 h 4057653"/>
              <a:gd name="connsiteX5" fmla="*/ 3679858 w 3802888"/>
              <a:gd name="connsiteY5" fmla="*/ 241485 h 4057653"/>
              <a:gd name="connsiteX6" fmla="*/ 32657 w 3802888"/>
              <a:gd name="connsiteY6" fmla="*/ 563339 h 4057653"/>
              <a:gd name="connsiteX7" fmla="*/ 0 w 3802888"/>
              <a:gd name="connsiteY7" fmla="*/ 4057653 h 4057653"/>
              <a:gd name="connsiteX0" fmla="*/ 0 w 3802888"/>
              <a:gd name="connsiteY0" fmla="*/ 4057653 h 4057653"/>
              <a:gd name="connsiteX1" fmla="*/ 728135 w 3802888"/>
              <a:gd name="connsiteY1" fmla="*/ 3807885 h 4057653"/>
              <a:gd name="connsiteX2" fmla="*/ 1444217 w 3802888"/>
              <a:gd name="connsiteY2" fmla="*/ 3461947 h 4057653"/>
              <a:gd name="connsiteX3" fmla="*/ 2185419 w 3802888"/>
              <a:gd name="connsiteY3" fmla="*/ 2946656 h 4057653"/>
              <a:gd name="connsiteX4" fmla="*/ 2895603 w 3802888"/>
              <a:gd name="connsiteY4" fmla="*/ 1911354 h 4057653"/>
              <a:gd name="connsiteX5" fmla="*/ 3679858 w 3802888"/>
              <a:gd name="connsiteY5" fmla="*/ 241485 h 4057653"/>
              <a:gd name="connsiteX6" fmla="*/ 32657 w 3802888"/>
              <a:gd name="connsiteY6" fmla="*/ 563339 h 4057653"/>
              <a:gd name="connsiteX7" fmla="*/ 0 w 3802888"/>
              <a:gd name="connsiteY7" fmla="*/ 4057653 h 4057653"/>
              <a:gd name="connsiteX0" fmla="*/ 0 w 3797770"/>
              <a:gd name="connsiteY0" fmla="*/ 4057653 h 4057653"/>
              <a:gd name="connsiteX1" fmla="*/ 728135 w 3797770"/>
              <a:gd name="connsiteY1" fmla="*/ 3807885 h 4057653"/>
              <a:gd name="connsiteX2" fmla="*/ 1444217 w 3797770"/>
              <a:gd name="connsiteY2" fmla="*/ 3461947 h 4057653"/>
              <a:gd name="connsiteX3" fmla="*/ 2185419 w 3797770"/>
              <a:gd name="connsiteY3" fmla="*/ 2946656 h 4057653"/>
              <a:gd name="connsiteX4" fmla="*/ 2895603 w 3797770"/>
              <a:gd name="connsiteY4" fmla="*/ 1911354 h 4057653"/>
              <a:gd name="connsiteX5" fmla="*/ 3679858 w 3797770"/>
              <a:gd name="connsiteY5" fmla="*/ 241485 h 4057653"/>
              <a:gd name="connsiteX6" fmla="*/ 32657 w 3797770"/>
              <a:gd name="connsiteY6" fmla="*/ 563339 h 4057653"/>
              <a:gd name="connsiteX7" fmla="*/ 0 w 3797770"/>
              <a:gd name="connsiteY7" fmla="*/ 4057653 h 4057653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85419 w 3679858"/>
              <a:gd name="connsiteY3" fmla="*/ 2946656 h 4057653"/>
              <a:gd name="connsiteX4" fmla="*/ 2895603 w 3679858"/>
              <a:gd name="connsiteY4" fmla="*/ 1911354 h 4057653"/>
              <a:gd name="connsiteX5" fmla="*/ 3679858 w 3679858"/>
              <a:gd name="connsiteY5" fmla="*/ 241485 h 4057653"/>
              <a:gd name="connsiteX6" fmla="*/ 32657 w 3679858"/>
              <a:gd name="connsiteY6" fmla="*/ 563339 h 4057653"/>
              <a:gd name="connsiteX7" fmla="*/ 0 w 3679858"/>
              <a:gd name="connsiteY7" fmla="*/ 4057653 h 4057653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85419 w 3679858"/>
              <a:gd name="connsiteY3" fmla="*/ 2946656 h 4057653"/>
              <a:gd name="connsiteX4" fmla="*/ 2895603 w 3679858"/>
              <a:gd name="connsiteY4" fmla="*/ 1911354 h 4057653"/>
              <a:gd name="connsiteX5" fmla="*/ 3679858 w 3679858"/>
              <a:gd name="connsiteY5" fmla="*/ 241485 h 4057653"/>
              <a:gd name="connsiteX6" fmla="*/ 32657 w 3679858"/>
              <a:gd name="connsiteY6" fmla="*/ 563339 h 4057653"/>
              <a:gd name="connsiteX7" fmla="*/ 0 w 3679858"/>
              <a:gd name="connsiteY7" fmla="*/ 4057653 h 4057653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85419 w 3679858"/>
              <a:gd name="connsiteY3" fmla="*/ 2946656 h 4057653"/>
              <a:gd name="connsiteX4" fmla="*/ 2895603 w 3679858"/>
              <a:gd name="connsiteY4" fmla="*/ 1911354 h 4057653"/>
              <a:gd name="connsiteX5" fmla="*/ 3679858 w 3679858"/>
              <a:gd name="connsiteY5" fmla="*/ 241485 h 4057653"/>
              <a:gd name="connsiteX6" fmla="*/ 32657 w 3679858"/>
              <a:gd name="connsiteY6" fmla="*/ 563339 h 4057653"/>
              <a:gd name="connsiteX7" fmla="*/ 0 w 3679858"/>
              <a:gd name="connsiteY7" fmla="*/ 4057653 h 4057653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69833 w 3679858"/>
              <a:gd name="connsiteY3" fmla="*/ 2931070 h 4057653"/>
              <a:gd name="connsiteX4" fmla="*/ 2895603 w 3679858"/>
              <a:gd name="connsiteY4" fmla="*/ 1911354 h 4057653"/>
              <a:gd name="connsiteX5" fmla="*/ 3679858 w 3679858"/>
              <a:gd name="connsiteY5" fmla="*/ 241485 h 4057653"/>
              <a:gd name="connsiteX6" fmla="*/ 32657 w 3679858"/>
              <a:gd name="connsiteY6" fmla="*/ 563339 h 4057653"/>
              <a:gd name="connsiteX7" fmla="*/ 0 w 3679858"/>
              <a:gd name="connsiteY7" fmla="*/ 4057653 h 4057653"/>
              <a:gd name="connsiteX0" fmla="*/ 0 w 3679858"/>
              <a:gd name="connsiteY0" fmla="*/ 4057653 h 4057653"/>
              <a:gd name="connsiteX1" fmla="*/ 728135 w 3679858"/>
              <a:gd name="connsiteY1" fmla="*/ 3807885 h 4057653"/>
              <a:gd name="connsiteX2" fmla="*/ 1444217 w 3679858"/>
              <a:gd name="connsiteY2" fmla="*/ 3461947 h 4057653"/>
              <a:gd name="connsiteX3" fmla="*/ 2164637 w 3679858"/>
              <a:gd name="connsiteY3" fmla="*/ 2915483 h 4057653"/>
              <a:gd name="connsiteX4" fmla="*/ 2895603 w 3679858"/>
              <a:gd name="connsiteY4" fmla="*/ 1911354 h 4057653"/>
              <a:gd name="connsiteX5" fmla="*/ 3679858 w 3679858"/>
              <a:gd name="connsiteY5" fmla="*/ 241485 h 4057653"/>
              <a:gd name="connsiteX6" fmla="*/ 32657 w 3679858"/>
              <a:gd name="connsiteY6" fmla="*/ 563339 h 4057653"/>
              <a:gd name="connsiteX7" fmla="*/ 0 w 3679858"/>
              <a:gd name="connsiteY7" fmla="*/ 4057653 h 405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858" h="4057653">
                <a:moveTo>
                  <a:pt x="0" y="4057653"/>
                </a:moveTo>
                <a:cubicBezTo>
                  <a:pt x="431212" y="3901280"/>
                  <a:pt x="74992" y="4020156"/>
                  <a:pt x="728135" y="3807885"/>
                </a:cubicBezTo>
                <a:cubicBezTo>
                  <a:pt x="967045" y="3704118"/>
                  <a:pt x="1201336" y="3605485"/>
                  <a:pt x="1444217" y="3461947"/>
                </a:cubicBezTo>
                <a:cubicBezTo>
                  <a:pt x="1687098" y="3318409"/>
                  <a:pt x="1827297" y="3161215"/>
                  <a:pt x="2164637" y="2915483"/>
                </a:cubicBezTo>
                <a:cubicBezTo>
                  <a:pt x="2398068" y="2612601"/>
                  <a:pt x="2583030" y="2362216"/>
                  <a:pt x="2895603" y="1911354"/>
                </a:cubicBezTo>
                <a:cubicBezTo>
                  <a:pt x="3081176" y="1384292"/>
                  <a:pt x="3335749" y="917004"/>
                  <a:pt x="3679858" y="241485"/>
                </a:cubicBezTo>
                <a:cubicBezTo>
                  <a:pt x="3321064" y="-155734"/>
                  <a:pt x="645967" y="-72689"/>
                  <a:pt x="32657" y="563339"/>
                </a:cubicBezTo>
                <a:cubicBezTo>
                  <a:pt x="16329" y="1439638"/>
                  <a:pt x="10885" y="3358245"/>
                  <a:pt x="0" y="405765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100000">
                <a:srgbClr val="FF0000">
                  <a:alpha val="14000"/>
                </a:srgb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D2DF-2CB7-4FD2-BB3C-08FE7FC8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Encoding</a:t>
            </a:r>
            <a:r>
              <a:rPr lang="pl-PL" dirty="0"/>
              <a:t> </a:t>
            </a:r>
            <a:r>
              <a:rPr lang="pl-PL" dirty="0" err="1"/>
              <a:t>Cost</a:t>
            </a:r>
            <a:r>
              <a:rPr lang="pl-PL" dirty="0"/>
              <a:t> of $</a:t>
            </a:r>
            <a:r>
              <a:rPr lang="pl-PL" dirty="0" err="1"/>
              <a:t>Bribing</a:t>
            </a:r>
            <a:r>
              <a:rPr lang="pl-PL" dirty="0"/>
              <a:t> </a:t>
            </a:r>
            <a:r>
              <a:rPr lang="pl-PL" i="1" dirty="0" err="1"/>
              <a:t>x</a:t>
            </a:r>
            <a:r>
              <a:rPr lang="pl-PL" i="1" baseline="-25000" dirty="0" err="1"/>
              <a:t>ij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i="1" dirty="0"/>
              <a:t>p</a:t>
            </a:r>
            <a:r>
              <a:rPr lang="pl-PL" i="1" baseline="-25000" dirty="0"/>
              <a:t>i</a:t>
            </a:r>
            <a:r>
              <a:rPr lang="pl-PL" dirty="0"/>
              <a:t> to </a:t>
            </a:r>
            <a:r>
              <a:rPr lang="pl-PL" i="1" dirty="0" err="1"/>
              <a:t>p</a:t>
            </a:r>
            <a:r>
              <a:rPr lang="pl-PL" i="1" baseline="-25000" dirty="0" err="1"/>
              <a:t>j</a:t>
            </a:r>
            <a:endParaRPr lang="pl-PL" i="1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ADC4DC-F62A-4987-8C68-4F6ABE9D11CE}"/>
              </a:ext>
            </a:extLst>
          </p:cNvPr>
          <p:cNvCxnSpPr/>
          <p:nvPr/>
        </p:nvCxnSpPr>
        <p:spPr>
          <a:xfrm flipV="1">
            <a:off x="685753" y="1827512"/>
            <a:ext cx="0" cy="3539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1BE4C1-B982-443D-9E5E-DAADDF21BB3C}"/>
              </a:ext>
            </a:extLst>
          </p:cNvPr>
          <p:cNvCxnSpPr/>
          <p:nvPr/>
        </p:nvCxnSpPr>
        <p:spPr>
          <a:xfrm>
            <a:off x="702687" y="5349646"/>
            <a:ext cx="4555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EFDB2C-4EAF-405D-81B5-57D4F25FE491}"/>
              </a:ext>
            </a:extLst>
          </p:cNvPr>
          <p:cNvCxnSpPr/>
          <p:nvPr/>
        </p:nvCxnSpPr>
        <p:spPr>
          <a:xfrm>
            <a:off x="212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9A605-F705-4D60-9355-8FED26141903}"/>
              </a:ext>
            </a:extLst>
          </p:cNvPr>
          <p:cNvCxnSpPr/>
          <p:nvPr/>
        </p:nvCxnSpPr>
        <p:spPr>
          <a:xfrm>
            <a:off x="140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AD953F-7EE8-43BF-8378-475C4750546F}"/>
              </a:ext>
            </a:extLst>
          </p:cNvPr>
          <p:cNvCxnSpPr/>
          <p:nvPr/>
        </p:nvCxnSpPr>
        <p:spPr>
          <a:xfrm>
            <a:off x="2844287" y="5349646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61942-6233-4B05-8640-6F01B012C325}"/>
              </a:ext>
            </a:extLst>
          </p:cNvPr>
          <p:cNvCxnSpPr/>
          <p:nvPr/>
        </p:nvCxnSpPr>
        <p:spPr>
          <a:xfrm>
            <a:off x="356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B75F68-10DD-477D-8F4F-DCE872195DC9}"/>
              </a:ext>
            </a:extLst>
          </p:cNvPr>
          <p:cNvCxnSpPr/>
          <p:nvPr/>
        </p:nvCxnSpPr>
        <p:spPr>
          <a:xfrm>
            <a:off x="4284287" y="5348313"/>
            <a:ext cx="0" cy="13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46CF52-9B4F-4EC0-9974-E9C3B5E066D0}"/>
              </a:ext>
            </a:extLst>
          </p:cNvPr>
          <p:cNvSpPr txBox="1"/>
          <p:nvPr/>
        </p:nvSpPr>
        <p:spPr>
          <a:xfrm>
            <a:off x="1253444" y="5483780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1            2           3            4           5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716374-5F4A-42E7-BDC0-05E3B381BDA1}"/>
              </a:ext>
            </a:extLst>
          </p:cNvPr>
          <p:cNvCxnSpPr>
            <a:cxnSpLocks/>
          </p:cNvCxnSpPr>
          <p:nvPr/>
        </p:nvCxnSpPr>
        <p:spPr>
          <a:xfrm>
            <a:off x="1404287" y="5119353"/>
            <a:ext cx="0" cy="228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9B862E-317B-4A10-8895-25CA74C562DE}"/>
              </a:ext>
            </a:extLst>
          </p:cNvPr>
          <p:cNvCxnSpPr>
            <a:cxnSpLocks/>
          </p:cNvCxnSpPr>
          <p:nvPr/>
        </p:nvCxnSpPr>
        <p:spPr>
          <a:xfrm>
            <a:off x="2124287" y="4756364"/>
            <a:ext cx="0" cy="591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42086-7007-4DF3-A235-B0269C28FC3D}"/>
              </a:ext>
            </a:extLst>
          </p:cNvPr>
          <p:cNvCxnSpPr>
            <a:cxnSpLocks/>
          </p:cNvCxnSpPr>
          <p:nvPr/>
        </p:nvCxnSpPr>
        <p:spPr>
          <a:xfrm flipH="1">
            <a:off x="2844287" y="4238204"/>
            <a:ext cx="10717" cy="1110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81B4B3-465D-4866-9C4E-ABD8CF92F169}"/>
              </a:ext>
            </a:extLst>
          </p:cNvPr>
          <p:cNvCxnSpPr>
            <a:cxnSpLocks/>
          </p:cNvCxnSpPr>
          <p:nvPr/>
        </p:nvCxnSpPr>
        <p:spPr>
          <a:xfrm flipH="1">
            <a:off x="3569645" y="3224051"/>
            <a:ext cx="5358" cy="212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6921E9-9A61-43D0-B1B9-98CCC9BB35AA}"/>
              </a:ext>
            </a:extLst>
          </p:cNvPr>
          <p:cNvCxnSpPr>
            <a:cxnSpLocks/>
          </p:cNvCxnSpPr>
          <p:nvPr/>
        </p:nvCxnSpPr>
        <p:spPr>
          <a:xfrm>
            <a:off x="4286965" y="1700051"/>
            <a:ext cx="0" cy="3648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063D63-22F8-4E84-8B8D-4AD6B530D2EA}"/>
              </a:ext>
            </a:extLst>
          </p:cNvPr>
          <p:cNvSpPr txBox="1"/>
          <p:nvPr/>
        </p:nvSpPr>
        <p:spPr>
          <a:xfrm>
            <a:off x="4645548" y="5483780"/>
            <a:ext cx="2502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voters</a:t>
            </a:r>
            <a:r>
              <a:rPr lang="pl-PL" dirty="0"/>
              <a:t> </a:t>
            </a:r>
            <a:r>
              <a:rPr lang="pl-PL" dirty="0" err="1"/>
              <a:t>bribed</a:t>
            </a:r>
            <a:endParaRPr lang="pl-PL" dirty="0"/>
          </a:p>
          <a:p>
            <a:r>
              <a:rPr lang="pl-PL" dirty="0"/>
              <a:t>(</a:t>
            </a:r>
            <a:r>
              <a:rPr lang="pl-PL" dirty="0" err="1"/>
              <a:t>bribe</a:t>
            </a:r>
            <a:r>
              <a:rPr lang="pl-PL" dirty="0"/>
              <a:t> </a:t>
            </a:r>
            <a:r>
              <a:rPr lang="pl-PL" dirty="0" err="1"/>
              <a:t>cheapest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F65372-04BA-4A41-AD1E-D134684D6362}"/>
              </a:ext>
            </a:extLst>
          </p:cNvPr>
          <p:cNvSpPr txBox="1"/>
          <p:nvPr/>
        </p:nvSpPr>
        <p:spPr>
          <a:xfrm rot="16200000">
            <a:off x="83443" y="3336421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Cost</a:t>
            </a:r>
            <a:endParaRPr lang="pl-P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47A526-C793-45DB-9D15-66E637F99FD9}"/>
              </a:ext>
            </a:extLst>
          </p:cNvPr>
          <p:cNvCxnSpPr/>
          <p:nvPr/>
        </p:nvCxnSpPr>
        <p:spPr>
          <a:xfrm flipV="1">
            <a:off x="702687" y="3818124"/>
            <a:ext cx="4767385" cy="15301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/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E2FE4B-88CB-419E-B5AF-B8114574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488" y="4028596"/>
                <a:ext cx="1219308" cy="400110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/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0EAB72-7031-4BDB-B841-48533623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78" y="1209236"/>
                <a:ext cx="273235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/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7527D5-C44D-49C3-A74B-4BC542D1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7" y="1905900"/>
                <a:ext cx="1304011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28FA5E-DD2F-4D58-A25B-ADA0D4561894}"/>
              </a:ext>
            </a:extLst>
          </p:cNvPr>
          <p:cNvCxnSpPr>
            <a:cxnSpLocks/>
          </p:cNvCxnSpPr>
          <p:nvPr/>
        </p:nvCxnSpPr>
        <p:spPr>
          <a:xfrm flipV="1">
            <a:off x="702687" y="3222718"/>
            <a:ext cx="4767385" cy="22287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/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B228B6-9477-4EEB-8207-4F38E949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11" y="3364118"/>
                <a:ext cx="1219308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/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1DDFC8-3A69-4B37-91B1-CC0048EA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836" y="2378022"/>
                <a:ext cx="1309333" cy="391646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1BE3F6-B1EC-4727-955A-6ADC3393FA5C}"/>
              </a:ext>
            </a:extLst>
          </p:cNvPr>
          <p:cNvCxnSpPr>
            <a:cxnSpLocks/>
          </p:cNvCxnSpPr>
          <p:nvPr/>
        </p:nvCxnSpPr>
        <p:spPr>
          <a:xfrm flipV="1">
            <a:off x="702687" y="2364058"/>
            <a:ext cx="4744049" cy="34428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/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27B095-27FD-4AEE-A972-6BFECFFD0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50" y="2625550"/>
                <a:ext cx="1219308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/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8387D1-0278-4556-A35A-478B715EA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2894076"/>
                <a:ext cx="1309333" cy="391646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1254E3-3175-4324-9E3E-479A74F946CD}"/>
              </a:ext>
            </a:extLst>
          </p:cNvPr>
          <p:cNvCxnSpPr>
            <a:cxnSpLocks/>
          </p:cNvCxnSpPr>
          <p:nvPr/>
        </p:nvCxnSpPr>
        <p:spPr>
          <a:xfrm flipV="1">
            <a:off x="965200" y="1373693"/>
            <a:ext cx="4013200" cy="53573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2AC205-5626-4D5F-8ACE-7CAC8E615184}"/>
                  </a:ext>
                </a:extLst>
              </p:cNvPr>
              <p:cNvSpPr txBox="1"/>
              <p:nvPr/>
            </p:nvSpPr>
            <p:spPr>
              <a:xfrm>
                <a:off x="4532928" y="1757107"/>
                <a:ext cx="1219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2AC205-5626-4D5F-8ACE-7CAC8E615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28" y="1757107"/>
                <a:ext cx="1219308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1E67BB-1A0A-4AA8-9976-632017E3EB58}"/>
                  </a:ext>
                </a:extLst>
              </p:cNvPr>
              <p:cNvSpPr txBox="1"/>
              <p:nvPr/>
            </p:nvSpPr>
            <p:spPr>
              <a:xfrm>
                <a:off x="6680515" y="3401222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1E67BB-1A0A-4AA8-9976-632017E3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3401222"/>
                <a:ext cx="1309333" cy="391646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D58A4E-3E1E-44D6-9E45-EFAE3CDCD840}"/>
                  </a:ext>
                </a:extLst>
              </p:cNvPr>
              <p:cNvSpPr txBox="1"/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D58A4E-3E1E-44D6-9E45-EFAE3CDCD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6" y="2400086"/>
                <a:ext cx="498021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DEAE4D-8DCB-4ACB-B11C-88BCA1BD6C00}"/>
              </a:ext>
            </a:extLst>
          </p:cNvPr>
          <p:cNvCxnSpPr>
            <a:cxnSpLocks/>
          </p:cNvCxnSpPr>
          <p:nvPr/>
        </p:nvCxnSpPr>
        <p:spPr>
          <a:xfrm flipV="1">
            <a:off x="1834774" y="891518"/>
            <a:ext cx="2810774" cy="59664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5F984B-7094-4D5B-9BF1-498F523ADD9E}"/>
                  </a:ext>
                </a:extLst>
              </p:cNvPr>
              <p:cNvSpPr txBox="1"/>
              <p:nvPr/>
            </p:nvSpPr>
            <p:spPr>
              <a:xfrm>
                <a:off x="3210860" y="1034624"/>
                <a:ext cx="1219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l-PL" sz="2000" b="0" i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l-PL" sz="20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l-PL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5F984B-7094-4D5B-9BF1-498F523AD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860" y="1034624"/>
                <a:ext cx="1219308" cy="400110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230A7-D81C-42AA-97AC-AFC8EC476CFF}"/>
                  </a:ext>
                </a:extLst>
              </p:cNvPr>
              <p:cNvSpPr txBox="1"/>
              <p:nvPr/>
            </p:nvSpPr>
            <p:spPr>
              <a:xfrm>
                <a:off x="6680515" y="3908368"/>
                <a:ext cx="130933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l-PL" i="1" baseline="-25000" dirty="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75230A7-D81C-42AA-97AC-AFC8EC476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15" y="3908368"/>
                <a:ext cx="1309333" cy="391646"/>
              </a:xfrm>
              <a:prstGeom prst="rect">
                <a:avLst/>
              </a:prstGeom>
              <a:blipFill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602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-1"/>
            <a:ext cx="4084972" cy="1186361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Borda</a:t>
            </a:r>
            <a:r>
              <a:rPr lang="pl-PL" dirty="0"/>
              <a:t>-$</a:t>
            </a:r>
            <a:r>
              <a:rPr lang="pl-PL" dirty="0" err="1"/>
              <a:t>Bribery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FPT for #</a:t>
            </a:r>
            <a:r>
              <a:rPr lang="pl-PL" dirty="0" err="1"/>
              <a:t>candidates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 (</a:t>
            </a:r>
            <a:r>
              <a:rPr lang="pl-PL" sz="1700" dirty="0" err="1"/>
              <a:t>voters</a:t>
            </a:r>
            <a:r>
              <a:rPr lang="pl-PL" sz="1700" dirty="0"/>
              <a:t> </a:t>
            </a:r>
            <a:r>
              <a:rPr lang="pl-PL" sz="1700" dirty="0" err="1"/>
              <a:t>have</a:t>
            </a:r>
            <a:r>
              <a:rPr lang="pl-PL" sz="1700" dirty="0"/>
              <a:t> 		</a:t>
            </a:r>
            <a:r>
              <a:rPr lang="pl-PL" sz="1700" dirty="0" err="1"/>
              <a:t>prices</a:t>
            </a:r>
            <a:r>
              <a:rPr lang="pl-PL" sz="1700" dirty="0"/>
              <a:t>)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/>
              <a:t>	B – </a:t>
            </a:r>
            <a:r>
              <a:rPr lang="pl-PL" sz="1700" dirty="0" err="1"/>
              <a:t>budget</a:t>
            </a:r>
            <a:r>
              <a:rPr lang="pl-PL" sz="1700" dirty="0"/>
              <a:t> 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</a:t>
            </a:r>
            <a:r>
              <a:rPr lang="pl-PL" sz="1700" dirty="0" err="1"/>
              <a:t>bribing</a:t>
            </a:r>
            <a:r>
              <a:rPr lang="pl-PL" sz="1700" dirty="0"/>
              <a:t> </a:t>
            </a:r>
            <a:r>
              <a:rPr lang="pl-PL" sz="1700" dirty="0" err="1"/>
              <a:t>voters</a:t>
            </a:r>
            <a:r>
              <a:rPr lang="pl-PL" sz="1700" dirty="0"/>
              <a:t> of </a:t>
            </a:r>
            <a:r>
              <a:rPr lang="pl-PL" sz="1700" dirty="0" err="1"/>
              <a:t>total</a:t>
            </a:r>
            <a:r>
              <a:rPr lang="pl-PL" sz="1700" dirty="0"/>
              <a:t> </a:t>
            </a:r>
            <a:r>
              <a:rPr lang="pl-PL" sz="1700" dirty="0" err="1"/>
              <a:t>cost</a:t>
            </a:r>
            <a:r>
              <a:rPr lang="pl-PL" sz="1700" dirty="0"/>
              <a:t> </a:t>
            </a:r>
            <a:r>
              <a:rPr lang="pl-PL" sz="1700" dirty="0" err="1"/>
              <a:t>at</a:t>
            </a:r>
            <a:r>
              <a:rPr lang="pl-PL" sz="1700" dirty="0"/>
              <a:t> most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/>
              <p:nvPr/>
            </p:nvSpPr>
            <p:spPr>
              <a:xfrm>
                <a:off x="404039" y="2270399"/>
                <a:ext cx="654499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, … , </m:t>
                    </m:r>
                    <m:r>
                      <a:rPr lang="pl-PL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!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all</a:t>
                </a:r>
                <a:r>
                  <a:rPr lang="pl-PL" dirty="0"/>
                  <a:t> </a:t>
                </a:r>
                <a:r>
                  <a:rPr lang="pl-PL" dirty="0" err="1"/>
                  <a:t>possible</a:t>
                </a:r>
                <a:r>
                  <a:rPr lang="pl-PL" dirty="0"/>
                  <a:t>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:r>
                  <a:rPr lang="pl-PL" dirty="0" err="1"/>
                  <a:t>orders</a:t>
                </a:r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voters</a:t>
                </a:r>
                <a:r>
                  <a:rPr lang="pl-PL" dirty="0"/>
                  <a:t> with </a:t>
                </a:r>
                <a:r>
                  <a:rPr lang="pl-PL" dirty="0" err="1"/>
                  <a:t>preference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there</a:t>
                </a:r>
                <a:r>
                  <a:rPr lang="pl-PL" dirty="0"/>
                  <a:t>? (</a:t>
                </a:r>
                <a:r>
                  <a:rPr lang="pl-PL" dirty="0" err="1"/>
                  <a:t>const</a:t>
                </a:r>
                <a:r>
                  <a:rPr lang="pl-PL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pl-PL" dirty="0"/>
                  <a:t> 	  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votes</a:t>
                </a:r>
                <a:r>
                  <a:rPr lang="pl-PL" dirty="0"/>
                  <a:t> do we </a:t>
                </a:r>
                <a:r>
                  <a:rPr lang="pl-PL" dirty="0" err="1"/>
                  <a:t>move</a:t>
                </a:r>
                <a:r>
                  <a:rPr lang="pl-PL" dirty="0"/>
                  <a:t> from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𝑐𝑜𝑟𝑒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– </a:t>
                </a:r>
                <a:r>
                  <a:rPr lang="pl-PL" dirty="0" err="1"/>
                  <a:t>how</a:t>
                </a:r>
                <a:r>
                  <a:rPr lang="pl-PL" dirty="0"/>
                  <a:t> </a:t>
                </a:r>
                <a:r>
                  <a:rPr lang="pl-PL" dirty="0" err="1"/>
                  <a:t>many</a:t>
                </a:r>
                <a:r>
                  <a:rPr lang="pl-PL" dirty="0"/>
                  <a:t> </a:t>
                </a:r>
                <a:r>
                  <a:rPr lang="pl-PL" dirty="0" err="1"/>
                  <a:t>points</a:t>
                </a:r>
                <a:r>
                  <a:rPr lang="pl-PL" dirty="0"/>
                  <a:t> </a:t>
                </a:r>
                <a:r>
                  <a:rPr lang="pl-PL" dirty="0" err="1"/>
                  <a:t>candidate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gets</a:t>
                </a:r>
                <a:r>
                  <a:rPr lang="pl-PL" dirty="0"/>
                  <a:t> from </a:t>
                </a:r>
                <a:r>
                  <a:rPr lang="pl-PL" dirty="0" err="1"/>
                  <a:t>vote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– </a:t>
                </a:r>
                <a:r>
                  <a:rPr lang="pl-PL" dirty="0" err="1"/>
                  <a:t>cost</a:t>
                </a:r>
                <a:r>
                  <a:rPr lang="pl-PL" dirty="0"/>
                  <a:t> of </a:t>
                </a:r>
                <a:r>
                  <a:rPr lang="pl-PL" dirty="0" err="1"/>
                  <a:t>bribing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to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pl-PL" baseline="-25000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54E672-D736-4219-9275-C8CD89494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9" y="2270399"/>
                <a:ext cx="6544997" cy="1754326"/>
              </a:xfrm>
              <a:prstGeom prst="rect">
                <a:avLst/>
              </a:prstGeom>
              <a:blipFill>
                <a:blip r:embed="rId2"/>
                <a:stretch>
                  <a:fillRect t="-1736" r="-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/>
              <p:nvPr/>
            </p:nvSpPr>
            <p:spPr>
              <a:xfrm>
                <a:off x="404038" y="3857046"/>
                <a:ext cx="8739961" cy="274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b="1" dirty="0"/>
                  <a:t>Form ILP:</a:t>
                </a:r>
              </a:p>
              <a:p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pl-PL" dirty="0"/>
                  <a:t>  	     </a:t>
                </a:r>
                <a:r>
                  <a:rPr lang="pl-PL" dirty="0">
                    <a:sym typeface="Wingdings" panose="05000000000000000000" pitchFamily="2" charset="2"/>
                  </a:rPr>
                  <a:t> </a:t>
                </a:r>
                <a:r>
                  <a:rPr lang="pl-PL" dirty="0" err="1">
                    <a:sym typeface="Wingdings" panose="05000000000000000000" pitchFamily="2" charset="2"/>
                  </a:rPr>
                  <a:t>cannot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cheat</a:t>
                </a:r>
                <a:r>
                  <a:rPr lang="pl-PL" dirty="0">
                    <a:sym typeface="Wingdings" panose="05000000000000000000" pitchFamily="2" charset="2"/>
                  </a:rPr>
                  <a:t> </a:t>
                </a:r>
                <a:endParaRPr lang="pl-PL" dirty="0"/>
              </a:p>
              <a:p>
                <a:r>
                  <a:rPr lang="pl-PL" dirty="0"/>
                  <a:t>For </a:t>
                </a:r>
                <a:r>
                  <a:rPr lang="pl-PL" dirty="0" err="1"/>
                  <a:t>each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: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ym typeface="Wingdings" panose="05000000000000000000" pitchFamily="2" charset="2"/>
                  </a:rPr>
                  <a:t>bribe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only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many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people</a:t>
                </a:r>
                <a:r>
                  <a:rPr lang="pl-PL" dirty="0">
                    <a:sym typeface="Wingdings" panose="05000000000000000000" pitchFamily="2" charset="2"/>
                  </a:rPr>
                  <a:t> as </a:t>
                </a:r>
                <a:r>
                  <a:rPr lang="pl-PL" dirty="0" err="1">
                    <a:sym typeface="Wingdings" panose="05000000000000000000" pitchFamily="2" charset="2"/>
                  </a:rPr>
                  <a:t>there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are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ym typeface="Wingdings" panose="05000000000000000000" pitchFamily="2" charset="2"/>
                  </a:rPr>
                  <a:t>For </a:t>
                </a:r>
                <a:r>
                  <a:rPr lang="pl-PL" dirty="0" err="1">
                    <a:sym typeface="Wingdings" panose="05000000000000000000" pitchFamily="2" charset="2"/>
                  </a:rPr>
                  <a:t>each</a:t>
                </a:r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ym typeface="Wingdings" panose="05000000000000000000" pitchFamily="2" charset="2"/>
                  </a:rPr>
                  <a:t>cand</a:t>
                </a:r>
                <a:r>
                  <a:rPr lang="pl-PL" dirty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: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pl-PL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pl-PL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pl-PL" dirty="0">
                    <a:sym typeface="Wingdings" panose="05000000000000000000" pitchFamily="2" charset="2"/>
                  </a:rPr>
                  <a:t> </a:t>
                </a:r>
                <a:r>
                  <a:rPr lang="pl-PL" sz="1600" dirty="0">
                    <a:sym typeface="Wingdings" panose="05000000000000000000" pitchFamily="2" charset="2"/>
                  </a:rPr>
                  <a:t> p </a:t>
                </a:r>
                <a:r>
                  <a:rPr lang="pl-PL" sz="1600" dirty="0" err="1">
                    <a:sym typeface="Wingdings" panose="05000000000000000000" pitchFamily="2" charset="2"/>
                  </a:rPr>
                  <a:t>wins</a:t>
                </a:r>
                <a:r>
                  <a:rPr lang="pl-PL" sz="1600" dirty="0">
                    <a:sym typeface="Wingdings" panose="05000000000000000000" pitchFamily="2" charset="2"/>
                  </a:rPr>
                  <a:t> with </a:t>
                </a:r>
                <a:r>
                  <a:rPr lang="pl-PL" sz="1600" dirty="0" err="1">
                    <a:sym typeface="Wingdings" panose="05000000000000000000" pitchFamily="2" charset="2"/>
                  </a:rPr>
                  <a:t>everyone</a:t>
                </a:r>
                <a:endParaRPr lang="pl-PL" dirty="0">
                  <a:sym typeface="Wingdings" panose="05000000000000000000" pitchFamily="2" charset="2"/>
                </a:endParaRPr>
              </a:p>
              <a:p>
                <a:endParaRPr lang="pl-PL" sz="900" dirty="0">
                  <a:sym typeface="Wingdings" panose="05000000000000000000" pitchFamily="2" charset="2"/>
                </a:endParaRPr>
              </a:p>
              <a:p>
                <a:r>
                  <a:rPr lang="pl-PL" dirty="0">
                    <a:solidFill>
                      <a:srgbClr val="FF0000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pl-PL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l-PL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pl-PL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l-PL" dirty="0">
                    <a:solidFill>
                      <a:srgbClr val="FF0000"/>
                    </a:solidFill>
                  </a:rPr>
                  <a:t>:	  </a:t>
                </a:r>
                <a14:m>
                  <m:oMath xmlns:m="http://schemas.openxmlformats.org/officeDocument/2006/math">
                    <m:r>
                      <a:rPr lang="pl-PL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pl-PL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l-PL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pl-PL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pl-PL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pl-P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pl-P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pl-PL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pl-PL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pl-PL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pl-P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≤</m:t>
                            </m:r>
                            <m:r>
                              <a:rPr lang="pl-P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e>
                        </m:nary>
                      </m:e>
                    </m:nary>
                  </m:oMath>
                </a14:m>
                <a:r>
                  <a:rPr lang="pl-P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 </a:t>
                </a:r>
                <a:r>
                  <a:rPr lang="pl-PL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stay</a:t>
                </a:r>
                <a:r>
                  <a:rPr lang="pl-P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within</a:t>
                </a:r>
                <a:r>
                  <a:rPr lang="pl-PL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pl-PL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budget</a:t>
                </a:r>
                <a:endParaRPr lang="pl-PL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23F4B-1F53-4ED4-A46F-A32E70BCF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8" y="3857046"/>
                <a:ext cx="8739961" cy="2746073"/>
              </a:xfrm>
              <a:prstGeom prst="rect">
                <a:avLst/>
              </a:prstGeom>
              <a:blipFill>
                <a:blip r:embed="rId3"/>
                <a:stretch>
                  <a:fillRect l="-697" t="-1333" b="-2244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AD7BCBD-5222-4AAE-80AC-94F44B6CD266}"/>
              </a:ext>
            </a:extLst>
          </p:cNvPr>
          <p:cNvSpPr txBox="1"/>
          <p:nvPr/>
        </p:nvSpPr>
        <p:spPr>
          <a:xfrm rot="1357236">
            <a:off x="6433746" y="3550590"/>
            <a:ext cx="2224957" cy="64633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FF0000"/>
                </a:solidFill>
              </a:rPr>
              <a:t>Solve</a:t>
            </a:r>
            <a:r>
              <a:rPr lang="pl-PL" b="1" dirty="0">
                <a:solidFill>
                  <a:srgbClr val="FF0000"/>
                </a:solidFill>
              </a:rPr>
              <a:t> the MILP in FPT </a:t>
            </a:r>
            <a:r>
              <a:rPr lang="pl-PL" b="1" dirty="0" err="1">
                <a:solidFill>
                  <a:srgbClr val="FF0000"/>
                </a:solidFill>
              </a:rPr>
              <a:t>time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using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Lenstra</a:t>
            </a:r>
            <a:r>
              <a:rPr lang="pl-PL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18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278424" y="4504208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278424" y="5335205"/>
            <a:ext cx="271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278424" y="1788616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($)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278424" y="2311836"/>
            <a:ext cx="271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92B4-2BD3-42CB-8B78-2A60B518DF4C}"/>
              </a:ext>
            </a:extLst>
          </p:cNvPr>
          <p:cNvSpPr txBox="1"/>
          <p:nvPr/>
        </p:nvSpPr>
        <p:spPr>
          <a:xfrm>
            <a:off x="3576362" y="2988945"/>
            <a:ext cx="26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Swap</a:t>
            </a:r>
            <a:r>
              <a:rPr lang="pl-PL" sz="2800" dirty="0"/>
              <a:t> </a:t>
            </a:r>
            <a:r>
              <a:rPr lang="pl-PL" sz="2800" dirty="0" err="1"/>
              <a:t>Bribery</a:t>
            </a:r>
            <a:endParaRPr lang="pl-PL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D70D-95BC-499F-ABDF-5A3F4C0098E0}"/>
              </a:ext>
            </a:extLst>
          </p:cNvPr>
          <p:cNvSpPr txBox="1"/>
          <p:nvPr/>
        </p:nvSpPr>
        <p:spPr>
          <a:xfrm>
            <a:off x="3576361" y="3543309"/>
            <a:ext cx="3172185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pair</a:t>
            </a:r>
            <a:r>
              <a:rPr lang="pl-PL" dirty="0"/>
              <a:t> of </a:t>
            </a:r>
            <a:r>
              <a:rPr lang="pl-PL" dirty="0" err="1"/>
              <a:t>candidates</a:t>
            </a:r>
            <a:r>
              <a:rPr lang="pl-PL" dirty="0"/>
              <a:t> in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for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swapped</a:t>
            </a:r>
            <a:r>
              <a:rPr lang="pl-PL" dirty="0"/>
              <a:t>; 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swap</a:t>
            </a:r>
            <a:r>
              <a:rPr lang="pl-PL" dirty="0"/>
              <a:t> </a:t>
            </a:r>
            <a:r>
              <a:rPr lang="pl-PL" dirty="0" err="1"/>
              <a:t>cand’s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adjacent</a:t>
            </a:r>
            <a:endParaRPr lang="pl-PL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766EC-3350-4140-ADED-2AE729B9F18E}"/>
              </a:ext>
            </a:extLst>
          </p:cNvPr>
          <p:cNvSpPr txBox="1"/>
          <p:nvPr/>
        </p:nvSpPr>
        <p:spPr>
          <a:xfrm>
            <a:off x="3599514" y="4913281"/>
            <a:ext cx="3149032" cy="1292662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E. </a:t>
            </a:r>
            <a:r>
              <a:rPr lang="pl-PL" sz="1400" dirty="0" err="1"/>
              <a:t>Elkind</a:t>
            </a:r>
            <a:r>
              <a:rPr lang="pl-PL" sz="1400" dirty="0"/>
              <a:t>, P. Faliszewski, A. </a:t>
            </a:r>
            <a:r>
              <a:rPr lang="pl-PL" sz="1400" dirty="0" err="1"/>
              <a:t>Slinko</a:t>
            </a:r>
            <a:r>
              <a:rPr lang="pl-PL" sz="1400" dirty="0"/>
              <a:t>, </a:t>
            </a:r>
            <a:r>
              <a:rPr lang="pl-PL" sz="1400" dirty="0" err="1"/>
              <a:t>Swap</a:t>
            </a:r>
            <a:r>
              <a:rPr lang="pl-PL" sz="1400" dirty="0"/>
              <a:t> </a:t>
            </a:r>
            <a:r>
              <a:rPr lang="pl-PL" sz="1400" dirty="0" err="1"/>
              <a:t>Bribery</a:t>
            </a:r>
            <a:r>
              <a:rPr lang="pl-PL" sz="1400" dirty="0"/>
              <a:t>, SAGT 2009.</a:t>
            </a:r>
          </a:p>
          <a:p>
            <a:endParaRPr lang="pl-PL" sz="800" dirty="0"/>
          </a:p>
          <a:p>
            <a:r>
              <a:rPr lang="pl-PL" sz="1400" dirty="0"/>
              <a:t>B. Dorn, I. </a:t>
            </a:r>
            <a:r>
              <a:rPr lang="pl-PL" sz="1400" dirty="0" err="1"/>
              <a:t>Schlotter</a:t>
            </a:r>
            <a:r>
              <a:rPr lang="pl-PL" sz="1400" dirty="0"/>
              <a:t>, </a:t>
            </a:r>
            <a:r>
              <a:rPr lang="en-US" sz="1400" dirty="0"/>
              <a:t>Multivariate Complexity Analysis of Swap Bribery</a:t>
            </a:r>
            <a:r>
              <a:rPr lang="pl-PL" sz="1400" dirty="0"/>
              <a:t>, </a:t>
            </a:r>
            <a:r>
              <a:rPr lang="pl-PL" sz="1400" dirty="0" err="1"/>
              <a:t>Algorithmica</a:t>
            </a:r>
            <a:r>
              <a:rPr lang="pl-PL" sz="14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1816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278424" y="4504208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278424" y="5335205"/>
            <a:ext cx="271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278424" y="1788616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($)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278424" y="2311836"/>
            <a:ext cx="271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92B4-2BD3-42CB-8B78-2A60B518DF4C}"/>
              </a:ext>
            </a:extLst>
          </p:cNvPr>
          <p:cNvSpPr txBox="1"/>
          <p:nvPr/>
        </p:nvSpPr>
        <p:spPr>
          <a:xfrm>
            <a:off x="3576362" y="2988945"/>
            <a:ext cx="26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Swap</a:t>
            </a:r>
            <a:r>
              <a:rPr lang="pl-PL" sz="2800" dirty="0"/>
              <a:t> </a:t>
            </a:r>
            <a:r>
              <a:rPr lang="pl-PL" sz="2800" dirty="0" err="1"/>
              <a:t>Bribery</a:t>
            </a:r>
            <a:endParaRPr lang="pl-PL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D70D-95BC-499F-ABDF-5A3F4C0098E0}"/>
              </a:ext>
            </a:extLst>
          </p:cNvPr>
          <p:cNvSpPr txBox="1"/>
          <p:nvPr/>
        </p:nvSpPr>
        <p:spPr>
          <a:xfrm>
            <a:off x="3576361" y="3543309"/>
            <a:ext cx="31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pair</a:t>
            </a:r>
            <a:r>
              <a:rPr lang="pl-PL" dirty="0"/>
              <a:t> of </a:t>
            </a:r>
            <a:r>
              <a:rPr lang="pl-PL" dirty="0" err="1"/>
              <a:t>candidates</a:t>
            </a:r>
            <a:r>
              <a:rPr lang="pl-PL" dirty="0"/>
              <a:t> in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for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swapped</a:t>
            </a:r>
            <a:r>
              <a:rPr lang="pl-PL" dirty="0"/>
              <a:t>; 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swap</a:t>
            </a:r>
            <a:r>
              <a:rPr lang="pl-PL" dirty="0"/>
              <a:t> </a:t>
            </a:r>
            <a:r>
              <a:rPr lang="pl-PL" dirty="0" err="1"/>
              <a:t>cand’s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adjacent</a:t>
            </a:r>
            <a:endParaRPr lang="pl-PL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11FA62-AA3E-4B02-8B81-B5E39AC812CB}"/>
              </a:ext>
            </a:extLst>
          </p:cNvPr>
          <p:cNvSpPr/>
          <p:nvPr/>
        </p:nvSpPr>
        <p:spPr>
          <a:xfrm>
            <a:off x="146847" y="4155113"/>
            <a:ext cx="2910971" cy="2360184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971" h="2360184">
                <a:moveTo>
                  <a:pt x="1067037" y="75978"/>
                </a:moveTo>
                <a:cubicBezTo>
                  <a:pt x="675801" y="12288"/>
                  <a:pt x="307311" y="-108267"/>
                  <a:pt x="138989" y="212455"/>
                </a:cubicBezTo>
                <a:cubicBezTo>
                  <a:pt x="-29333" y="533177"/>
                  <a:pt x="-29333" y="1643196"/>
                  <a:pt x="57103" y="2000312"/>
                </a:cubicBezTo>
                <a:cubicBezTo>
                  <a:pt x="143539" y="2357429"/>
                  <a:pt x="202679" y="2341506"/>
                  <a:pt x="657604" y="2355154"/>
                </a:cubicBezTo>
                <a:cubicBezTo>
                  <a:pt x="1112529" y="2368802"/>
                  <a:pt x="2481855" y="2375626"/>
                  <a:pt x="2786655" y="2082199"/>
                </a:cubicBezTo>
                <a:cubicBezTo>
                  <a:pt x="3091455" y="1788772"/>
                  <a:pt x="2775282" y="926688"/>
                  <a:pt x="2486404" y="594593"/>
                </a:cubicBezTo>
                <a:cubicBezTo>
                  <a:pt x="2197526" y="262498"/>
                  <a:pt x="1458273" y="139668"/>
                  <a:pt x="1067037" y="7597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71A770E-9AB3-4342-BB8F-49D7EB0B688B}"/>
              </a:ext>
            </a:extLst>
          </p:cNvPr>
          <p:cNvSpPr/>
          <p:nvPr/>
        </p:nvSpPr>
        <p:spPr>
          <a:xfrm>
            <a:off x="20541" y="2678338"/>
            <a:ext cx="7008647" cy="3997298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  <a:gd name="connsiteX0" fmla="*/ 1067037 w 4934873"/>
              <a:gd name="connsiteY0" fmla="*/ 723913 h 3008119"/>
              <a:gd name="connsiteX1" fmla="*/ 138989 w 4934873"/>
              <a:gd name="connsiteY1" fmla="*/ 860390 h 3008119"/>
              <a:gd name="connsiteX2" fmla="*/ 57103 w 4934873"/>
              <a:gd name="connsiteY2" fmla="*/ 2648247 h 3008119"/>
              <a:gd name="connsiteX3" fmla="*/ 657604 w 4934873"/>
              <a:gd name="connsiteY3" fmla="*/ 3003089 h 3008119"/>
              <a:gd name="connsiteX4" fmla="*/ 2786655 w 4934873"/>
              <a:gd name="connsiteY4" fmla="*/ 2730134 h 3008119"/>
              <a:gd name="connsiteX5" fmla="*/ 4907727 w 4934873"/>
              <a:gd name="connsiteY5" fmla="*/ 76493 h 3008119"/>
              <a:gd name="connsiteX6" fmla="*/ 1067037 w 4934873"/>
              <a:gd name="connsiteY6" fmla="*/ 723913 h 3008119"/>
              <a:gd name="connsiteX0" fmla="*/ 1959095 w 4966361"/>
              <a:gd name="connsiteY0" fmla="*/ 970610 h 2980455"/>
              <a:gd name="connsiteX1" fmla="*/ 189836 w 4966361"/>
              <a:gd name="connsiteY1" fmla="*/ 832726 h 2980455"/>
              <a:gd name="connsiteX2" fmla="*/ 107950 w 4966361"/>
              <a:gd name="connsiteY2" fmla="*/ 2620583 h 2980455"/>
              <a:gd name="connsiteX3" fmla="*/ 708451 w 4966361"/>
              <a:gd name="connsiteY3" fmla="*/ 2975425 h 2980455"/>
              <a:gd name="connsiteX4" fmla="*/ 2837502 w 4966361"/>
              <a:gd name="connsiteY4" fmla="*/ 2702470 h 2980455"/>
              <a:gd name="connsiteX5" fmla="*/ 4958574 w 4966361"/>
              <a:gd name="connsiteY5" fmla="*/ 48829 h 2980455"/>
              <a:gd name="connsiteX6" fmla="*/ 1959095 w 4966361"/>
              <a:gd name="connsiteY6" fmla="*/ 970610 h 2980455"/>
              <a:gd name="connsiteX0" fmla="*/ 1959095 w 4966361"/>
              <a:gd name="connsiteY0" fmla="*/ 992061 h 3001906"/>
              <a:gd name="connsiteX1" fmla="*/ 189836 w 4966361"/>
              <a:gd name="connsiteY1" fmla="*/ 854177 h 3001906"/>
              <a:gd name="connsiteX2" fmla="*/ 107950 w 4966361"/>
              <a:gd name="connsiteY2" fmla="*/ 2642034 h 3001906"/>
              <a:gd name="connsiteX3" fmla="*/ 708451 w 4966361"/>
              <a:gd name="connsiteY3" fmla="*/ 2996876 h 3001906"/>
              <a:gd name="connsiteX4" fmla="*/ 2837502 w 4966361"/>
              <a:gd name="connsiteY4" fmla="*/ 2723921 h 3001906"/>
              <a:gd name="connsiteX5" fmla="*/ 4958574 w 4966361"/>
              <a:gd name="connsiteY5" fmla="*/ 70280 h 3001906"/>
              <a:gd name="connsiteX6" fmla="*/ 1959095 w 4966361"/>
              <a:gd name="connsiteY6" fmla="*/ 992061 h 3001906"/>
              <a:gd name="connsiteX0" fmla="*/ 1959095 w 3368288"/>
              <a:gd name="connsiteY0" fmla="*/ 1141945 h 3151790"/>
              <a:gd name="connsiteX1" fmla="*/ 189836 w 3368288"/>
              <a:gd name="connsiteY1" fmla="*/ 1004061 h 3151790"/>
              <a:gd name="connsiteX2" fmla="*/ 107950 w 3368288"/>
              <a:gd name="connsiteY2" fmla="*/ 2791918 h 3151790"/>
              <a:gd name="connsiteX3" fmla="*/ 708451 w 3368288"/>
              <a:gd name="connsiteY3" fmla="*/ 3146760 h 3151790"/>
              <a:gd name="connsiteX4" fmla="*/ 2837502 w 3368288"/>
              <a:gd name="connsiteY4" fmla="*/ 2873805 h 3151790"/>
              <a:gd name="connsiteX5" fmla="*/ 3332991 w 3368288"/>
              <a:gd name="connsiteY5" fmla="*/ 43790 h 3151790"/>
              <a:gd name="connsiteX6" fmla="*/ 1959095 w 3368288"/>
              <a:gd name="connsiteY6" fmla="*/ 1141945 h 3151790"/>
              <a:gd name="connsiteX0" fmla="*/ 1959095 w 5811571"/>
              <a:gd name="connsiteY0" fmla="*/ 1098202 h 3218437"/>
              <a:gd name="connsiteX1" fmla="*/ 189836 w 5811571"/>
              <a:gd name="connsiteY1" fmla="*/ 960318 h 3218437"/>
              <a:gd name="connsiteX2" fmla="*/ 107950 w 5811571"/>
              <a:gd name="connsiteY2" fmla="*/ 2748175 h 3218437"/>
              <a:gd name="connsiteX3" fmla="*/ 708451 w 5811571"/>
              <a:gd name="connsiteY3" fmla="*/ 3103017 h 3218437"/>
              <a:gd name="connsiteX4" fmla="*/ 5781739 w 5811571"/>
              <a:gd name="connsiteY4" fmla="*/ 1056514 h 3218437"/>
              <a:gd name="connsiteX5" fmla="*/ 3332991 w 5811571"/>
              <a:gd name="connsiteY5" fmla="*/ 47 h 3218437"/>
              <a:gd name="connsiteX6" fmla="*/ 1959095 w 5811571"/>
              <a:gd name="connsiteY6" fmla="*/ 1098202 h 3218437"/>
              <a:gd name="connsiteX0" fmla="*/ 1959095 w 5781770"/>
              <a:gd name="connsiteY0" fmla="*/ 1098206 h 3147896"/>
              <a:gd name="connsiteX1" fmla="*/ 189836 w 5781770"/>
              <a:gd name="connsiteY1" fmla="*/ 960322 h 3147896"/>
              <a:gd name="connsiteX2" fmla="*/ 107950 w 5781770"/>
              <a:gd name="connsiteY2" fmla="*/ 2748179 h 3147896"/>
              <a:gd name="connsiteX3" fmla="*/ 708451 w 5781770"/>
              <a:gd name="connsiteY3" fmla="*/ 3103021 h 3147896"/>
              <a:gd name="connsiteX4" fmla="*/ 4394416 w 5781770"/>
              <a:gd name="connsiteY4" fmla="*/ 2035687 h 3147896"/>
              <a:gd name="connsiteX5" fmla="*/ 5781739 w 5781770"/>
              <a:gd name="connsiteY5" fmla="*/ 1056518 h 3147896"/>
              <a:gd name="connsiteX6" fmla="*/ 3332991 w 5781770"/>
              <a:gd name="connsiteY6" fmla="*/ 51 h 3147896"/>
              <a:gd name="connsiteX7" fmla="*/ 1959095 w 5781770"/>
              <a:gd name="connsiteY7" fmla="*/ 1098206 h 3147896"/>
              <a:gd name="connsiteX0" fmla="*/ 2012827 w 5835502"/>
              <a:gd name="connsiteY0" fmla="*/ 1098206 h 2944738"/>
              <a:gd name="connsiteX1" fmla="*/ 243568 w 5835502"/>
              <a:gd name="connsiteY1" fmla="*/ 960322 h 2944738"/>
              <a:gd name="connsiteX2" fmla="*/ 161682 w 5835502"/>
              <a:gd name="connsiteY2" fmla="*/ 2748179 h 2944738"/>
              <a:gd name="connsiteX3" fmla="*/ 1614761 w 5835502"/>
              <a:gd name="connsiteY3" fmla="*/ 2818861 h 2944738"/>
              <a:gd name="connsiteX4" fmla="*/ 4448148 w 5835502"/>
              <a:gd name="connsiteY4" fmla="*/ 2035687 h 2944738"/>
              <a:gd name="connsiteX5" fmla="*/ 5835471 w 5835502"/>
              <a:gd name="connsiteY5" fmla="*/ 1056518 h 2944738"/>
              <a:gd name="connsiteX6" fmla="*/ 3386723 w 5835502"/>
              <a:gd name="connsiteY6" fmla="*/ 51 h 2944738"/>
              <a:gd name="connsiteX7" fmla="*/ 2012827 w 5835502"/>
              <a:gd name="connsiteY7" fmla="*/ 1098206 h 2944738"/>
              <a:gd name="connsiteX0" fmla="*/ 2065296 w 5887971"/>
              <a:gd name="connsiteY0" fmla="*/ 1098206 h 2866643"/>
              <a:gd name="connsiteX1" fmla="*/ 296037 w 5887971"/>
              <a:gd name="connsiteY1" fmla="*/ 960322 h 2866643"/>
              <a:gd name="connsiteX2" fmla="*/ 134576 w 5887971"/>
              <a:gd name="connsiteY2" fmla="*/ 2581603 h 2866643"/>
              <a:gd name="connsiteX3" fmla="*/ 1667230 w 5887971"/>
              <a:gd name="connsiteY3" fmla="*/ 2818861 h 2866643"/>
              <a:gd name="connsiteX4" fmla="*/ 4500617 w 5887971"/>
              <a:gd name="connsiteY4" fmla="*/ 2035687 h 2866643"/>
              <a:gd name="connsiteX5" fmla="*/ 5887940 w 5887971"/>
              <a:gd name="connsiteY5" fmla="*/ 1056518 h 2866643"/>
              <a:gd name="connsiteX6" fmla="*/ 3439192 w 5887971"/>
              <a:gd name="connsiteY6" fmla="*/ 51 h 2866643"/>
              <a:gd name="connsiteX7" fmla="*/ 2065296 w 5887971"/>
              <a:gd name="connsiteY7" fmla="*/ 1098206 h 2866643"/>
              <a:gd name="connsiteX0" fmla="*/ 1988753 w 5811428"/>
              <a:gd name="connsiteY0" fmla="*/ 1098206 h 2883669"/>
              <a:gd name="connsiteX1" fmla="*/ 219494 w 5811428"/>
              <a:gd name="connsiteY1" fmla="*/ 960322 h 2883669"/>
              <a:gd name="connsiteX2" fmla="*/ 58033 w 5811428"/>
              <a:gd name="connsiteY2" fmla="*/ 2581603 h 2883669"/>
              <a:gd name="connsiteX3" fmla="*/ 1590687 w 5811428"/>
              <a:gd name="connsiteY3" fmla="*/ 2818861 h 2883669"/>
              <a:gd name="connsiteX4" fmla="*/ 4424074 w 5811428"/>
              <a:gd name="connsiteY4" fmla="*/ 2035687 h 2883669"/>
              <a:gd name="connsiteX5" fmla="*/ 5811397 w 5811428"/>
              <a:gd name="connsiteY5" fmla="*/ 1056518 h 2883669"/>
              <a:gd name="connsiteX6" fmla="*/ 3362649 w 5811428"/>
              <a:gd name="connsiteY6" fmla="*/ 51 h 2883669"/>
              <a:gd name="connsiteX7" fmla="*/ 1988753 w 5811428"/>
              <a:gd name="connsiteY7" fmla="*/ 1098206 h 2883669"/>
              <a:gd name="connsiteX0" fmla="*/ 2014872 w 5837547"/>
              <a:gd name="connsiteY0" fmla="*/ 1098206 h 2866997"/>
              <a:gd name="connsiteX1" fmla="*/ 393393 w 5837547"/>
              <a:gd name="connsiteY1" fmla="*/ 950523 h 2866997"/>
              <a:gd name="connsiteX2" fmla="*/ 84152 w 5837547"/>
              <a:gd name="connsiteY2" fmla="*/ 2581603 h 2866997"/>
              <a:gd name="connsiteX3" fmla="*/ 1616806 w 5837547"/>
              <a:gd name="connsiteY3" fmla="*/ 2818861 h 2866997"/>
              <a:gd name="connsiteX4" fmla="*/ 4450193 w 5837547"/>
              <a:gd name="connsiteY4" fmla="*/ 2035687 h 2866997"/>
              <a:gd name="connsiteX5" fmla="*/ 5837516 w 5837547"/>
              <a:gd name="connsiteY5" fmla="*/ 1056518 h 2866997"/>
              <a:gd name="connsiteX6" fmla="*/ 3388768 w 5837547"/>
              <a:gd name="connsiteY6" fmla="*/ 51 h 2866997"/>
              <a:gd name="connsiteX7" fmla="*/ 2014872 w 5837547"/>
              <a:gd name="connsiteY7" fmla="*/ 1098206 h 2866997"/>
              <a:gd name="connsiteX0" fmla="*/ 2021244 w 5843919"/>
              <a:gd name="connsiteY0" fmla="*/ 1098206 h 2869920"/>
              <a:gd name="connsiteX1" fmla="*/ 377029 w 5843919"/>
              <a:gd name="connsiteY1" fmla="*/ 872134 h 2869920"/>
              <a:gd name="connsiteX2" fmla="*/ 90524 w 5843919"/>
              <a:gd name="connsiteY2" fmla="*/ 2581603 h 2869920"/>
              <a:gd name="connsiteX3" fmla="*/ 1623178 w 5843919"/>
              <a:gd name="connsiteY3" fmla="*/ 2818861 h 2869920"/>
              <a:gd name="connsiteX4" fmla="*/ 4456565 w 5843919"/>
              <a:gd name="connsiteY4" fmla="*/ 2035687 h 2869920"/>
              <a:gd name="connsiteX5" fmla="*/ 5843888 w 5843919"/>
              <a:gd name="connsiteY5" fmla="*/ 1056518 h 2869920"/>
              <a:gd name="connsiteX6" fmla="*/ 3395140 w 5843919"/>
              <a:gd name="connsiteY6" fmla="*/ 51 h 2869920"/>
              <a:gd name="connsiteX7" fmla="*/ 2021244 w 5843919"/>
              <a:gd name="connsiteY7" fmla="*/ 1098206 h 2869920"/>
              <a:gd name="connsiteX0" fmla="*/ 2015079 w 5837754"/>
              <a:gd name="connsiteY0" fmla="*/ 1098206 h 2869920"/>
              <a:gd name="connsiteX1" fmla="*/ 370864 w 5837754"/>
              <a:gd name="connsiteY1" fmla="*/ 872134 h 2869920"/>
              <a:gd name="connsiteX2" fmla="*/ 84359 w 5837754"/>
              <a:gd name="connsiteY2" fmla="*/ 2581603 h 2869920"/>
              <a:gd name="connsiteX3" fmla="*/ 1617013 w 5837754"/>
              <a:gd name="connsiteY3" fmla="*/ 2818861 h 2869920"/>
              <a:gd name="connsiteX4" fmla="*/ 4450400 w 5837754"/>
              <a:gd name="connsiteY4" fmla="*/ 2035687 h 2869920"/>
              <a:gd name="connsiteX5" fmla="*/ 5837723 w 5837754"/>
              <a:gd name="connsiteY5" fmla="*/ 1056518 h 2869920"/>
              <a:gd name="connsiteX6" fmla="*/ 3388975 w 5837754"/>
              <a:gd name="connsiteY6" fmla="*/ 51 h 2869920"/>
              <a:gd name="connsiteX7" fmla="*/ 2015079 w 5837754"/>
              <a:gd name="connsiteY7" fmla="*/ 1098206 h 28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7754" h="2869920">
                <a:moveTo>
                  <a:pt x="2015079" y="1098206"/>
                </a:moveTo>
                <a:cubicBezTo>
                  <a:pt x="1512061" y="1243553"/>
                  <a:pt x="658548" y="899262"/>
                  <a:pt x="370864" y="872134"/>
                </a:cubicBezTo>
                <a:cubicBezTo>
                  <a:pt x="83180" y="845006"/>
                  <a:pt x="-123332" y="2257149"/>
                  <a:pt x="84359" y="2581603"/>
                </a:cubicBezTo>
                <a:cubicBezTo>
                  <a:pt x="292050" y="2906057"/>
                  <a:pt x="889340" y="2909847"/>
                  <a:pt x="1617013" y="2818861"/>
                </a:cubicBezTo>
                <a:cubicBezTo>
                  <a:pt x="2344687" y="2727875"/>
                  <a:pt x="3604852" y="2376771"/>
                  <a:pt x="4450400" y="2035687"/>
                </a:cubicBezTo>
                <a:cubicBezTo>
                  <a:pt x="5295948" y="1694603"/>
                  <a:pt x="5828955" y="1418654"/>
                  <a:pt x="5837723" y="1056518"/>
                </a:cubicBezTo>
                <a:cubicBezTo>
                  <a:pt x="5846491" y="694382"/>
                  <a:pt x="4026082" y="-6897"/>
                  <a:pt x="3388975" y="51"/>
                </a:cubicBezTo>
                <a:cubicBezTo>
                  <a:pt x="2751868" y="6999"/>
                  <a:pt x="2518097" y="952859"/>
                  <a:pt x="2015079" y="109820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17443-5D16-4287-95B6-8C7A8A66B569}"/>
              </a:ext>
            </a:extLst>
          </p:cNvPr>
          <p:cNvSpPr txBox="1"/>
          <p:nvPr/>
        </p:nvSpPr>
        <p:spPr>
          <a:xfrm>
            <a:off x="5924043" y="2604224"/>
            <a:ext cx="279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Para-NP-</a:t>
            </a:r>
            <a:r>
              <a:rPr lang="pl-PL" b="1" dirty="0" err="1"/>
              <a:t>hardness</a:t>
            </a:r>
            <a:r>
              <a:rPr lang="pl-PL" dirty="0"/>
              <a:t> for #</a:t>
            </a:r>
            <a:r>
              <a:rPr lang="pl-PL" dirty="0" err="1"/>
              <a:t>voters</a:t>
            </a:r>
            <a:r>
              <a:rPr lang="pl-PL" dirty="0"/>
              <a:t> and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8E814F-21DC-4D25-8FC1-7C508B153737}"/>
              </a:ext>
            </a:extLst>
          </p:cNvPr>
          <p:cNvSpPr txBox="1"/>
          <p:nvPr/>
        </p:nvSpPr>
        <p:spPr>
          <a:xfrm>
            <a:off x="5479995" y="5396760"/>
            <a:ext cx="36169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FPT for #</a:t>
            </a:r>
            <a:r>
              <a:rPr lang="pl-PL" b="1" dirty="0" err="1"/>
              <a:t>candidates</a:t>
            </a:r>
            <a:endParaRPr lang="pl-PL" b="1" dirty="0"/>
          </a:p>
          <a:p>
            <a:r>
              <a:rPr lang="pl-PL" sz="1400" dirty="0"/>
              <a:t>D. Knop, M. </a:t>
            </a:r>
            <a:r>
              <a:rPr lang="pl-PL" sz="1400" dirty="0" err="1"/>
              <a:t>Koutecký</a:t>
            </a:r>
            <a:r>
              <a:rPr lang="pl-PL" sz="1400" dirty="0"/>
              <a:t>, M. Mnich, </a:t>
            </a:r>
            <a:r>
              <a:rPr lang="pl-PL" sz="1400" dirty="0" err="1"/>
              <a:t>Voting</a:t>
            </a:r>
            <a:r>
              <a:rPr lang="pl-PL" sz="1400" dirty="0"/>
              <a:t> and </a:t>
            </a:r>
            <a:r>
              <a:rPr lang="pl-PL" sz="1400" dirty="0" err="1"/>
              <a:t>Bribing</a:t>
            </a:r>
            <a:r>
              <a:rPr lang="pl-PL" sz="1400" dirty="0"/>
              <a:t> in Single-</a:t>
            </a:r>
            <a:r>
              <a:rPr lang="pl-PL" sz="1400" dirty="0" err="1"/>
              <a:t>Exponential</a:t>
            </a:r>
            <a:r>
              <a:rPr lang="pl-PL" sz="1400" dirty="0"/>
              <a:t> Time. STACS 2017</a:t>
            </a:r>
          </a:p>
        </p:txBody>
      </p:sp>
    </p:spTree>
    <p:extLst>
      <p:ext uri="{BB962C8B-B14F-4D97-AF65-F5344CB8AC3E}">
        <p14:creationId xmlns:p14="http://schemas.microsoft.com/office/powerpoint/2010/main" val="14101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278424" y="4504208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278424" y="5335205"/>
            <a:ext cx="271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278424" y="1788616"/>
            <a:ext cx="22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($)</a:t>
            </a:r>
            <a:r>
              <a:rPr lang="pl-PL" sz="2800" dirty="0" err="1"/>
              <a:t>Bribery</a:t>
            </a:r>
            <a:endParaRPr lang="pl-P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278424" y="2311836"/>
            <a:ext cx="271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voter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(</a:t>
            </a:r>
            <a:r>
              <a:rPr lang="pl-PL" dirty="0" err="1"/>
              <a:t>possibly</a:t>
            </a:r>
            <a:r>
              <a:rPr lang="pl-PL" dirty="0"/>
              <a:t> a unit) for </a:t>
            </a:r>
            <a:r>
              <a:rPr lang="pl-PL" dirty="0" err="1"/>
              <a:t>changing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/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; we </a:t>
            </a:r>
            <a:r>
              <a:rPr lang="pl-PL" dirty="0" err="1"/>
              <a:t>cannot</a:t>
            </a:r>
            <a:r>
              <a:rPr lang="pl-PL" dirty="0"/>
              <a:t> </a:t>
            </a:r>
            <a:r>
              <a:rPr lang="pl-PL" dirty="0" err="1"/>
              <a:t>exceed</a:t>
            </a:r>
            <a:r>
              <a:rPr lang="pl-PL" dirty="0"/>
              <a:t> </a:t>
            </a:r>
            <a:r>
              <a:rPr lang="pl-PL" dirty="0" err="1"/>
              <a:t>budget</a:t>
            </a:r>
            <a:endParaRPr lang="pl-PL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92B4-2BD3-42CB-8B78-2A60B518DF4C}"/>
              </a:ext>
            </a:extLst>
          </p:cNvPr>
          <p:cNvSpPr txBox="1"/>
          <p:nvPr/>
        </p:nvSpPr>
        <p:spPr>
          <a:xfrm>
            <a:off x="3576362" y="2988945"/>
            <a:ext cx="26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Swap</a:t>
            </a:r>
            <a:r>
              <a:rPr lang="pl-PL" sz="2800" dirty="0"/>
              <a:t> </a:t>
            </a:r>
            <a:r>
              <a:rPr lang="pl-PL" sz="2800" dirty="0" err="1"/>
              <a:t>Bribery</a:t>
            </a:r>
            <a:endParaRPr lang="pl-PL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D70D-95BC-499F-ABDF-5A3F4C0098E0}"/>
              </a:ext>
            </a:extLst>
          </p:cNvPr>
          <p:cNvSpPr txBox="1"/>
          <p:nvPr/>
        </p:nvSpPr>
        <p:spPr>
          <a:xfrm>
            <a:off x="3576361" y="3543309"/>
            <a:ext cx="31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pair</a:t>
            </a:r>
            <a:r>
              <a:rPr lang="pl-PL" dirty="0"/>
              <a:t> of </a:t>
            </a:r>
            <a:r>
              <a:rPr lang="pl-PL" dirty="0" err="1"/>
              <a:t>candidates</a:t>
            </a:r>
            <a:r>
              <a:rPr lang="pl-PL" dirty="0"/>
              <a:t> in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a </a:t>
            </a:r>
            <a:r>
              <a:rPr lang="pl-PL" dirty="0" err="1"/>
              <a:t>price</a:t>
            </a:r>
            <a:r>
              <a:rPr lang="pl-PL" dirty="0"/>
              <a:t> for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swapped</a:t>
            </a:r>
            <a:r>
              <a:rPr lang="pl-PL" dirty="0"/>
              <a:t>; 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swap</a:t>
            </a:r>
            <a:r>
              <a:rPr lang="pl-PL" dirty="0"/>
              <a:t> </a:t>
            </a:r>
            <a:r>
              <a:rPr lang="pl-PL" dirty="0" err="1"/>
              <a:t>cand’s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adjacent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72987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155594" y="4061554"/>
            <a:ext cx="226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Manipulation</a:t>
            </a:r>
            <a:endParaRPr lang="pl-PL" sz="1400" dirty="0"/>
          </a:p>
          <a:p>
            <a:r>
              <a:rPr lang="pl-PL" sz="1400" dirty="0"/>
              <a:t>(</a:t>
            </a:r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155595" y="4665697"/>
            <a:ext cx="260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Action: </a:t>
            </a:r>
            <a:r>
              <a:rPr lang="pl-PL" sz="1200" dirty="0" err="1"/>
              <a:t>Fixed</a:t>
            </a:r>
            <a:r>
              <a:rPr lang="pl-PL" sz="1200" dirty="0"/>
              <a:t> </a:t>
            </a:r>
            <a:r>
              <a:rPr lang="pl-PL" sz="1200" dirty="0" err="1"/>
              <a:t>voters</a:t>
            </a:r>
            <a:r>
              <a:rPr lang="pl-PL" sz="1200" dirty="0"/>
              <a:t> (the </a:t>
            </a:r>
            <a:r>
              <a:rPr lang="pl-PL" sz="1200" dirty="0" err="1"/>
              <a:t>manipulators</a:t>
            </a:r>
            <a:r>
              <a:rPr lang="pl-PL" sz="1200" dirty="0"/>
              <a:t>) </a:t>
            </a:r>
            <a:r>
              <a:rPr lang="pl-PL" sz="1200" dirty="0" err="1"/>
              <a:t>can</a:t>
            </a:r>
            <a:r>
              <a:rPr lang="pl-PL" sz="1200" dirty="0"/>
              <a:t> </a:t>
            </a:r>
            <a:r>
              <a:rPr lang="pl-PL" sz="1200" dirty="0" err="1"/>
              <a:t>change</a:t>
            </a:r>
            <a:r>
              <a:rPr lang="pl-PL" sz="1200" dirty="0"/>
              <a:t> </a:t>
            </a:r>
            <a:r>
              <a:rPr lang="pl-PL" sz="1200" dirty="0" err="1"/>
              <a:t>their</a:t>
            </a:r>
            <a:r>
              <a:rPr lang="pl-PL" sz="1200" dirty="0"/>
              <a:t> </a:t>
            </a:r>
            <a:r>
              <a:rPr lang="pl-PL" sz="1200" dirty="0" err="1"/>
              <a:t>votes</a:t>
            </a:r>
            <a:r>
              <a:rPr lang="pl-PL" sz="1200" dirty="0"/>
              <a:t> as </a:t>
            </a:r>
            <a:r>
              <a:rPr lang="pl-PL" sz="1200" dirty="0" err="1"/>
              <a:t>they</a:t>
            </a:r>
            <a:r>
              <a:rPr lang="pl-PL" sz="1200" dirty="0"/>
              <a:t> </a:t>
            </a:r>
            <a:r>
              <a:rPr lang="pl-PL" sz="1200" dirty="0" err="1"/>
              <a:t>like</a:t>
            </a:r>
            <a:endParaRPr lang="pl-PL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155594" y="2486297"/>
            <a:ext cx="226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($)</a:t>
            </a:r>
            <a:r>
              <a:rPr lang="pl-PL" dirty="0" err="1"/>
              <a:t>Bribery</a:t>
            </a:r>
            <a:endParaRPr lang="pl-P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155594" y="2855629"/>
            <a:ext cx="250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Action: </a:t>
            </a:r>
            <a:r>
              <a:rPr lang="pl-PL" sz="1200" dirty="0" err="1"/>
              <a:t>Each</a:t>
            </a:r>
            <a:r>
              <a:rPr lang="pl-PL" sz="1200" dirty="0"/>
              <a:t> </a:t>
            </a:r>
            <a:r>
              <a:rPr lang="pl-PL" sz="1200" dirty="0" err="1"/>
              <a:t>voter</a:t>
            </a:r>
            <a:r>
              <a:rPr lang="pl-PL" sz="1200" dirty="0"/>
              <a:t> </a:t>
            </a:r>
            <a:r>
              <a:rPr lang="pl-PL" sz="1200" dirty="0" err="1"/>
              <a:t>has</a:t>
            </a:r>
            <a:r>
              <a:rPr lang="pl-PL" sz="1200" dirty="0"/>
              <a:t> a </a:t>
            </a:r>
            <a:r>
              <a:rPr lang="pl-PL" sz="1200" dirty="0" err="1"/>
              <a:t>price</a:t>
            </a:r>
            <a:r>
              <a:rPr lang="pl-PL" sz="1200" dirty="0"/>
              <a:t> (</a:t>
            </a:r>
            <a:r>
              <a:rPr lang="pl-PL" sz="1200" dirty="0" err="1"/>
              <a:t>possibly</a:t>
            </a:r>
            <a:r>
              <a:rPr lang="pl-PL" sz="1200" dirty="0"/>
              <a:t> a unit) for </a:t>
            </a:r>
            <a:r>
              <a:rPr lang="pl-PL" sz="1200" dirty="0" err="1"/>
              <a:t>changing</a:t>
            </a:r>
            <a:r>
              <a:rPr lang="pl-PL" sz="1200" dirty="0"/>
              <a:t> </a:t>
            </a:r>
            <a:r>
              <a:rPr lang="pl-PL" sz="1200" dirty="0" err="1"/>
              <a:t>his</a:t>
            </a:r>
            <a:r>
              <a:rPr lang="pl-PL" sz="1200" dirty="0"/>
              <a:t>/</a:t>
            </a:r>
            <a:r>
              <a:rPr lang="pl-PL" sz="1200" dirty="0" err="1"/>
              <a:t>her</a:t>
            </a:r>
            <a:r>
              <a:rPr lang="pl-PL" sz="1200" dirty="0"/>
              <a:t> </a:t>
            </a:r>
            <a:r>
              <a:rPr lang="pl-PL" sz="1200" dirty="0" err="1"/>
              <a:t>vote</a:t>
            </a:r>
            <a:r>
              <a:rPr lang="pl-PL" sz="1200" dirty="0"/>
              <a:t>; we </a:t>
            </a:r>
            <a:r>
              <a:rPr lang="pl-PL" sz="1200" dirty="0" err="1"/>
              <a:t>cannot</a:t>
            </a:r>
            <a:r>
              <a:rPr lang="pl-PL" sz="1200" dirty="0"/>
              <a:t> </a:t>
            </a:r>
            <a:r>
              <a:rPr lang="pl-PL" sz="1200" dirty="0" err="1"/>
              <a:t>exceed</a:t>
            </a:r>
            <a:r>
              <a:rPr lang="pl-PL" sz="1200" dirty="0"/>
              <a:t> </a:t>
            </a:r>
            <a:r>
              <a:rPr lang="pl-PL" sz="1200" dirty="0" err="1"/>
              <a:t>budget</a:t>
            </a:r>
            <a:endParaRPr lang="pl-PL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92B4-2BD3-42CB-8B78-2A60B518DF4C}"/>
              </a:ext>
            </a:extLst>
          </p:cNvPr>
          <p:cNvSpPr txBox="1"/>
          <p:nvPr/>
        </p:nvSpPr>
        <p:spPr>
          <a:xfrm>
            <a:off x="2962212" y="2941828"/>
            <a:ext cx="2626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Swap</a:t>
            </a:r>
            <a:r>
              <a:rPr lang="pl-PL" sz="2400" dirty="0"/>
              <a:t> </a:t>
            </a:r>
            <a:r>
              <a:rPr lang="pl-PL" sz="2400" dirty="0" err="1"/>
              <a:t>Bribery</a:t>
            </a:r>
            <a:endParaRPr lang="pl-P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D70D-95BC-499F-ABDF-5A3F4C0098E0}"/>
              </a:ext>
            </a:extLst>
          </p:cNvPr>
          <p:cNvSpPr txBox="1"/>
          <p:nvPr/>
        </p:nvSpPr>
        <p:spPr>
          <a:xfrm>
            <a:off x="2962211" y="3496192"/>
            <a:ext cx="2790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Action: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pair</a:t>
            </a:r>
            <a:r>
              <a:rPr lang="pl-PL" sz="1600" dirty="0"/>
              <a:t> of </a:t>
            </a:r>
            <a:r>
              <a:rPr lang="pl-PL" sz="1600" dirty="0" err="1"/>
              <a:t>candidates</a:t>
            </a:r>
            <a:r>
              <a:rPr lang="pl-PL" sz="1600" dirty="0"/>
              <a:t> in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vote</a:t>
            </a:r>
            <a:r>
              <a:rPr lang="pl-PL" sz="1600" dirty="0"/>
              <a:t> </a:t>
            </a:r>
            <a:r>
              <a:rPr lang="pl-PL" sz="1600" dirty="0" err="1"/>
              <a:t>has</a:t>
            </a:r>
            <a:r>
              <a:rPr lang="pl-PL" sz="1600" dirty="0"/>
              <a:t> a </a:t>
            </a:r>
            <a:r>
              <a:rPr lang="pl-PL" sz="1600" dirty="0" err="1"/>
              <a:t>price</a:t>
            </a:r>
            <a:r>
              <a:rPr lang="pl-PL" sz="1600" dirty="0"/>
              <a:t> for </a:t>
            </a:r>
            <a:r>
              <a:rPr lang="pl-PL" sz="1600" dirty="0" err="1"/>
              <a:t>being</a:t>
            </a:r>
            <a:r>
              <a:rPr lang="pl-PL" sz="1600" dirty="0"/>
              <a:t> </a:t>
            </a:r>
            <a:r>
              <a:rPr lang="pl-PL" sz="1600" dirty="0" err="1"/>
              <a:t>swapped</a:t>
            </a:r>
            <a:r>
              <a:rPr lang="pl-PL" sz="1600" dirty="0"/>
              <a:t>; we </a:t>
            </a:r>
            <a:r>
              <a:rPr lang="pl-PL" sz="1600" dirty="0" err="1"/>
              <a:t>can</a:t>
            </a:r>
            <a:r>
              <a:rPr lang="pl-PL" sz="1600" dirty="0"/>
              <a:t> </a:t>
            </a:r>
            <a:r>
              <a:rPr lang="pl-PL" sz="1600" dirty="0" err="1"/>
              <a:t>swap</a:t>
            </a:r>
            <a:r>
              <a:rPr lang="pl-PL" sz="1600" dirty="0"/>
              <a:t> </a:t>
            </a:r>
            <a:r>
              <a:rPr lang="pl-PL" sz="1600" dirty="0" err="1"/>
              <a:t>cand’s</a:t>
            </a:r>
            <a:r>
              <a:rPr lang="pl-PL" sz="1600" dirty="0"/>
              <a:t> </a:t>
            </a:r>
            <a:r>
              <a:rPr lang="pl-PL" sz="1600" dirty="0" err="1"/>
              <a:t>when</a:t>
            </a:r>
            <a:r>
              <a:rPr lang="pl-PL" sz="1600" dirty="0"/>
              <a:t> </a:t>
            </a:r>
            <a:r>
              <a:rPr lang="pl-PL" sz="1600" dirty="0" err="1"/>
              <a:t>they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adjacent</a:t>
            </a:r>
            <a:endParaRPr lang="pl-PL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2E6B6-28C6-4548-86ED-A464BDDB116A}"/>
              </a:ext>
            </a:extLst>
          </p:cNvPr>
          <p:cNvSpPr txBox="1"/>
          <p:nvPr/>
        </p:nvSpPr>
        <p:spPr>
          <a:xfrm>
            <a:off x="5729108" y="4665697"/>
            <a:ext cx="26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Shift</a:t>
            </a:r>
            <a:r>
              <a:rPr lang="pl-PL" sz="2800" dirty="0"/>
              <a:t> </a:t>
            </a:r>
            <a:r>
              <a:rPr lang="pl-PL" sz="2800" dirty="0" err="1"/>
              <a:t>Bribery</a:t>
            </a:r>
            <a:endParaRPr lang="pl-PL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F3E342-78CC-461D-9A06-C3FFBD403616}"/>
              </a:ext>
            </a:extLst>
          </p:cNvPr>
          <p:cNvSpPr txBox="1"/>
          <p:nvPr/>
        </p:nvSpPr>
        <p:spPr>
          <a:xfrm>
            <a:off x="5729108" y="5140714"/>
            <a:ext cx="317218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/>
              <a:t>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shift</a:t>
            </a:r>
            <a:r>
              <a:rPr lang="pl-PL" dirty="0"/>
              <a:t> p </a:t>
            </a:r>
            <a:r>
              <a:rPr lang="pl-PL" dirty="0" err="1"/>
              <a:t>forward</a:t>
            </a:r>
            <a:r>
              <a:rPr lang="pl-PL" dirty="0"/>
              <a:t> in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, for a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price</a:t>
            </a:r>
            <a:endParaRPr lang="pl-PL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E37AD-08B1-492C-ACB7-4EB061D54D3B}"/>
              </a:ext>
            </a:extLst>
          </p:cNvPr>
          <p:cNvSpPr txBox="1"/>
          <p:nvPr/>
        </p:nvSpPr>
        <p:spPr>
          <a:xfrm>
            <a:off x="5752261" y="1814785"/>
            <a:ext cx="3149032" cy="2831544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E. </a:t>
            </a:r>
            <a:r>
              <a:rPr lang="pl-PL" sz="1400" dirty="0" err="1"/>
              <a:t>Elkind</a:t>
            </a:r>
            <a:r>
              <a:rPr lang="pl-PL" sz="1400" dirty="0"/>
              <a:t>, P. Faliszewski, A. </a:t>
            </a:r>
            <a:r>
              <a:rPr lang="pl-PL" sz="1400" dirty="0" err="1"/>
              <a:t>Slinko</a:t>
            </a:r>
            <a:r>
              <a:rPr lang="pl-PL" sz="1400" dirty="0"/>
              <a:t>, </a:t>
            </a:r>
            <a:r>
              <a:rPr lang="pl-PL" sz="1400" dirty="0" err="1"/>
              <a:t>Swap</a:t>
            </a:r>
            <a:r>
              <a:rPr lang="pl-PL" sz="1400" dirty="0"/>
              <a:t> </a:t>
            </a:r>
            <a:r>
              <a:rPr lang="pl-PL" sz="1400" dirty="0" err="1"/>
              <a:t>Bribery</a:t>
            </a:r>
            <a:r>
              <a:rPr lang="pl-PL" sz="1400" dirty="0"/>
              <a:t>, SAGT 2009.</a:t>
            </a:r>
          </a:p>
          <a:p>
            <a:endParaRPr lang="pl-PL" sz="800" dirty="0"/>
          </a:p>
          <a:p>
            <a:r>
              <a:rPr lang="pl-PL" sz="1400" dirty="0"/>
              <a:t>E. </a:t>
            </a:r>
            <a:r>
              <a:rPr lang="pl-PL" sz="1400" dirty="0" err="1"/>
              <a:t>Elkind</a:t>
            </a:r>
            <a:r>
              <a:rPr lang="pl-PL" sz="1400" dirty="0"/>
              <a:t>, P. Faliszewski, </a:t>
            </a:r>
            <a:r>
              <a:rPr lang="pl-PL" sz="1400" dirty="0" err="1"/>
              <a:t>Approximation</a:t>
            </a:r>
            <a:r>
              <a:rPr lang="pl-PL" sz="1400" dirty="0"/>
              <a:t> </a:t>
            </a:r>
            <a:r>
              <a:rPr lang="pl-PL" sz="1400" dirty="0" err="1"/>
              <a:t>Algorithms</a:t>
            </a:r>
            <a:r>
              <a:rPr lang="pl-PL" sz="1400" dirty="0"/>
              <a:t> for </a:t>
            </a:r>
            <a:r>
              <a:rPr lang="pl-PL" sz="1400" dirty="0" err="1"/>
              <a:t>Campaign</a:t>
            </a:r>
            <a:r>
              <a:rPr lang="pl-PL" sz="1400" dirty="0"/>
              <a:t> Management, WINE 2010</a:t>
            </a:r>
          </a:p>
          <a:p>
            <a:endParaRPr lang="pl-PL" sz="800" dirty="0"/>
          </a:p>
          <a:p>
            <a:r>
              <a:rPr lang="pl-PL" sz="1200" dirty="0"/>
              <a:t>R. </a:t>
            </a:r>
            <a:r>
              <a:rPr lang="pl-PL" sz="1200" dirty="0" err="1"/>
              <a:t>Bredereck</a:t>
            </a:r>
            <a:r>
              <a:rPr lang="pl-PL" sz="1200" dirty="0"/>
              <a:t>, J. Chen, P. Faliszewski, A. </a:t>
            </a:r>
            <a:r>
              <a:rPr lang="pl-PL" sz="1200" dirty="0" err="1"/>
              <a:t>Nichterlein</a:t>
            </a:r>
            <a:r>
              <a:rPr lang="pl-PL" sz="1200" dirty="0"/>
              <a:t>, R. </a:t>
            </a:r>
            <a:r>
              <a:rPr lang="pl-PL" sz="1200" dirty="0" err="1"/>
              <a:t>Niedermeier</a:t>
            </a:r>
            <a:r>
              <a:rPr lang="pl-PL" sz="1200" dirty="0"/>
              <a:t>, </a:t>
            </a:r>
            <a:r>
              <a:rPr lang="pl-PL" sz="1200" dirty="0" err="1"/>
              <a:t>Prices</a:t>
            </a:r>
            <a:r>
              <a:rPr lang="pl-PL" sz="1200" dirty="0"/>
              <a:t> </a:t>
            </a:r>
            <a:r>
              <a:rPr lang="pl-PL" sz="1200" dirty="0" err="1"/>
              <a:t>Matter</a:t>
            </a:r>
            <a:r>
              <a:rPr lang="pl-PL" sz="1200" dirty="0"/>
              <a:t> for the </a:t>
            </a:r>
            <a:r>
              <a:rPr lang="pl-PL" sz="1200" dirty="0" err="1"/>
              <a:t>Parametrized</a:t>
            </a:r>
            <a:r>
              <a:rPr lang="pl-PL" sz="1200" dirty="0"/>
              <a:t> </a:t>
            </a:r>
            <a:r>
              <a:rPr lang="pl-PL" sz="1200" dirty="0" err="1"/>
              <a:t>Complexity</a:t>
            </a:r>
            <a:r>
              <a:rPr lang="pl-PL" sz="1200" dirty="0"/>
              <a:t> of </a:t>
            </a:r>
            <a:r>
              <a:rPr lang="pl-PL" sz="1200" dirty="0" err="1"/>
              <a:t>Shift</a:t>
            </a:r>
            <a:r>
              <a:rPr lang="pl-PL" sz="1200" dirty="0"/>
              <a:t> </a:t>
            </a:r>
            <a:r>
              <a:rPr lang="pl-PL" sz="1200" dirty="0" err="1"/>
              <a:t>Bribery</a:t>
            </a:r>
            <a:r>
              <a:rPr lang="pl-PL" sz="1200" dirty="0"/>
              <a:t>, Information and </a:t>
            </a:r>
            <a:r>
              <a:rPr lang="pl-PL" sz="1200" dirty="0" err="1"/>
              <a:t>Computation</a:t>
            </a:r>
            <a:r>
              <a:rPr lang="pl-PL" sz="1200" dirty="0"/>
              <a:t> 2016</a:t>
            </a:r>
          </a:p>
          <a:p>
            <a:endParaRPr lang="pl-PL" sz="800" dirty="0"/>
          </a:p>
          <a:p>
            <a:r>
              <a:rPr lang="pl-PL" sz="1200" dirty="0"/>
              <a:t>R. </a:t>
            </a:r>
            <a:r>
              <a:rPr lang="pl-PL" sz="1200" dirty="0" err="1"/>
              <a:t>Bredereck</a:t>
            </a:r>
            <a:r>
              <a:rPr lang="pl-PL" sz="1200" dirty="0"/>
              <a:t>, P. Faliszewski, R. </a:t>
            </a:r>
            <a:r>
              <a:rPr lang="pl-PL" sz="1200" dirty="0" err="1"/>
              <a:t>Niedermeier</a:t>
            </a:r>
            <a:r>
              <a:rPr lang="pl-PL" sz="1200" dirty="0"/>
              <a:t>, N. </a:t>
            </a:r>
            <a:r>
              <a:rPr lang="pl-PL" sz="1200" dirty="0" err="1"/>
              <a:t>Talmon</a:t>
            </a:r>
            <a:r>
              <a:rPr lang="pl-PL" sz="1200" dirty="0"/>
              <a:t>, </a:t>
            </a:r>
            <a:r>
              <a:rPr lang="pl-PL" sz="1200" dirty="0" err="1"/>
              <a:t>Complexity</a:t>
            </a:r>
            <a:r>
              <a:rPr lang="pl-PL" sz="1200" dirty="0"/>
              <a:t> of </a:t>
            </a:r>
            <a:r>
              <a:rPr lang="pl-PL" sz="1200" dirty="0" err="1"/>
              <a:t>Shift</a:t>
            </a:r>
            <a:r>
              <a:rPr lang="pl-PL" sz="1200" dirty="0"/>
              <a:t> </a:t>
            </a:r>
            <a:r>
              <a:rPr lang="pl-PL" sz="1200" dirty="0" err="1"/>
              <a:t>Bribery</a:t>
            </a:r>
            <a:r>
              <a:rPr lang="pl-PL" sz="1200" dirty="0"/>
              <a:t> in </a:t>
            </a:r>
            <a:r>
              <a:rPr lang="pl-PL" sz="1200" dirty="0" err="1"/>
              <a:t>Committee</a:t>
            </a:r>
            <a:r>
              <a:rPr lang="pl-PL" sz="1200" dirty="0"/>
              <a:t> </a:t>
            </a:r>
            <a:r>
              <a:rPr lang="pl-PL" sz="1200" dirty="0" err="1"/>
              <a:t>Elections</a:t>
            </a:r>
            <a:r>
              <a:rPr lang="pl-PL" sz="1200" dirty="0"/>
              <a:t>, AAAI 2016</a:t>
            </a:r>
          </a:p>
        </p:txBody>
      </p:sp>
    </p:spTree>
    <p:extLst>
      <p:ext uri="{BB962C8B-B14F-4D97-AF65-F5344CB8AC3E}">
        <p14:creationId xmlns:p14="http://schemas.microsoft.com/office/powerpoint/2010/main" val="205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4CC4429-40FD-4FEB-B70A-087C7A02C12E}"/>
              </a:ext>
            </a:extLst>
          </p:cNvPr>
          <p:cNvSpPr/>
          <p:nvPr/>
        </p:nvSpPr>
        <p:spPr>
          <a:xfrm>
            <a:off x="2618702" y="2481720"/>
            <a:ext cx="6459494" cy="3767506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  <a:gd name="connsiteX0" fmla="*/ 1067037 w 4934873"/>
              <a:gd name="connsiteY0" fmla="*/ 723913 h 3008119"/>
              <a:gd name="connsiteX1" fmla="*/ 138989 w 4934873"/>
              <a:gd name="connsiteY1" fmla="*/ 860390 h 3008119"/>
              <a:gd name="connsiteX2" fmla="*/ 57103 w 4934873"/>
              <a:gd name="connsiteY2" fmla="*/ 2648247 h 3008119"/>
              <a:gd name="connsiteX3" fmla="*/ 657604 w 4934873"/>
              <a:gd name="connsiteY3" fmla="*/ 3003089 h 3008119"/>
              <a:gd name="connsiteX4" fmla="*/ 2786655 w 4934873"/>
              <a:gd name="connsiteY4" fmla="*/ 2730134 h 3008119"/>
              <a:gd name="connsiteX5" fmla="*/ 4907727 w 4934873"/>
              <a:gd name="connsiteY5" fmla="*/ 76493 h 3008119"/>
              <a:gd name="connsiteX6" fmla="*/ 1067037 w 4934873"/>
              <a:gd name="connsiteY6" fmla="*/ 723913 h 3008119"/>
              <a:gd name="connsiteX0" fmla="*/ 1959095 w 4966361"/>
              <a:gd name="connsiteY0" fmla="*/ 970610 h 2980455"/>
              <a:gd name="connsiteX1" fmla="*/ 189836 w 4966361"/>
              <a:gd name="connsiteY1" fmla="*/ 832726 h 2980455"/>
              <a:gd name="connsiteX2" fmla="*/ 107950 w 4966361"/>
              <a:gd name="connsiteY2" fmla="*/ 2620583 h 2980455"/>
              <a:gd name="connsiteX3" fmla="*/ 708451 w 4966361"/>
              <a:gd name="connsiteY3" fmla="*/ 2975425 h 2980455"/>
              <a:gd name="connsiteX4" fmla="*/ 2837502 w 4966361"/>
              <a:gd name="connsiteY4" fmla="*/ 2702470 h 2980455"/>
              <a:gd name="connsiteX5" fmla="*/ 4958574 w 4966361"/>
              <a:gd name="connsiteY5" fmla="*/ 48829 h 2980455"/>
              <a:gd name="connsiteX6" fmla="*/ 1959095 w 4966361"/>
              <a:gd name="connsiteY6" fmla="*/ 970610 h 2980455"/>
              <a:gd name="connsiteX0" fmla="*/ 1959095 w 4966361"/>
              <a:gd name="connsiteY0" fmla="*/ 992061 h 3001906"/>
              <a:gd name="connsiteX1" fmla="*/ 189836 w 4966361"/>
              <a:gd name="connsiteY1" fmla="*/ 854177 h 3001906"/>
              <a:gd name="connsiteX2" fmla="*/ 107950 w 4966361"/>
              <a:gd name="connsiteY2" fmla="*/ 2642034 h 3001906"/>
              <a:gd name="connsiteX3" fmla="*/ 708451 w 4966361"/>
              <a:gd name="connsiteY3" fmla="*/ 2996876 h 3001906"/>
              <a:gd name="connsiteX4" fmla="*/ 2837502 w 4966361"/>
              <a:gd name="connsiteY4" fmla="*/ 2723921 h 3001906"/>
              <a:gd name="connsiteX5" fmla="*/ 4958574 w 4966361"/>
              <a:gd name="connsiteY5" fmla="*/ 70280 h 3001906"/>
              <a:gd name="connsiteX6" fmla="*/ 1959095 w 4966361"/>
              <a:gd name="connsiteY6" fmla="*/ 992061 h 3001906"/>
              <a:gd name="connsiteX0" fmla="*/ 1959095 w 3368288"/>
              <a:gd name="connsiteY0" fmla="*/ 1141945 h 3151790"/>
              <a:gd name="connsiteX1" fmla="*/ 189836 w 3368288"/>
              <a:gd name="connsiteY1" fmla="*/ 1004061 h 3151790"/>
              <a:gd name="connsiteX2" fmla="*/ 107950 w 3368288"/>
              <a:gd name="connsiteY2" fmla="*/ 2791918 h 3151790"/>
              <a:gd name="connsiteX3" fmla="*/ 708451 w 3368288"/>
              <a:gd name="connsiteY3" fmla="*/ 3146760 h 3151790"/>
              <a:gd name="connsiteX4" fmla="*/ 2837502 w 3368288"/>
              <a:gd name="connsiteY4" fmla="*/ 2873805 h 3151790"/>
              <a:gd name="connsiteX5" fmla="*/ 3332991 w 3368288"/>
              <a:gd name="connsiteY5" fmla="*/ 43790 h 3151790"/>
              <a:gd name="connsiteX6" fmla="*/ 1959095 w 3368288"/>
              <a:gd name="connsiteY6" fmla="*/ 1141945 h 3151790"/>
              <a:gd name="connsiteX0" fmla="*/ 1959095 w 5811571"/>
              <a:gd name="connsiteY0" fmla="*/ 1098202 h 3218437"/>
              <a:gd name="connsiteX1" fmla="*/ 189836 w 5811571"/>
              <a:gd name="connsiteY1" fmla="*/ 960318 h 3218437"/>
              <a:gd name="connsiteX2" fmla="*/ 107950 w 5811571"/>
              <a:gd name="connsiteY2" fmla="*/ 2748175 h 3218437"/>
              <a:gd name="connsiteX3" fmla="*/ 708451 w 5811571"/>
              <a:gd name="connsiteY3" fmla="*/ 3103017 h 3218437"/>
              <a:gd name="connsiteX4" fmla="*/ 5781739 w 5811571"/>
              <a:gd name="connsiteY4" fmla="*/ 1056514 h 3218437"/>
              <a:gd name="connsiteX5" fmla="*/ 3332991 w 5811571"/>
              <a:gd name="connsiteY5" fmla="*/ 47 h 3218437"/>
              <a:gd name="connsiteX6" fmla="*/ 1959095 w 5811571"/>
              <a:gd name="connsiteY6" fmla="*/ 1098202 h 3218437"/>
              <a:gd name="connsiteX0" fmla="*/ 1959095 w 5781770"/>
              <a:gd name="connsiteY0" fmla="*/ 1098206 h 3147896"/>
              <a:gd name="connsiteX1" fmla="*/ 189836 w 5781770"/>
              <a:gd name="connsiteY1" fmla="*/ 960322 h 3147896"/>
              <a:gd name="connsiteX2" fmla="*/ 107950 w 5781770"/>
              <a:gd name="connsiteY2" fmla="*/ 2748179 h 3147896"/>
              <a:gd name="connsiteX3" fmla="*/ 708451 w 5781770"/>
              <a:gd name="connsiteY3" fmla="*/ 3103021 h 3147896"/>
              <a:gd name="connsiteX4" fmla="*/ 4394416 w 5781770"/>
              <a:gd name="connsiteY4" fmla="*/ 2035687 h 3147896"/>
              <a:gd name="connsiteX5" fmla="*/ 5781739 w 5781770"/>
              <a:gd name="connsiteY5" fmla="*/ 1056518 h 3147896"/>
              <a:gd name="connsiteX6" fmla="*/ 3332991 w 5781770"/>
              <a:gd name="connsiteY6" fmla="*/ 51 h 3147896"/>
              <a:gd name="connsiteX7" fmla="*/ 1959095 w 5781770"/>
              <a:gd name="connsiteY7" fmla="*/ 1098206 h 3147896"/>
              <a:gd name="connsiteX0" fmla="*/ 2012827 w 5835502"/>
              <a:gd name="connsiteY0" fmla="*/ 1098206 h 2944738"/>
              <a:gd name="connsiteX1" fmla="*/ 243568 w 5835502"/>
              <a:gd name="connsiteY1" fmla="*/ 960322 h 2944738"/>
              <a:gd name="connsiteX2" fmla="*/ 161682 w 5835502"/>
              <a:gd name="connsiteY2" fmla="*/ 2748179 h 2944738"/>
              <a:gd name="connsiteX3" fmla="*/ 1614761 w 5835502"/>
              <a:gd name="connsiteY3" fmla="*/ 2818861 h 2944738"/>
              <a:gd name="connsiteX4" fmla="*/ 4448148 w 5835502"/>
              <a:gd name="connsiteY4" fmla="*/ 2035687 h 2944738"/>
              <a:gd name="connsiteX5" fmla="*/ 5835471 w 5835502"/>
              <a:gd name="connsiteY5" fmla="*/ 1056518 h 2944738"/>
              <a:gd name="connsiteX6" fmla="*/ 3386723 w 5835502"/>
              <a:gd name="connsiteY6" fmla="*/ 51 h 2944738"/>
              <a:gd name="connsiteX7" fmla="*/ 2012827 w 5835502"/>
              <a:gd name="connsiteY7" fmla="*/ 1098206 h 2944738"/>
              <a:gd name="connsiteX0" fmla="*/ 2065296 w 5887971"/>
              <a:gd name="connsiteY0" fmla="*/ 1098206 h 2866643"/>
              <a:gd name="connsiteX1" fmla="*/ 296037 w 5887971"/>
              <a:gd name="connsiteY1" fmla="*/ 960322 h 2866643"/>
              <a:gd name="connsiteX2" fmla="*/ 134576 w 5887971"/>
              <a:gd name="connsiteY2" fmla="*/ 2581603 h 2866643"/>
              <a:gd name="connsiteX3" fmla="*/ 1667230 w 5887971"/>
              <a:gd name="connsiteY3" fmla="*/ 2818861 h 2866643"/>
              <a:gd name="connsiteX4" fmla="*/ 4500617 w 5887971"/>
              <a:gd name="connsiteY4" fmla="*/ 2035687 h 2866643"/>
              <a:gd name="connsiteX5" fmla="*/ 5887940 w 5887971"/>
              <a:gd name="connsiteY5" fmla="*/ 1056518 h 2866643"/>
              <a:gd name="connsiteX6" fmla="*/ 3439192 w 5887971"/>
              <a:gd name="connsiteY6" fmla="*/ 51 h 2866643"/>
              <a:gd name="connsiteX7" fmla="*/ 2065296 w 5887971"/>
              <a:gd name="connsiteY7" fmla="*/ 1098206 h 2866643"/>
              <a:gd name="connsiteX0" fmla="*/ 1988753 w 5811428"/>
              <a:gd name="connsiteY0" fmla="*/ 1098206 h 2883669"/>
              <a:gd name="connsiteX1" fmla="*/ 219494 w 5811428"/>
              <a:gd name="connsiteY1" fmla="*/ 960322 h 2883669"/>
              <a:gd name="connsiteX2" fmla="*/ 58033 w 5811428"/>
              <a:gd name="connsiteY2" fmla="*/ 2581603 h 2883669"/>
              <a:gd name="connsiteX3" fmla="*/ 1590687 w 5811428"/>
              <a:gd name="connsiteY3" fmla="*/ 2818861 h 2883669"/>
              <a:gd name="connsiteX4" fmla="*/ 4424074 w 5811428"/>
              <a:gd name="connsiteY4" fmla="*/ 2035687 h 2883669"/>
              <a:gd name="connsiteX5" fmla="*/ 5811397 w 5811428"/>
              <a:gd name="connsiteY5" fmla="*/ 1056518 h 2883669"/>
              <a:gd name="connsiteX6" fmla="*/ 3362649 w 5811428"/>
              <a:gd name="connsiteY6" fmla="*/ 51 h 2883669"/>
              <a:gd name="connsiteX7" fmla="*/ 1988753 w 5811428"/>
              <a:gd name="connsiteY7" fmla="*/ 1098206 h 2883669"/>
              <a:gd name="connsiteX0" fmla="*/ 2014872 w 5837547"/>
              <a:gd name="connsiteY0" fmla="*/ 1098206 h 2866997"/>
              <a:gd name="connsiteX1" fmla="*/ 393393 w 5837547"/>
              <a:gd name="connsiteY1" fmla="*/ 950523 h 2866997"/>
              <a:gd name="connsiteX2" fmla="*/ 84152 w 5837547"/>
              <a:gd name="connsiteY2" fmla="*/ 2581603 h 2866997"/>
              <a:gd name="connsiteX3" fmla="*/ 1616806 w 5837547"/>
              <a:gd name="connsiteY3" fmla="*/ 2818861 h 2866997"/>
              <a:gd name="connsiteX4" fmla="*/ 4450193 w 5837547"/>
              <a:gd name="connsiteY4" fmla="*/ 2035687 h 2866997"/>
              <a:gd name="connsiteX5" fmla="*/ 5837516 w 5837547"/>
              <a:gd name="connsiteY5" fmla="*/ 1056518 h 2866997"/>
              <a:gd name="connsiteX6" fmla="*/ 3388768 w 5837547"/>
              <a:gd name="connsiteY6" fmla="*/ 51 h 2866997"/>
              <a:gd name="connsiteX7" fmla="*/ 2014872 w 5837547"/>
              <a:gd name="connsiteY7" fmla="*/ 1098206 h 2866997"/>
              <a:gd name="connsiteX0" fmla="*/ 2021244 w 5843919"/>
              <a:gd name="connsiteY0" fmla="*/ 1098206 h 2869920"/>
              <a:gd name="connsiteX1" fmla="*/ 377029 w 5843919"/>
              <a:gd name="connsiteY1" fmla="*/ 872134 h 2869920"/>
              <a:gd name="connsiteX2" fmla="*/ 90524 w 5843919"/>
              <a:gd name="connsiteY2" fmla="*/ 2581603 h 2869920"/>
              <a:gd name="connsiteX3" fmla="*/ 1623178 w 5843919"/>
              <a:gd name="connsiteY3" fmla="*/ 2818861 h 2869920"/>
              <a:gd name="connsiteX4" fmla="*/ 4456565 w 5843919"/>
              <a:gd name="connsiteY4" fmla="*/ 2035687 h 2869920"/>
              <a:gd name="connsiteX5" fmla="*/ 5843888 w 5843919"/>
              <a:gd name="connsiteY5" fmla="*/ 1056518 h 2869920"/>
              <a:gd name="connsiteX6" fmla="*/ 3395140 w 5843919"/>
              <a:gd name="connsiteY6" fmla="*/ 51 h 2869920"/>
              <a:gd name="connsiteX7" fmla="*/ 2021244 w 5843919"/>
              <a:gd name="connsiteY7" fmla="*/ 1098206 h 2869920"/>
              <a:gd name="connsiteX0" fmla="*/ 2015079 w 5837754"/>
              <a:gd name="connsiteY0" fmla="*/ 1098206 h 2869920"/>
              <a:gd name="connsiteX1" fmla="*/ 370864 w 5837754"/>
              <a:gd name="connsiteY1" fmla="*/ 872134 h 2869920"/>
              <a:gd name="connsiteX2" fmla="*/ 84359 w 5837754"/>
              <a:gd name="connsiteY2" fmla="*/ 2581603 h 2869920"/>
              <a:gd name="connsiteX3" fmla="*/ 1617013 w 5837754"/>
              <a:gd name="connsiteY3" fmla="*/ 2818861 h 2869920"/>
              <a:gd name="connsiteX4" fmla="*/ 4450400 w 5837754"/>
              <a:gd name="connsiteY4" fmla="*/ 2035687 h 2869920"/>
              <a:gd name="connsiteX5" fmla="*/ 5837723 w 5837754"/>
              <a:gd name="connsiteY5" fmla="*/ 1056518 h 2869920"/>
              <a:gd name="connsiteX6" fmla="*/ 3388975 w 5837754"/>
              <a:gd name="connsiteY6" fmla="*/ 51 h 2869920"/>
              <a:gd name="connsiteX7" fmla="*/ 2015079 w 5837754"/>
              <a:gd name="connsiteY7" fmla="*/ 1098206 h 2869920"/>
              <a:gd name="connsiteX0" fmla="*/ 1934290 w 5756965"/>
              <a:gd name="connsiteY0" fmla="*/ 1098206 h 2861947"/>
              <a:gd name="connsiteX1" fmla="*/ 3570 w 5756965"/>
              <a:gd name="connsiteY1" fmla="*/ 2581603 h 2861947"/>
              <a:gd name="connsiteX2" fmla="*/ 1536224 w 5756965"/>
              <a:gd name="connsiteY2" fmla="*/ 2818861 h 2861947"/>
              <a:gd name="connsiteX3" fmla="*/ 4369611 w 5756965"/>
              <a:gd name="connsiteY3" fmla="*/ 2035687 h 2861947"/>
              <a:gd name="connsiteX4" fmla="*/ 5756934 w 5756965"/>
              <a:gd name="connsiteY4" fmla="*/ 1056518 h 2861947"/>
              <a:gd name="connsiteX5" fmla="*/ 3308186 w 5756965"/>
              <a:gd name="connsiteY5" fmla="*/ 51 h 2861947"/>
              <a:gd name="connsiteX6" fmla="*/ 1934290 w 5756965"/>
              <a:gd name="connsiteY6" fmla="*/ 1098206 h 2861947"/>
              <a:gd name="connsiteX0" fmla="*/ 515148 w 5849733"/>
              <a:gd name="connsiteY0" fmla="*/ 1216451 h 2859013"/>
              <a:gd name="connsiteX1" fmla="*/ 96333 w 5849733"/>
              <a:gd name="connsiteY1" fmla="*/ 2582265 h 2859013"/>
              <a:gd name="connsiteX2" fmla="*/ 1628987 w 5849733"/>
              <a:gd name="connsiteY2" fmla="*/ 2819523 h 2859013"/>
              <a:gd name="connsiteX3" fmla="*/ 4462374 w 5849733"/>
              <a:gd name="connsiteY3" fmla="*/ 2036349 h 2859013"/>
              <a:gd name="connsiteX4" fmla="*/ 5849697 w 5849733"/>
              <a:gd name="connsiteY4" fmla="*/ 1057180 h 2859013"/>
              <a:gd name="connsiteX5" fmla="*/ 3400949 w 5849733"/>
              <a:gd name="connsiteY5" fmla="*/ 713 h 2859013"/>
              <a:gd name="connsiteX6" fmla="*/ 515148 w 5849733"/>
              <a:gd name="connsiteY6" fmla="*/ 1216451 h 2859013"/>
              <a:gd name="connsiteX0" fmla="*/ 515148 w 4532028"/>
              <a:gd name="connsiteY0" fmla="*/ 1215738 h 2858300"/>
              <a:gd name="connsiteX1" fmla="*/ 96333 w 4532028"/>
              <a:gd name="connsiteY1" fmla="*/ 2581552 h 2858300"/>
              <a:gd name="connsiteX2" fmla="*/ 1628987 w 4532028"/>
              <a:gd name="connsiteY2" fmla="*/ 2818810 h 2858300"/>
              <a:gd name="connsiteX3" fmla="*/ 4462374 w 4532028"/>
              <a:gd name="connsiteY3" fmla="*/ 2035636 h 2858300"/>
              <a:gd name="connsiteX4" fmla="*/ 3400949 w 4532028"/>
              <a:gd name="connsiteY4" fmla="*/ 0 h 2858300"/>
              <a:gd name="connsiteX5" fmla="*/ 515148 w 4532028"/>
              <a:gd name="connsiteY5" fmla="*/ 1215738 h 2858300"/>
              <a:gd name="connsiteX0" fmla="*/ 561338 w 4508563"/>
              <a:gd name="connsiteY0" fmla="*/ 8736 h 1651298"/>
              <a:gd name="connsiteX1" fmla="*/ 142523 w 4508563"/>
              <a:gd name="connsiteY1" fmla="*/ 1374550 h 1651298"/>
              <a:gd name="connsiteX2" fmla="*/ 1675177 w 4508563"/>
              <a:gd name="connsiteY2" fmla="*/ 1611808 h 1651298"/>
              <a:gd name="connsiteX3" fmla="*/ 4508564 w 4508563"/>
              <a:gd name="connsiteY3" fmla="*/ 828634 h 1651298"/>
              <a:gd name="connsiteX4" fmla="*/ 561338 w 4508563"/>
              <a:gd name="connsiteY4" fmla="*/ 8736 h 1651298"/>
              <a:gd name="connsiteX0" fmla="*/ 1635421 w 4366303"/>
              <a:gd name="connsiteY0" fmla="*/ 17017 h 1298147"/>
              <a:gd name="connsiteX1" fmla="*/ 262 w 4366303"/>
              <a:gd name="connsiteY1" fmla="*/ 1030081 h 1298147"/>
              <a:gd name="connsiteX2" fmla="*/ 1532916 w 4366303"/>
              <a:gd name="connsiteY2" fmla="*/ 1267339 h 1298147"/>
              <a:gd name="connsiteX3" fmla="*/ 4366303 w 4366303"/>
              <a:gd name="connsiteY3" fmla="*/ 484165 h 1298147"/>
              <a:gd name="connsiteX4" fmla="*/ 1635421 w 4366303"/>
              <a:gd name="connsiteY4" fmla="*/ 17017 h 1298147"/>
              <a:gd name="connsiteX0" fmla="*/ 1673932 w 4404814"/>
              <a:gd name="connsiteY0" fmla="*/ 17017 h 1187668"/>
              <a:gd name="connsiteX1" fmla="*/ 38773 w 4404814"/>
              <a:gd name="connsiteY1" fmla="*/ 1030081 h 1187668"/>
              <a:gd name="connsiteX2" fmla="*/ 3276583 w 4404814"/>
              <a:gd name="connsiteY2" fmla="*/ 1130158 h 1187668"/>
              <a:gd name="connsiteX3" fmla="*/ 4404814 w 4404814"/>
              <a:gd name="connsiteY3" fmla="*/ 484165 h 1187668"/>
              <a:gd name="connsiteX4" fmla="*/ 1673932 w 4404814"/>
              <a:gd name="connsiteY4" fmla="*/ 17017 h 1187668"/>
              <a:gd name="connsiteX0" fmla="*/ 1673192 w 4233559"/>
              <a:gd name="connsiteY0" fmla="*/ 19963 h 1192730"/>
              <a:gd name="connsiteX1" fmla="*/ 38033 w 4233559"/>
              <a:gd name="connsiteY1" fmla="*/ 1033027 h 1192730"/>
              <a:gd name="connsiteX2" fmla="*/ 3275843 w 4233559"/>
              <a:gd name="connsiteY2" fmla="*/ 1133104 h 1192730"/>
              <a:gd name="connsiteX3" fmla="*/ 4233559 w 4233559"/>
              <a:gd name="connsiteY3" fmla="*/ 457715 h 1192730"/>
              <a:gd name="connsiteX4" fmla="*/ 1673192 w 4233559"/>
              <a:gd name="connsiteY4" fmla="*/ 19963 h 1192730"/>
              <a:gd name="connsiteX0" fmla="*/ 1673192 w 4250745"/>
              <a:gd name="connsiteY0" fmla="*/ 19963 h 1192730"/>
              <a:gd name="connsiteX1" fmla="*/ 38033 w 4250745"/>
              <a:gd name="connsiteY1" fmla="*/ 1033027 h 1192730"/>
              <a:gd name="connsiteX2" fmla="*/ 3275843 w 4250745"/>
              <a:gd name="connsiteY2" fmla="*/ 1133104 h 1192730"/>
              <a:gd name="connsiteX3" fmla="*/ 4233559 w 4250745"/>
              <a:gd name="connsiteY3" fmla="*/ 457715 h 1192730"/>
              <a:gd name="connsiteX4" fmla="*/ 1673192 w 4250745"/>
              <a:gd name="connsiteY4" fmla="*/ 19963 h 1192730"/>
              <a:gd name="connsiteX0" fmla="*/ 443639 w 3015837"/>
              <a:gd name="connsiteY0" fmla="*/ 13121 h 1147439"/>
              <a:gd name="connsiteX1" fmla="*/ 149870 w 3015837"/>
              <a:gd name="connsiteY1" fmla="*/ 889004 h 1147439"/>
              <a:gd name="connsiteX2" fmla="*/ 2046290 w 3015837"/>
              <a:gd name="connsiteY2" fmla="*/ 1126262 h 1147439"/>
              <a:gd name="connsiteX3" fmla="*/ 3004006 w 3015837"/>
              <a:gd name="connsiteY3" fmla="*/ 450873 h 1147439"/>
              <a:gd name="connsiteX4" fmla="*/ 443639 w 3015837"/>
              <a:gd name="connsiteY4" fmla="*/ 13121 h 1147439"/>
              <a:gd name="connsiteX0" fmla="*/ 406179 w 2967577"/>
              <a:gd name="connsiteY0" fmla="*/ 11127 h 1145445"/>
              <a:gd name="connsiteX1" fmla="*/ 112410 w 2967577"/>
              <a:gd name="connsiteY1" fmla="*/ 887010 h 1145445"/>
              <a:gd name="connsiteX2" fmla="*/ 2008830 w 2967577"/>
              <a:gd name="connsiteY2" fmla="*/ 1124268 h 1145445"/>
              <a:gd name="connsiteX3" fmla="*/ 2966546 w 2967577"/>
              <a:gd name="connsiteY3" fmla="*/ 448879 h 1145445"/>
              <a:gd name="connsiteX4" fmla="*/ 1955184 w 2967577"/>
              <a:gd name="connsiteY4" fmla="*/ 396097 h 1145445"/>
              <a:gd name="connsiteX5" fmla="*/ 406179 w 2967577"/>
              <a:gd name="connsiteY5" fmla="*/ 11127 h 1145445"/>
              <a:gd name="connsiteX0" fmla="*/ 406179 w 2935699"/>
              <a:gd name="connsiteY0" fmla="*/ 11127 h 1125689"/>
              <a:gd name="connsiteX1" fmla="*/ 112410 w 2935699"/>
              <a:gd name="connsiteY1" fmla="*/ 887010 h 1125689"/>
              <a:gd name="connsiteX2" fmla="*/ 2008830 w 2935699"/>
              <a:gd name="connsiteY2" fmla="*/ 1124268 h 1125689"/>
              <a:gd name="connsiteX3" fmla="*/ 2934613 w 2935699"/>
              <a:gd name="connsiteY3" fmla="*/ 814466 h 1125689"/>
              <a:gd name="connsiteX4" fmla="*/ 1955184 w 2935699"/>
              <a:gd name="connsiteY4" fmla="*/ 396097 h 1125689"/>
              <a:gd name="connsiteX5" fmla="*/ 406179 w 2935699"/>
              <a:gd name="connsiteY5" fmla="*/ 11127 h 1125689"/>
              <a:gd name="connsiteX0" fmla="*/ 427281 w 2958171"/>
              <a:gd name="connsiteY0" fmla="*/ 11127 h 1154443"/>
              <a:gd name="connsiteX1" fmla="*/ 133512 w 2958171"/>
              <a:gd name="connsiteY1" fmla="*/ 887010 h 1154443"/>
              <a:gd name="connsiteX2" fmla="*/ 2317332 w 2958171"/>
              <a:gd name="connsiteY2" fmla="*/ 1153349 h 1154443"/>
              <a:gd name="connsiteX3" fmla="*/ 2955715 w 2958171"/>
              <a:gd name="connsiteY3" fmla="*/ 814466 h 1154443"/>
              <a:gd name="connsiteX4" fmla="*/ 1976286 w 2958171"/>
              <a:gd name="connsiteY4" fmla="*/ 396097 h 1154443"/>
              <a:gd name="connsiteX5" fmla="*/ 427281 w 2958171"/>
              <a:gd name="connsiteY5" fmla="*/ 11127 h 1154443"/>
              <a:gd name="connsiteX0" fmla="*/ 491929 w 3022819"/>
              <a:gd name="connsiteY0" fmla="*/ 3813 h 1146836"/>
              <a:gd name="connsiteX1" fmla="*/ 134901 w 3022819"/>
              <a:gd name="connsiteY1" fmla="*/ 233308 h 1146836"/>
              <a:gd name="connsiteX2" fmla="*/ 198160 w 3022819"/>
              <a:gd name="connsiteY2" fmla="*/ 879696 h 1146836"/>
              <a:gd name="connsiteX3" fmla="*/ 2381980 w 3022819"/>
              <a:gd name="connsiteY3" fmla="*/ 1146035 h 1146836"/>
              <a:gd name="connsiteX4" fmla="*/ 3020363 w 3022819"/>
              <a:gd name="connsiteY4" fmla="*/ 807152 h 1146836"/>
              <a:gd name="connsiteX5" fmla="*/ 2040934 w 3022819"/>
              <a:gd name="connsiteY5" fmla="*/ 388783 h 1146836"/>
              <a:gd name="connsiteX6" fmla="*/ 491929 w 3022819"/>
              <a:gd name="connsiteY6" fmla="*/ 3813 h 114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2819" h="1146836">
                <a:moveTo>
                  <a:pt x="491929" y="3813"/>
                </a:moveTo>
                <a:cubicBezTo>
                  <a:pt x="174257" y="-22099"/>
                  <a:pt x="183862" y="87328"/>
                  <a:pt x="134901" y="233308"/>
                </a:cubicBezTo>
                <a:cubicBezTo>
                  <a:pt x="85940" y="379288"/>
                  <a:pt x="-176353" y="727575"/>
                  <a:pt x="198160" y="879696"/>
                </a:cubicBezTo>
                <a:cubicBezTo>
                  <a:pt x="572673" y="1031817"/>
                  <a:pt x="1911613" y="1158126"/>
                  <a:pt x="2381980" y="1146035"/>
                </a:cubicBezTo>
                <a:cubicBezTo>
                  <a:pt x="2852347" y="1133944"/>
                  <a:pt x="3047400" y="974905"/>
                  <a:pt x="3020363" y="807152"/>
                </a:cubicBezTo>
                <a:cubicBezTo>
                  <a:pt x="2993326" y="639399"/>
                  <a:pt x="2467662" y="461742"/>
                  <a:pt x="2040934" y="388783"/>
                </a:cubicBezTo>
                <a:cubicBezTo>
                  <a:pt x="1614206" y="315824"/>
                  <a:pt x="809601" y="29725"/>
                  <a:pt x="491929" y="381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155594" y="4061554"/>
            <a:ext cx="226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Manipulation</a:t>
            </a:r>
            <a:endParaRPr lang="pl-PL" sz="1400" dirty="0"/>
          </a:p>
          <a:p>
            <a:r>
              <a:rPr lang="pl-PL" sz="1400" dirty="0"/>
              <a:t>(</a:t>
            </a:r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155595" y="4665697"/>
            <a:ext cx="260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Action: </a:t>
            </a:r>
            <a:r>
              <a:rPr lang="pl-PL" sz="1200" dirty="0" err="1"/>
              <a:t>Fixed</a:t>
            </a:r>
            <a:r>
              <a:rPr lang="pl-PL" sz="1200" dirty="0"/>
              <a:t> </a:t>
            </a:r>
            <a:r>
              <a:rPr lang="pl-PL" sz="1200" dirty="0" err="1"/>
              <a:t>voters</a:t>
            </a:r>
            <a:r>
              <a:rPr lang="pl-PL" sz="1200" dirty="0"/>
              <a:t> (the </a:t>
            </a:r>
            <a:r>
              <a:rPr lang="pl-PL" sz="1200" dirty="0" err="1"/>
              <a:t>manipulators</a:t>
            </a:r>
            <a:r>
              <a:rPr lang="pl-PL" sz="1200" dirty="0"/>
              <a:t>) </a:t>
            </a:r>
            <a:r>
              <a:rPr lang="pl-PL" sz="1200" dirty="0" err="1"/>
              <a:t>can</a:t>
            </a:r>
            <a:r>
              <a:rPr lang="pl-PL" sz="1200" dirty="0"/>
              <a:t> </a:t>
            </a:r>
            <a:r>
              <a:rPr lang="pl-PL" sz="1200" dirty="0" err="1"/>
              <a:t>change</a:t>
            </a:r>
            <a:r>
              <a:rPr lang="pl-PL" sz="1200" dirty="0"/>
              <a:t> </a:t>
            </a:r>
            <a:r>
              <a:rPr lang="pl-PL" sz="1200" dirty="0" err="1"/>
              <a:t>their</a:t>
            </a:r>
            <a:r>
              <a:rPr lang="pl-PL" sz="1200" dirty="0"/>
              <a:t> </a:t>
            </a:r>
            <a:r>
              <a:rPr lang="pl-PL" sz="1200" dirty="0" err="1"/>
              <a:t>votes</a:t>
            </a:r>
            <a:r>
              <a:rPr lang="pl-PL" sz="1200" dirty="0"/>
              <a:t> as </a:t>
            </a:r>
            <a:r>
              <a:rPr lang="pl-PL" sz="1200" dirty="0" err="1"/>
              <a:t>they</a:t>
            </a:r>
            <a:r>
              <a:rPr lang="pl-PL" sz="1200" dirty="0"/>
              <a:t> </a:t>
            </a:r>
            <a:r>
              <a:rPr lang="pl-PL" sz="1200" dirty="0" err="1"/>
              <a:t>like</a:t>
            </a:r>
            <a:endParaRPr lang="pl-PL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A5650-7581-4A2D-BEA8-7CF0519CED60}"/>
              </a:ext>
            </a:extLst>
          </p:cNvPr>
          <p:cNvSpPr txBox="1"/>
          <p:nvPr/>
        </p:nvSpPr>
        <p:spPr>
          <a:xfrm>
            <a:off x="155594" y="2486297"/>
            <a:ext cx="226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($)</a:t>
            </a:r>
            <a:r>
              <a:rPr lang="pl-PL" dirty="0" err="1"/>
              <a:t>Bribery</a:t>
            </a:r>
            <a:endParaRPr lang="pl-P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B05DE-9431-40B6-A4C0-2973C5170993}"/>
              </a:ext>
            </a:extLst>
          </p:cNvPr>
          <p:cNvSpPr txBox="1"/>
          <p:nvPr/>
        </p:nvSpPr>
        <p:spPr>
          <a:xfrm>
            <a:off x="155594" y="2855629"/>
            <a:ext cx="250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Action: </a:t>
            </a:r>
            <a:r>
              <a:rPr lang="pl-PL" sz="1200" dirty="0" err="1"/>
              <a:t>Each</a:t>
            </a:r>
            <a:r>
              <a:rPr lang="pl-PL" sz="1200" dirty="0"/>
              <a:t> </a:t>
            </a:r>
            <a:r>
              <a:rPr lang="pl-PL" sz="1200" dirty="0" err="1"/>
              <a:t>voter</a:t>
            </a:r>
            <a:r>
              <a:rPr lang="pl-PL" sz="1200" dirty="0"/>
              <a:t> </a:t>
            </a:r>
            <a:r>
              <a:rPr lang="pl-PL" sz="1200" dirty="0" err="1"/>
              <a:t>has</a:t>
            </a:r>
            <a:r>
              <a:rPr lang="pl-PL" sz="1200" dirty="0"/>
              <a:t> a </a:t>
            </a:r>
            <a:r>
              <a:rPr lang="pl-PL" sz="1200" dirty="0" err="1"/>
              <a:t>price</a:t>
            </a:r>
            <a:r>
              <a:rPr lang="pl-PL" sz="1200" dirty="0"/>
              <a:t> (</a:t>
            </a:r>
            <a:r>
              <a:rPr lang="pl-PL" sz="1200" dirty="0" err="1"/>
              <a:t>possibly</a:t>
            </a:r>
            <a:r>
              <a:rPr lang="pl-PL" sz="1200" dirty="0"/>
              <a:t> a unit) for </a:t>
            </a:r>
            <a:r>
              <a:rPr lang="pl-PL" sz="1200" dirty="0" err="1"/>
              <a:t>changing</a:t>
            </a:r>
            <a:r>
              <a:rPr lang="pl-PL" sz="1200" dirty="0"/>
              <a:t> </a:t>
            </a:r>
            <a:r>
              <a:rPr lang="pl-PL" sz="1200" dirty="0" err="1"/>
              <a:t>his</a:t>
            </a:r>
            <a:r>
              <a:rPr lang="pl-PL" sz="1200" dirty="0"/>
              <a:t>/</a:t>
            </a:r>
            <a:r>
              <a:rPr lang="pl-PL" sz="1200" dirty="0" err="1"/>
              <a:t>her</a:t>
            </a:r>
            <a:r>
              <a:rPr lang="pl-PL" sz="1200" dirty="0"/>
              <a:t> </a:t>
            </a:r>
            <a:r>
              <a:rPr lang="pl-PL" sz="1200" dirty="0" err="1"/>
              <a:t>vote</a:t>
            </a:r>
            <a:r>
              <a:rPr lang="pl-PL" sz="1200" dirty="0"/>
              <a:t>; we </a:t>
            </a:r>
            <a:r>
              <a:rPr lang="pl-PL" sz="1200" dirty="0" err="1"/>
              <a:t>cannot</a:t>
            </a:r>
            <a:r>
              <a:rPr lang="pl-PL" sz="1200" dirty="0"/>
              <a:t> </a:t>
            </a:r>
            <a:r>
              <a:rPr lang="pl-PL" sz="1200" dirty="0" err="1"/>
              <a:t>exceed</a:t>
            </a:r>
            <a:r>
              <a:rPr lang="pl-PL" sz="1200" dirty="0"/>
              <a:t> </a:t>
            </a:r>
            <a:r>
              <a:rPr lang="pl-PL" sz="1200" dirty="0" err="1"/>
              <a:t>budget</a:t>
            </a:r>
            <a:endParaRPr lang="pl-PL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92B4-2BD3-42CB-8B78-2A60B518DF4C}"/>
              </a:ext>
            </a:extLst>
          </p:cNvPr>
          <p:cNvSpPr txBox="1"/>
          <p:nvPr/>
        </p:nvSpPr>
        <p:spPr>
          <a:xfrm>
            <a:off x="2962212" y="2941828"/>
            <a:ext cx="2626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Swap</a:t>
            </a:r>
            <a:r>
              <a:rPr lang="pl-PL" sz="2400" dirty="0"/>
              <a:t> </a:t>
            </a:r>
            <a:r>
              <a:rPr lang="pl-PL" sz="2400" dirty="0" err="1"/>
              <a:t>Bribery</a:t>
            </a:r>
            <a:endParaRPr lang="pl-P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D70D-95BC-499F-ABDF-5A3F4C0098E0}"/>
              </a:ext>
            </a:extLst>
          </p:cNvPr>
          <p:cNvSpPr txBox="1"/>
          <p:nvPr/>
        </p:nvSpPr>
        <p:spPr>
          <a:xfrm>
            <a:off x="2962211" y="3496192"/>
            <a:ext cx="2766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Action: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pair</a:t>
            </a:r>
            <a:r>
              <a:rPr lang="pl-PL" sz="1600" dirty="0"/>
              <a:t> of </a:t>
            </a:r>
            <a:r>
              <a:rPr lang="pl-PL" sz="1600" dirty="0" err="1"/>
              <a:t>candidates</a:t>
            </a:r>
            <a:r>
              <a:rPr lang="pl-PL" sz="1600" dirty="0"/>
              <a:t> in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vote</a:t>
            </a:r>
            <a:r>
              <a:rPr lang="pl-PL" sz="1600" dirty="0"/>
              <a:t> </a:t>
            </a:r>
            <a:r>
              <a:rPr lang="pl-PL" sz="1600" dirty="0" err="1"/>
              <a:t>has</a:t>
            </a:r>
            <a:r>
              <a:rPr lang="pl-PL" sz="1600" dirty="0"/>
              <a:t> a </a:t>
            </a:r>
            <a:r>
              <a:rPr lang="pl-PL" sz="1600" dirty="0" err="1"/>
              <a:t>price</a:t>
            </a:r>
            <a:r>
              <a:rPr lang="pl-PL" sz="1600" dirty="0"/>
              <a:t> for </a:t>
            </a:r>
            <a:r>
              <a:rPr lang="pl-PL" sz="1600" dirty="0" err="1"/>
              <a:t>being</a:t>
            </a:r>
            <a:r>
              <a:rPr lang="pl-PL" sz="1600" dirty="0"/>
              <a:t> </a:t>
            </a:r>
            <a:r>
              <a:rPr lang="pl-PL" sz="1600" dirty="0" err="1"/>
              <a:t>swapped</a:t>
            </a:r>
            <a:r>
              <a:rPr lang="pl-PL" sz="1600" dirty="0"/>
              <a:t>; we </a:t>
            </a:r>
            <a:r>
              <a:rPr lang="pl-PL" sz="1600" dirty="0" err="1"/>
              <a:t>can</a:t>
            </a:r>
            <a:r>
              <a:rPr lang="pl-PL" sz="1600" dirty="0"/>
              <a:t> </a:t>
            </a:r>
            <a:r>
              <a:rPr lang="pl-PL" sz="1600" dirty="0" err="1"/>
              <a:t>swap</a:t>
            </a:r>
            <a:r>
              <a:rPr lang="pl-PL" sz="1600" dirty="0"/>
              <a:t> </a:t>
            </a:r>
            <a:r>
              <a:rPr lang="pl-PL" sz="1600" dirty="0" err="1"/>
              <a:t>cand’s</a:t>
            </a:r>
            <a:r>
              <a:rPr lang="pl-PL" sz="1600" dirty="0"/>
              <a:t> </a:t>
            </a:r>
            <a:r>
              <a:rPr lang="pl-PL" sz="1600" dirty="0" err="1"/>
              <a:t>when</a:t>
            </a:r>
            <a:r>
              <a:rPr lang="pl-PL" sz="1600" dirty="0"/>
              <a:t> </a:t>
            </a:r>
            <a:r>
              <a:rPr lang="pl-PL" sz="1600" dirty="0" err="1"/>
              <a:t>they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adjacent</a:t>
            </a:r>
            <a:endParaRPr lang="pl-PL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2E6B6-28C6-4548-86ED-A464BDDB116A}"/>
              </a:ext>
            </a:extLst>
          </p:cNvPr>
          <p:cNvSpPr txBox="1"/>
          <p:nvPr/>
        </p:nvSpPr>
        <p:spPr>
          <a:xfrm>
            <a:off x="5729108" y="4665697"/>
            <a:ext cx="262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Shift</a:t>
            </a:r>
            <a:r>
              <a:rPr lang="pl-PL" sz="2800" dirty="0"/>
              <a:t> </a:t>
            </a:r>
            <a:r>
              <a:rPr lang="pl-PL" sz="2800" dirty="0" err="1"/>
              <a:t>Bribery</a:t>
            </a:r>
            <a:endParaRPr lang="pl-PL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F3E342-78CC-461D-9A06-C3FFBD403616}"/>
              </a:ext>
            </a:extLst>
          </p:cNvPr>
          <p:cNvSpPr txBox="1"/>
          <p:nvPr/>
        </p:nvSpPr>
        <p:spPr>
          <a:xfrm>
            <a:off x="5729108" y="5140714"/>
            <a:ext cx="317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/>
              <a:t>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shift</a:t>
            </a:r>
            <a:r>
              <a:rPr lang="pl-PL" dirty="0"/>
              <a:t> p </a:t>
            </a:r>
            <a:r>
              <a:rPr lang="pl-PL" dirty="0" err="1"/>
              <a:t>forward</a:t>
            </a:r>
            <a:r>
              <a:rPr lang="pl-PL" dirty="0"/>
              <a:t> in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vote</a:t>
            </a:r>
            <a:r>
              <a:rPr lang="pl-PL" dirty="0"/>
              <a:t>, for a </a:t>
            </a:r>
            <a:r>
              <a:rPr lang="pl-PL" dirty="0" err="1"/>
              <a:t>given</a:t>
            </a:r>
            <a:r>
              <a:rPr lang="pl-PL" dirty="0"/>
              <a:t> </a:t>
            </a:r>
            <a:r>
              <a:rPr lang="pl-PL" dirty="0" err="1"/>
              <a:t>price</a:t>
            </a:r>
            <a:endParaRPr lang="pl-PL" b="1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9D67F1-388F-4F7F-B15D-D2D5B34A88E3}"/>
              </a:ext>
            </a:extLst>
          </p:cNvPr>
          <p:cNvSpPr/>
          <p:nvPr/>
        </p:nvSpPr>
        <p:spPr>
          <a:xfrm>
            <a:off x="5332756" y="4505203"/>
            <a:ext cx="3620731" cy="1598181"/>
          </a:xfrm>
          <a:custGeom>
            <a:avLst/>
            <a:gdLst>
              <a:gd name="connsiteX0" fmla="*/ 1067037 w 2910971"/>
              <a:gd name="connsiteY0" fmla="*/ 75978 h 2360184"/>
              <a:gd name="connsiteX1" fmla="*/ 138989 w 2910971"/>
              <a:gd name="connsiteY1" fmla="*/ 212455 h 2360184"/>
              <a:gd name="connsiteX2" fmla="*/ 57103 w 2910971"/>
              <a:gd name="connsiteY2" fmla="*/ 2000312 h 2360184"/>
              <a:gd name="connsiteX3" fmla="*/ 657604 w 2910971"/>
              <a:gd name="connsiteY3" fmla="*/ 2355154 h 2360184"/>
              <a:gd name="connsiteX4" fmla="*/ 2786655 w 2910971"/>
              <a:gd name="connsiteY4" fmla="*/ 2082199 h 2360184"/>
              <a:gd name="connsiteX5" fmla="*/ 2486404 w 2910971"/>
              <a:gd name="connsiteY5" fmla="*/ 594593 h 2360184"/>
              <a:gd name="connsiteX6" fmla="*/ 1067037 w 2910971"/>
              <a:gd name="connsiteY6" fmla="*/ 75978 h 2360184"/>
              <a:gd name="connsiteX0" fmla="*/ 1067037 w 4934873"/>
              <a:gd name="connsiteY0" fmla="*/ 723913 h 3008119"/>
              <a:gd name="connsiteX1" fmla="*/ 138989 w 4934873"/>
              <a:gd name="connsiteY1" fmla="*/ 860390 h 3008119"/>
              <a:gd name="connsiteX2" fmla="*/ 57103 w 4934873"/>
              <a:gd name="connsiteY2" fmla="*/ 2648247 h 3008119"/>
              <a:gd name="connsiteX3" fmla="*/ 657604 w 4934873"/>
              <a:gd name="connsiteY3" fmla="*/ 3003089 h 3008119"/>
              <a:gd name="connsiteX4" fmla="*/ 2786655 w 4934873"/>
              <a:gd name="connsiteY4" fmla="*/ 2730134 h 3008119"/>
              <a:gd name="connsiteX5" fmla="*/ 4907727 w 4934873"/>
              <a:gd name="connsiteY5" fmla="*/ 76493 h 3008119"/>
              <a:gd name="connsiteX6" fmla="*/ 1067037 w 4934873"/>
              <a:gd name="connsiteY6" fmla="*/ 723913 h 3008119"/>
              <a:gd name="connsiteX0" fmla="*/ 1959095 w 4966361"/>
              <a:gd name="connsiteY0" fmla="*/ 970610 h 2980455"/>
              <a:gd name="connsiteX1" fmla="*/ 189836 w 4966361"/>
              <a:gd name="connsiteY1" fmla="*/ 832726 h 2980455"/>
              <a:gd name="connsiteX2" fmla="*/ 107950 w 4966361"/>
              <a:gd name="connsiteY2" fmla="*/ 2620583 h 2980455"/>
              <a:gd name="connsiteX3" fmla="*/ 708451 w 4966361"/>
              <a:gd name="connsiteY3" fmla="*/ 2975425 h 2980455"/>
              <a:gd name="connsiteX4" fmla="*/ 2837502 w 4966361"/>
              <a:gd name="connsiteY4" fmla="*/ 2702470 h 2980455"/>
              <a:gd name="connsiteX5" fmla="*/ 4958574 w 4966361"/>
              <a:gd name="connsiteY5" fmla="*/ 48829 h 2980455"/>
              <a:gd name="connsiteX6" fmla="*/ 1959095 w 4966361"/>
              <a:gd name="connsiteY6" fmla="*/ 970610 h 2980455"/>
              <a:gd name="connsiteX0" fmla="*/ 1959095 w 4966361"/>
              <a:gd name="connsiteY0" fmla="*/ 992061 h 3001906"/>
              <a:gd name="connsiteX1" fmla="*/ 189836 w 4966361"/>
              <a:gd name="connsiteY1" fmla="*/ 854177 h 3001906"/>
              <a:gd name="connsiteX2" fmla="*/ 107950 w 4966361"/>
              <a:gd name="connsiteY2" fmla="*/ 2642034 h 3001906"/>
              <a:gd name="connsiteX3" fmla="*/ 708451 w 4966361"/>
              <a:gd name="connsiteY3" fmla="*/ 2996876 h 3001906"/>
              <a:gd name="connsiteX4" fmla="*/ 2837502 w 4966361"/>
              <a:gd name="connsiteY4" fmla="*/ 2723921 h 3001906"/>
              <a:gd name="connsiteX5" fmla="*/ 4958574 w 4966361"/>
              <a:gd name="connsiteY5" fmla="*/ 70280 h 3001906"/>
              <a:gd name="connsiteX6" fmla="*/ 1959095 w 4966361"/>
              <a:gd name="connsiteY6" fmla="*/ 992061 h 3001906"/>
              <a:gd name="connsiteX0" fmla="*/ 1959095 w 3368288"/>
              <a:gd name="connsiteY0" fmla="*/ 1141945 h 3151790"/>
              <a:gd name="connsiteX1" fmla="*/ 189836 w 3368288"/>
              <a:gd name="connsiteY1" fmla="*/ 1004061 h 3151790"/>
              <a:gd name="connsiteX2" fmla="*/ 107950 w 3368288"/>
              <a:gd name="connsiteY2" fmla="*/ 2791918 h 3151790"/>
              <a:gd name="connsiteX3" fmla="*/ 708451 w 3368288"/>
              <a:gd name="connsiteY3" fmla="*/ 3146760 h 3151790"/>
              <a:gd name="connsiteX4" fmla="*/ 2837502 w 3368288"/>
              <a:gd name="connsiteY4" fmla="*/ 2873805 h 3151790"/>
              <a:gd name="connsiteX5" fmla="*/ 3332991 w 3368288"/>
              <a:gd name="connsiteY5" fmla="*/ 43790 h 3151790"/>
              <a:gd name="connsiteX6" fmla="*/ 1959095 w 3368288"/>
              <a:gd name="connsiteY6" fmla="*/ 1141945 h 3151790"/>
              <a:gd name="connsiteX0" fmla="*/ 1959095 w 5811571"/>
              <a:gd name="connsiteY0" fmla="*/ 1098202 h 3218437"/>
              <a:gd name="connsiteX1" fmla="*/ 189836 w 5811571"/>
              <a:gd name="connsiteY1" fmla="*/ 960318 h 3218437"/>
              <a:gd name="connsiteX2" fmla="*/ 107950 w 5811571"/>
              <a:gd name="connsiteY2" fmla="*/ 2748175 h 3218437"/>
              <a:gd name="connsiteX3" fmla="*/ 708451 w 5811571"/>
              <a:gd name="connsiteY3" fmla="*/ 3103017 h 3218437"/>
              <a:gd name="connsiteX4" fmla="*/ 5781739 w 5811571"/>
              <a:gd name="connsiteY4" fmla="*/ 1056514 h 3218437"/>
              <a:gd name="connsiteX5" fmla="*/ 3332991 w 5811571"/>
              <a:gd name="connsiteY5" fmla="*/ 47 h 3218437"/>
              <a:gd name="connsiteX6" fmla="*/ 1959095 w 5811571"/>
              <a:gd name="connsiteY6" fmla="*/ 1098202 h 3218437"/>
              <a:gd name="connsiteX0" fmla="*/ 1959095 w 5781770"/>
              <a:gd name="connsiteY0" fmla="*/ 1098206 h 3147896"/>
              <a:gd name="connsiteX1" fmla="*/ 189836 w 5781770"/>
              <a:gd name="connsiteY1" fmla="*/ 960322 h 3147896"/>
              <a:gd name="connsiteX2" fmla="*/ 107950 w 5781770"/>
              <a:gd name="connsiteY2" fmla="*/ 2748179 h 3147896"/>
              <a:gd name="connsiteX3" fmla="*/ 708451 w 5781770"/>
              <a:gd name="connsiteY3" fmla="*/ 3103021 h 3147896"/>
              <a:gd name="connsiteX4" fmla="*/ 4394416 w 5781770"/>
              <a:gd name="connsiteY4" fmla="*/ 2035687 h 3147896"/>
              <a:gd name="connsiteX5" fmla="*/ 5781739 w 5781770"/>
              <a:gd name="connsiteY5" fmla="*/ 1056518 h 3147896"/>
              <a:gd name="connsiteX6" fmla="*/ 3332991 w 5781770"/>
              <a:gd name="connsiteY6" fmla="*/ 51 h 3147896"/>
              <a:gd name="connsiteX7" fmla="*/ 1959095 w 5781770"/>
              <a:gd name="connsiteY7" fmla="*/ 1098206 h 3147896"/>
              <a:gd name="connsiteX0" fmla="*/ 2012827 w 5835502"/>
              <a:gd name="connsiteY0" fmla="*/ 1098206 h 2944738"/>
              <a:gd name="connsiteX1" fmla="*/ 243568 w 5835502"/>
              <a:gd name="connsiteY1" fmla="*/ 960322 h 2944738"/>
              <a:gd name="connsiteX2" fmla="*/ 161682 w 5835502"/>
              <a:gd name="connsiteY2" fmla="*/ 2748179 h 2944738"/>
              <a:gd name="connsiteX3" fmla="*/ 1614761 w 5835502"/>
              <a:gd name="connsiteY3" fmla="*/ 2818861 h 2944738"/>
              <a:gd name="connsiteX4" fmla="*/ 4448148 w 5835502"/>
              <a:gd name="connsiteY4" fmla="*/ 2035687 h 2944738"/>
              <a:gd name="connsiteX5" fmla="*/ 5835471 w 5835502"/>
              <a:gd name="connsiteY5" fmla="*/ 1056518 h 2944738"/>
              <a:gd name="connsiteX6" fmla="*/ 3386723 w 5835502"/>
              <a:gd name="connsiteY6" fmla="*/ 51 h 2944738"/>
              <a:gd name="connsiteX7" fmla="*/ 2012827 w 5835502"/>
              <a:gd name="connsiteY7" fmla="*/ 1098206 h 2944738"/>
              <a:gd name="connsiteX0" fmla="*/ 2065296 w 5887971"/>
              <a:gd name="connsiteY0" fmla="*/ 1098206 h 2866643"/>
              <a:gd name="connsiteX1" fmla="*/ 296037 w 5887971"/>
              <a:gd name="connsiteY1" fmla="*/ 960322 h 2866643"/>
              <a:gd name="connsiteX2" fmla="*/ 134576 w 5887971"/>
              <a:gd name="connsiteY2" fmla="*/ 2581603 h 2866643"/>
              <a:gd name="connsiteX3" fmla="*/ 1667230 w 5887971"/>
              <a:gd name="connsiteY3" fmla="*/ 2818861 h 2866643"/>
              <a:gd name="connsiteX4" fmla="*/ 4500617 w 5887971"/>
              <a:gd name="connsiteY4" fmla="*/ 2035687 h 2866643"/>
              <a:gd name="connsiteX5" fmla="*/ 5887940 w 5887971"/>
              <a:gd name="connsiteY5" fmla="*/ 1056518 h 2866643"/>
              <a:gd name="connsiteX6" fmla="*/ 3439192 w 5887971"/>
              <a:gd name="connsiteY6" fmla="*/ 51 h 2866643"/>
              <a:gd name="connsiteX7" fmla="*/ 2065296 w 5887971"/>
              <a:gd name="connsiteY7" fmla="*/ 1098206 h 2866643"/>
              <a:gd name="connsiteX0" fmla="*/ 1988753 w 5811428"/>
              <a:gd name="connsiteY0" fmla="*/ 1098206 h 2883669"/>
              <a:gd name="connsiteX1" fmla="*/ 219494 w 5811428"/>
              <a:gd name="connsiteY1" fmla="*/ 960322 h 2883669"/>
              <a:gd name="connsiteX2" fmla="*/ 58033 w 5811428"/>
              <a:gd name="connsiteY2" fmla="*/ 2581603 h 2883669"/>
              <a:gd name="connsiteX3" fmla="*/ 1590687 w 5811428"/>
              <a:gd name="connsiteY3" fmla="*/ 2818861 h 2883669"/>
              <a:gd name="connsiteX4" fmla="*/ 4424074 w 5811428"/>
              <a:gd name="connsiteY4" fmla="*/ 2035687 h 2883669"/>
              <a:gd name="connsiteX5" fmla="*/ 5811397 w 5811428"/>
              <a:gd name="connsiteY5" fmla="*/ 1056518 h 2883669"/>
              <a:gd name="connsiteX6" fmla="*/ 3362649 w 5811428"/>
              <a:gd name="connsiteY6" fmla="*/ 51 h 2883669"/>
              <a:gd name="connsiteX7" fmla="*/ 1988753 w 5811428"/>
              <a:gd name="connsiteY7" fmla="*/ 1098206 h 2883669"/>
              <a:gd name="connsiteX0" fmla="*/ 2014872 w 5837547"/>
              <a:gd name="connsiteY0" fmla="*/ 1098206 h 2866997"/>
              <a:gd name="connsiteX1" fmla="*/ 393393 w 5837547"/>
              <a:gd name="connsiteY1" fmla="*/ 950523 h 2866997"/>
              <a:gd name="connsiteX2" fmla="*/ 84152 w 5837547"/>
              <a:gd name="connsiteY2" fmla="*/ 2581603 h 2866997"/>
              <a:gd name="connsiteX3" fmla="*/ 1616806 w 5837547"/>
              <a:gd name="connsiteY3" fmla="*/ 2818861 h 2866997"/>
              <a:gd name="connsiteX4" fmla="*/ 4450193 w 5837547"/>
              <a:gd name="connsiteY4" fmla="*/ 2035687 h 2866997"/>
              <a:gd name="connsiteX5" fmla="*/ 5837516 w 5837547"/>
              <a:gd name="connsiteY5" fmla="*/ 1056518 h 2866997"/>
              <a:gd name="connsiteX6" fmla="*/ 3388768 w 5837547"/>
              <a:gd name="connsiteY6" fmla="*/ 51 h 2866997"/>
              <a:gd name="connsiteX7" fmla="*/ 2014872 w 5837547"/>
              <a:gd name="connsiteY7" fmla="*/ 1098206 h 2866997"/>
              <a:gd name="connsiteX0" fmla="*/ 2021244 w 5843919"/>
              <a:gd name="connsiteY0" fmla="*/ 1098206 h 2869920"/>
              <a:gd name="connsiteX1" fmla="*/ 377029 w 5843919"/>
              <a:gd name="connsiteY1" fmla="*/ 872134 h 2869920"/>
              <a:gd name="connsiteX2" fmla="*/ 90524 w 5843919"/>
              <a:gd name="connsiteY2" fmla="*/ 2581603 h 2869920"/>
              <a:gd name="connsiteX3" fmla="*/ 1623178 w 5843919"/>
              <a:gd name="connsiteY3" fmla="*/ 2818861 h 2869920"/>
              <a:gd name="connsiteX4" fmla="*/ 4456565 w 5843919"/>
              <a:gd name="connsiteY4" fmla="*/ 2035687 h 2869920"/>
              <a:gd name="connsiteX5" fmla="*/ 5843888 w 5843919"/>
              <a:gd name="connsiteY5" fmla="*/ 1056518 h 2869920"/>
              <a:gd name="connsiteX6" fmla="*/ 3395140 w 5843919"/>
              <a:gd name="connsiteY6" fmla="*/ 51 h 2869920"/>
              <a:gd name="connsiteX7" fmla="*/ 2021244 w 5843919"/>
              <a:gd name="connsiteY7" fmla="*/ 1098206 h 2869920"/>
              <a:gd name="connsiteX0" fmla="*/ 2015079 w 5837754"/>
              <a:gd name="connsiteY0" fmla="*/ 1098206 h 2869920"/>
              <a:gd name="connsiteX1" fmla="*/ 370864 w 5837754"/>
              <a:gd name="connsiteY1" fmla="*/ 872134 h 2869920"/>
              <a:gd name="connsiteX2" fmla="*/ 84359 w 5837754"/>
              <a:gd name="connsiteY2" fmla="*/ 2581603 h 2869920"/>
              <a:gd name="connsiteX3" fmla="*/ 1617013 w 5837754"/>
              <a:gd name="connsiteY3" fmla="*/ 2818861 h 2869920"/>
              <a:gd name="connsiteX4" fmla="*/ 4450400 w 5837754"/>
              <a:gd name="connsiteY4" fmla="*/ 2035687 h 2869920"/>
              <a:gd name="connsiteX5" fmla="*/ 5837723 w 5837754"/>
              <a:gd name="connsiteY5" fmla="*/ 1056518 h 2869920"/>
              <a:gd name="connsiteX6" fmla="*/ 3388975 w 5837754"/>
              <a:gd name="connsiteY6" fmla="*/ 51 h 2869920"/>
              <a:gd name="connsiteX7" fmla="*/ 2015079 w 5837754"/>
              <a:gd name="connsiteY7" fmla="*/ 1098206 h 2869920"/>
              <a:gd name="connsiteX0" fmla="*/ 1934290 w 5756965"/>
              <a:gd name="connsiteY0" fmla="*/ 1098206 h 2861947"/>
              <a:gd name="connsiteX1" fmla="*/ 3570 w 5756965"/>
              <a:gd name="connsiteY1" fmla="*/ 2581603 h 2861947"/>
              <a:gd name="connsiteX2" fmla="*/ 1536224 w 5756965"/>
              <a:gd name="connsiteY2" fmla="*/ 2818861 h 2861947"/>
              <a:gd name="connsiteX3" fmla="*/ 4369611 w 5756965"/>
              <a:gd name="connsiteY3" fmla="*/ 2035687 h 2861947"/>
              <a:gd name="connsiteX4" fmla="*/ 5756934 w 5756965"/>
              <a:gd name="connsiteY4" fmla="*/ 1056518 h 2861947"/>
              <a:gd name="connsiteX5" fmla="*/ 3308186 w 5756965"/>
              <a:gd name="connsiteY5" fmla="*/ 51 h 2861947"/>
              <a:gd name="connsiteX6" fmla="*/ 1934290 w 5756965"/>
              <a:gd name="connsiteY6" fmla="*/ 1098206 h 2861947"/>
              <a:gd name="connsiteX0" fmla="*/ 515148 w 5849733"/>
              <a:gd name="connsiteY0" fmla="*/ 1216451 h 2859013"/>
              <a:gd name="connsiteX1" fmla="*/ 96333 w 5849733"/>
              <a:gd name="connsiteY1" fmla="*/ 2582265 h 2859013"/>
              <a:gd name="connsiteX2" fmla="*/ 1628987 w 5849733"/>
              <a:gd name="connsiteY2" fmla="*/ 2819523 h 2859013"/>
              <a:gd name="connsiteX3" fmla="*/ 4462374 w 5849733"/>
              <a:gd name="connsiteY3" fmla="*/ 2036349 h 2859013"/>
              <a:gd name="connsiteX4" fmla="*/ 5849697 w 5849733"/>
              <a:gd name="connsiteY4" fmla="*/ 1057180 h 2859013"/>
              <a:gd name="connsiteX5" fmla="*/ 3400949 w 5849733"/>
              <a:gd name="connsiteY5" fmla="*/ 713 h 2859013"/>
              <a:gd name="connsiteX6" fmla="*/ 515148 w 5849733"/>
              <a:gd name="connsiteY6" fmla="*/ 1216451 h 2859013"/>
              <a:gd name="connsiteX0" fmla="*/ 515148 w 4532028"/>
              <a:gd name="connsiteY0" fmla="*/ 1215738 h 2858300"/>
              <a:gd name="connsiteX1" fmla="*/ 96333 w 4532028"/>
              <a:gd name="connsiteY1" fmla="*/ 2581552 h 2858300"/>
              <a:gd name="connsiteX2" fmla="*/ 1628987 w 4532028"/>
              <a:gd name="connsiteY2" fmla="*/ 2818810 h 2858300"/>
              <a:gd name="connsiteX3" fmla="*/ 4462374 w 4532028"/>
              <a:gd name="connsiteY3" fmla="*/ 2035636 h 2858300"/>
              <a:gd name="connsiteX4" fmla="*/ 3400949 w 4532028"/>
              <a:gd name="connsiteY4" fmla="*/ 0 h 2858300"/>
              <a:gd name="connsiteX5" fmla="*/ 515148 w 4532028"/>
              <a:gd name="connsiteY5" fmla="*/ 1215738 h 2858300"/>
              <a:gd name="connsiteX0" fmla="*/ 561338 w 4508563"/>
              <a:gd name="connsiteY0" fmla="*/ 8736 h 1651298"/>
              <a:gd name="connsiteX1" fmla="*/ 142523 w 4508563"/>
              <a:gd name="connsiteY1" fmla="*/ 1374550 h 1651298"/>
              <a:gd name="connsiteX2" fmla="*/ 1675177 w 4508563"/>
              <a:gd name="connsiteY2" fmla="*/ 1611808 h 1651298"/>
              <a:gd name="connsiteX3" fmla="*/ 4508564 w 4508563"/>
              <a:gd name="connsiteY3" fmla="*/ 828634 h 1651298"/>
              <a:gd name="connsiteX4" fmla="*/ 561338 w 4508563"/>
              <a:gd name="connsiteY4" fmla="*/ 8736 h 1651298"/>
              <a:gd name="connsiteX0" fmla="*/ 1635421 w 4366303"/>
              <a:gd name="connsiteY0" fmla="*/ 17017 h 1298147"/>
              <a:gd name="connsiteX1" fmla="*/ 262 w 4366303"/>
              <a:gd name="connsiteY1" fmla="*/ 1030081 h 1298147"/>
              <a:gd name="connsiteX2" fmla="*/ 1532916 w 4366303"/>
              <a:gd name="connsiteY2" fmla="*/ 1267339 h 1298147"/>
              <a:gd name="connsiteX3" fmla="*/ 4366303 w 4366303"/>
              <a:gd name="connsiteY3" fmla="*/ 484165 h 1298147"/>
              <a:gd name="connsiteX4" fmla="*/ 1635421 w 4366303"/>
              <a:gd name="connsiteY4" fmla="*/ 17017 h 1298147"/>
              <a:gd name="connsiteX0" fmla="*/ 1673932 w 4404814"/>
              <a:gd name="connsiteY0" fmla="*/ 17017 h 1187668"/>
              <a:gd name="connsiteX1" fmla="*/ 38773 w 4404814"/>
              <a:gd name="connsiteY1" fmla="*/ 1030081 h 1187668"/>
              <a:gd name="connsiteX2" fmla="*/ 3276583 w 4404814"/>
              <a:gd name="connsiteY2" fmla="*/ 1130158 h 1187668"/>
              <a:gd name="connsiteX3" fmla="*/ 4404814 w 4404814"/>
              <a:gd name="connsiteY3" fmla="*/ 484165 h 1187668"/>
              <a:gd name="connsiteX4" fmla="*/ 1673932 w 4404814"/>
              <a:gd name="connsiteY4" fmla="*/ 17017 h 1187668"/>
              <a:gd name="connsiteX0" fmla="*/ 1673192 w 4233559"/>
              <a:gd name="connsiteY0" fmla="*/ 19963 h 1192730"/>
              <a:gd name="connsiteX1" fmla="*/ 38033 w 4233559"/>
              <a:gd name="connsiteY1" fmla="*/ 1033027 h 1192730"/>
              <a:gd name="connsiteX2" fmla="*/ 3275843 w 4233559"/>
              <a:gd name="connsiteY2" fmla="*/ 1133104 h 1192730"/>
              <a:gd name="connsiteX3" fmla="*/ 4233559 w 4233559"/>
              <a:gd name="connsiteY3" fmla="*/ 457715 h 1192730"/>
              <a:gd name="connsiteX4" fmla="*/ 1673192 w 4233559"/>
              <a:gd name="connsiteY4" fmla="*/ 19963 h 1192730"/>
              <a:gd name="connsiteX0" fmla="*/ 1673192 w 4250745"/>
              <a:gd name="connsiteY0" fmla="*/ 19963 h 1192730"/>
              <a:gd name="connsiteX1" fmla="*/ 38033 w 4250745"/>
              <a:gd name="connsiteY1" fmla="*/ 1033027 h 1192730"/>
              <a:gd name="connsiteX2" fmla="*/ 3275843 w 4250745"/>
              <a:gd name="connsiteY2" fmla="*/ 1133104 h 1192730"/>
              <a:gd name="connsiteX3" fmla="*/ 4233559 w 4250745"/>
              <a:gd name="connsiteY3" fmla="*/ 457715 h 1192730"/>
              <a:gd name="connsiteX4" fmla="*/ 1673192 w 4250745"/>
              <a:gd name="connsiteY4" fmla="*/ 19963 h 1192730"/>
              <a:gd name="connsiteX0" fmla="*/ 443639 w 3015837"/>
              <a:gd name="connsiteY0" fmla="*/ 13121 h 1147439"/>
              <a:gd name="connsiteX1" fmla="*/ 149870 w 3015837"/>
              <a:gd name="connsiteY1" fmla="*/ 889004 h 1147439"/>
              <a:gd name="connsiteX2" fmla="*/ 2046290 w 3015837"/>
              <a:gd name="connsiteY2" fmla="*/ 1126262 h 1147439"/>
              <a:gd name="connsiteX3" fmla="*/ 3004006 w 3015837"/>
              <a:gd name="connsiteY3" fmla="*/ 450873 h 1147439"/>
              <a:gd name="connsiteX4" fmla="*/ 443639 w 3015837"/>
              <a:gd name="connsiteY4" fmla="*/ 13121 h 114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837" h="1147439">
                <a:moveTo>
                  <a:pt x="443639" y="13121"/>
                </a:moveTo>
                <a:cubicBezTo>
                  <a:pt x="-32050" y="86143"/>
                  <a:pt x="-117238" y="703481"/>
                  <a:pt x="149870" y="889004"/>
                </a:cubicBezTo>
                <a:cubicBezTo>
                  <a:pt x="416978" y="1074527"/>
                  <a:pt x="1570601" y="1199284"/>
                  <a:pt x="2046290" y="1126262"/>
                </a:cubicBezTo>
                <a:cubicBezTo>
                  <a:pt x="2521979" y="1053240"/>
                  <a:pt x="3106550" y="930474"/>
                  <a:pt x="3004006" y="450873"/>
                </a:cubicBezTo>
                <a:cubicBezTo>
                  <a:pt x="2818366" y="183694"/>
                  <a:pt x="919328" y="-59901"/>
                  <a:pt x="443639" y="1312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BB4726-196A-416B-9285-AEAABB3BB07E}"/>
              </a:ext>
            </a:extLst>
          </p:cNvPr>
          <p:cNvSpPr txBox="1"/>
          <p:nvPr/>
        </p:nvSpPr>
        <p:spPr>
          <a:xfrm>
            <a:off x="5153694" y="1829160"/>
            <a:ext cx="3616930" cy="1231106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FPT for #</a:t>
            </a:r>
            <a:r>
              <a:rPr lang="pl-PL" b="1" dirty="0" err="1"/>
              <a:t>candidates</a:t>
            </a:r>
            <a:endParaRPr lang="pl-PL" b="1" dirty="0"/>
          </a:p>
          <a:p>
            <a:r>
              <a:rPr lang="pl-PL" sz="1400" dirty="0"/>
              <a:t>D. Knop, M. </a:t>
            </a:r>
            <a:r>
              <a:rPr lang="pl-PL" sz="1400" dirty="0" err="1"/>
              <a:t>Koutecký</a:t>
            </a:r>
            <a:r>
              <a:rPr lang="pl-PL" sz="1400" dirty="0"/>
              <a:t>, M. Mnich, </a:t>
            </a:r>
            <a:r>
              <a:rPr lang="pl-PL" sz="1400" dirty="0" err="1"/>
              <a:t>Voting</a:t>
            </a:r>
            <a:r>
              <a:rPr lang="pl-PL" sz="1400" dirty="0"/>
              <a:t> and </a:t>
            </a:r>
            <a:r>
              <a:rPr lang="pl-PL" sz="1400" dirty="0" err="1"/>
              <a:t>Bribing</a:t>
            </a:r>
            <a:r>
              <a:rPr lang="pl-PL" sz="1400" dirty="0"/>
              <a:t> in Single-</a:t>
            </a:r>
            <a:r>
              <a:rPr lang="pl-PL" sz="1400" dirty="0" err="1"/>
              <a:t>Exponential</a:t>
            </a:r>
            <a:r>
              <a:rPr lang="pl-PL" sz="1400" dirty="0"/>
              <a:t> Time. STACS 2017</a:t>
            </a:r>
          </a:p>
          <a:p>
            <a:endParaRPr lang="pl-PL" sz="1400" dirty="0"/>
          </a:p>
          <a:p>
            <a:r>
              <a:rPr lang="pl-PL" sz="1400" dirty="0"/>
              <a:t>+ </a:t>
            </a:r>
            <a:r>
              <a:rPr lang="pl-PL" sz="1400" dirty="0" err="1"/>
              <a:t>easier</a:t>
            </a:r>
            <a:r>
              <a:rPr lang="pl-PL" sz="1400" dirty="0"/>
              <a:t> </a:t>
            </a:r>
            <a:r>
              <a:rPr lang="pl-PL" sz="1400" dirty="0" err="1"/>
              <a:t>tricks</a:t>
            </a:r>
            <a:r>
              <a:rPr lang="pl-PL" sz="1400" dirty="0"/>
              <a:t> for </a:t>
            </a:r>
            <a:r>
              <a:rPr lang="pl-PL" sz="1400" dirty="0" err="1"/>
              <a:t>special</a:t>
            </a:r>
            <a:r>
              <a:rPr lang="pl-PL" sz="1400" dirty="0"/>
              <a:t> </a:t>
            </a:r>
            <a:r>
              <a:rPr lang="pl-PL" sz="1400" dirty="0" err="1"/>
              <a:t>cases</a:t>
            </a:r>
            <a:endParaRPr lang="pl-PL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B6BD4-5D19-498B-AF8D-8D797F34963F}"/>
              </a:ext>
            </a:extLst>
          </p:cNvPr>
          <p:cNvSpPr txBox="1"/>
          <p:nvPr/>
        </p:nvSpPr>
        <p:spPr>
          <a:xfrm>
            <a:off x="2789424" y="1515131"/>
            <a:ext cx="219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/>
              <a:t>n-</a:t>
            </a:r>
            <a:r>
              <a:rPr lang="pl-PL" sz="4400" dirty="0" err="1"/>
              <a:t>Fold</a:t>
            </a:r>
            <a:r>
              <a:rPr lang="pl-PL" sz="4400" dirty="0"/>
              <a:t> IP</a:t>
            </a:r>
          </a:p>
        </p:txBody>
      </p:sp>
    </p:spTree>
    <p:extLst>
      <p:ext uri="{BB962C8B-B14F-4D97-AF65-F5344CB8AC3E}">
        <p14:creationId xmlns:p14="http://schemas.microsoft.com/office/powerpoint/2010/main" val="35515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trzałka w lewo 39"/>
          <p:cNvSpPr/>
          <p:nvPr/>
        </p:nvSpPr>
        <p:spPr>
          <a:xfrm>
            <a:off x="2191560" y="2905378"/>
            <a:ext cx="1783067" cy="747508"/>
          </a:xfrm>
          <a:prstGeom prst="left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310331" y="2108605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1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Shift-Bribery</a:t>
            </a:r>
            <a:r>
              <a:rPr lang="pl-PL" dirty="0"/>
              <a:t> Problem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15" y="1892581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31" y="1964589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11" y="1964589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35" y="2036597"/>
            <a:ext cx="361455" cy="66429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310331" y="3044709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2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2828685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67" y="2867031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79" y="290537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65" y="2887006"/>
            <a:ext cx="361455" cy="664296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1310331" y="3908805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3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27" y="3692781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3764789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11" y="3764789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1" y="3836797"/>
            <a:ext cx="361455" cy="664296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1310331" y="4916917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4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15" y="4700893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4772901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11" y="4772901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23" y="4844909"/>
            <a:ext cx="361455" cy="66429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030411" y="1404963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3          2         1         0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6372200" y="1311759"/>
            <a:ext cx="126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u="sng" dirty="0" err="1"/>
              <a:t>Scores</a:t>
            </a:r>
            <a:endParaRPr lang="pl-PL" sz="3200" u="sng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42" y="2040617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06" y="484297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42" y="2993202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1" y="3928585"/>
            <a:ext cx="361455" cy="664296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7174251" y="2175051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7</a:t>
            </a:r>
            <a:endParaRPr lang="pl-PL" sz="28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7174250" y="3089289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3</a:t>
            </a:r>
            <a:endParaRPr lang="pl-PL" sz="28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7174251" y="3938402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8</a:t>
            </a:r>
            <a:endParaRPr lang="pl-PL" sz="28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7174249" y="4907335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6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250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5" grpId="0"/>
      <p:bldP spid="16" grpId="0"/>
      <p:bldP spid="21" grpId="0"/>
      <p:bldP spid="26" grpId="0"/>
      <p:bldP spid="3" grpId="0"/>
      <p:bldP spid="31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Setting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1269052"/>
            <a:ext cx="2634018" cy="6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023244" y="1345433"/>
            <a:ext cx="367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 = {      ,      ,      ,      ,     }</a:t>
            </a:r>
          </a:p>
          <a:p>
            <a:r>
              <a:rPr lang="pl-PL" sz="2800" dirty="0"/>
              <a:t>V = (v</a:t>
            </a:r>
            <a:r>
              <a:rPr lang="pl-PL" sz="2800" baseline="-25000" dirty="0"/>
              <a:t>1</a:t>
            </a:r>
            <a:r>
              <a:rPr lang="pl-PL" sz="2800" dirty="0"/>
              <a:t>, … , v</a:t>
            </a:r>
            <a:r>
              <a:rPr lang="pl-PL" sz="2800" baseline="-25000" dirty="0"/>
              <a:t>6</a:t>
            </a:r>
            <a:r>
              <a:rPr lang="pl-PL" sz="2800" dirty="0"/>
              <a:t>)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832175" y="1269052"/>
            <a:ext cx="0" cy="4967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378764" y="301788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78953" y="533399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378764" y="359538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78764" y="421150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78764" y="58719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378953" y="471292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0" y="2987019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5878285" y="2565751"/>
            <a:ext cx="2726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4       3      2      1      0</a:t>
            </a:r>
          </a:p>
        </p:txBody>
      </p:sp>
      <p:pic>
        <p:nvPicPr>
          <p:cNvPr id="15" name="Picture 13" descr="hvd1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780050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money3-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41" y="4681534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992F95B2-74A6-4D46-BF03-84BA4BFB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40283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Elections</a:t>
            </a:r>
            <a:r>
              <a:rPr lang="pl-PL" b="1" dirty="0"/>
              <a:t> </a:t>
            </a:r>
          </a:p>
          <a:p>
            <a:r>
              <a:rPr lang="pl-PL" sz="2000" dirty="0"/>
              <a:t>E = (C, V)</a:t>
            </a:r>
          </a:p>
          <a:p>
            <a:r>
              <a:rPr lang="pl-PL" sz="2000" dirty="0"/>
              <a:t>f – </a:t>
            </a:r>
            <a:r>
              <a:rPr lang="pl-PL" sz="2000" dirty="0" err="1"/>
              <a:t>voting</a:t>
            </a:r>
            <a:r>
              <a:rPr lang="pl-PL" sz="2000" dirty="0"/>
              <a:t> </a:t>
            </a:r>
            <a:r>
              <a:rPr lang="pl-PL" sz="2000" dirty="0" err="1"/>
              <a:t>rule</a:t>
            </a:r>
            <a:r>
              <a:rPr lang="pl-PL" sz="2000" dirty="0"/>
              <a:t> </a:t>
            </a:r>
          </a:p>
          <a:p>
            <a:r>
              <a:rPr lang="pl-PL" sz="2000" dirty="0"/>
              <a:t>f( E ) = W – </a:t>
            </a:r>
            <a:r>
              <a:rPr lang="pl-PL" sz="2000" dirty="0" err="1"/>
              <a:t>tied</a:t>
            </a:r>
            <a:r>
              <a:rPr lang="pl-PL" sz="2000" dirty="0"/>
              <a:t> </a:t>
            </a:r>
            <a:r>
              <a:rPr lang="pl-PL" sz="2000" dirty="0" err="1"/>
              <a:t>winners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 err="1"/>
              <a:t>Examples</a:t>
            </a:r>
            <a:r>
              <a:rPr lang="pl-PL" sz="2000" b="1" dirty="0"/>
              <a:t> of </a:t>
            </a:r>
            <a:r>
              <a:rPr lang="pl-PL" sz="2000" b="1" dirty="0" err="1"/>
              <a:t>voting</a:t>
            </a:r>
            <a:r>
              <a:rPr lang="pl-PL" sz="2000" b="1" dirty="0"/>
              <a:t> </a:t>
            </a:r>
            <a:r>
              <a:rPr lang="pl-PL" sz="2000" b="1" dirty="0" err="1"/>
              <a:t>rules</a:t>
            </a:r>
            <a:r>
              <a:rPr lang="pl-PL" sz="2000" b="1" dirty="0"/>
              <a:t>:</a:t>
            </a:r>
          </a:p>
          <a:p>
            <a:pPr>
              <a:buFontTx/>
              <a:buChar char="-"/>
            </a:pPr>
            <a:r>
              <a:rPr lang="pl-PL" sz="2000" dirty="0" err="1"/>
              <a:t>Plurality</a:t>
            </a:r>
            <a:r>
              <a:rPr lang="pl-PL" sz="2000" dirty="0"/>
              <a:t> </a:t>
            </a:r>
          </a:p>
          <a:p>
            <a:pPr>
              <a:buFontTx/>
              <a:buChar char="-"/>
            </a:pPr>
            <a:r>
              <a:rPr lang="pl-PL" sz="2000" b="1" dirty="0" err="1"/>
              <a:t>Borda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964435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trzałka w lewo 39"/>
          <p:cNvSpPr/>
          <p:nvPr/>
        </p:nvSpPr>
        <p:spPr>
          <a:xfrm>
            <a:off x="2191560" y="2905378"/>
            <a:ext cx="1783067" cy="747508"/>
          </a:xfrm>
          <a:prstGeom prst="left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310331" y="2108605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1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Shift-Bribery</a:t>
            </a:r>
            <a:r>
              <a:rPr lang="pl-PL" dirty="0"/>
              <a:t> Problem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15" y="1892581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31" y="1964589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11" y="1964589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35" y="2036597"/>
            <a:ext cx="361455" cy="66429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310331" y="3044709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2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2828685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67" y="2867031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79" y="290537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65" y="2887006"/>
            <a:ext cx="361455" cy="664296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1310331" y="3908805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3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27" y="3692781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3764789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11" y="3764789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1" y="3836797"/>
            <a:ext cx="361455" cy="664296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1310331" y="4916917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4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15" y="4700893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31" y="4772901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11" y="4772901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23" y="4844909"/>
            <a:ext cx="361455" cy="66429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030411" y="1404963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3          2         1         0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6372200" y="1311759"/>
            <a:ext cx="126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u="sng" dirty="0" err="1"/>
              <a:t>Scores</a:t>
            </a:r>
            <a:endParaRPr lang="pl-PL" sz="3200" u="sng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42" y="2040617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06" y="484297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42" y="2993202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1" y="3928585"/>
            <a:ext cx="361455" cy="664296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7174251" y="2175051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7</a:t>
            </a:r>
            <a:endParaRPr lang="pl-PL" sz="28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7174250" y="3089289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3</a:t>
            </a:r>
            <a:endParaRPr lang="pl-PL" sz="28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7174251" y="3938402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8</a:t>
            </a:r>
            <a:endParaRPr lang="pl-PL" sz="28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7174249" y="4907335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6</a:t>
            </a:r>
            <a:endParaRPr lang="pl-PL" sz="28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7174252" y="3089289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pl-PL" sz="2800" dirty="0">
                <a:sym typeface="Wingdings" panose="05000000000000000000" pitchFamily="2" charset="2"/>
              </a:rPr>
              <a:t>2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7174253" y="3938402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7</a:t>
            </a:r>
            <a:endParaRPr lang="pl-PL" sz="2800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7174251" y="4907335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ym typeface="Wingdings" panose="05000000000000000000" pitchFamily="2" charset="2"/>
              </a:rPr>
              <a:t> 8</a:t>
            </a:r>
            <a:endParaRPr lang="pl-PL" sz="2800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548254" y="6122668"/>
            <a:ext cx="778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Shifting</a:t>
            </a:r>
            <a:r>
              <a:rPr lang="pl-PL" sz="2400" dirty="0"/>
              <a:t> </a:t>
            </a:r>
            <a:r>
              <a:rPr lang="pl-PL" sz="2400" dirty="0" err="1"/>
              <a:t>our</a:t>
            </a:r>
            <a:r>
              <a:rPr lang="pl-PL" sz="2400" dirty="0"/>
              <a:t> </a:t>
            </a:r>
            <a:r>
              <a:rPr lang="pl-PL" sz="2400" dirty="0" err="1"/>
              <a:t>candidate</a:t>
            </a:r>
            <a:r>
              <a:rPr lang="pl-PL" sz="2400" dirty="0"/>
              <a:t> by k </a:t>
            </a:r>
            <a:r>
              <a:rPr lang="pl-PL" sz="2400" dirty="0" err="1"/>
              <a:t>position</a:t>
            </a:r>
            <a:r>
              <a:rPr lang="pl-PL" sz="2400" dirty="0"/>
              <a:t> in the </a:t>
            </a:r>
            <a:r>
              <a:rPr lang="pl-PL" sz="2400" dirty="0" err="1"/>
              <a:t>i’th</a:t>
            </a:r>
            <a:r>
              <a:rPr lang="pl-PL" sz="2400" dirty="0"/>
              <a:t> </a:t>
            </a:r>
            <a:r>
              <a:rPr lang="pl-PL" sz="2400" dirty="0" err="1"/>
              <a:t>vote</a:t>
            </a:r>
            <a:r>
              <a:rPr lang="pl-PL" sz="2400" dirty="0"/>
              <a:t> </a:t>
            </a:r>
            <a:r>
              <a:rPr lang="pl-PL" sz="2400" dirty="0" err="1"/>
              <a:t>costs</a:t>
            </a:r>
            <a:r>
              <a:rPr lang="pl-PL" sz="2400" dirty="0"/>
              <a:t> </a:t>
            </a:r>
            <a:r>
              <a:rPr lang="el-GR" sz="2400" dirty="0"/>
              <a:t>π</a:t>
            </a:r>
            <a:r>
              <a:rPr lang="pl-PL" sz="2400" baseline="-25000" dirty="0"/>
              <a:t>i</a:t>
            </a:r>
            <a:r>
              <a:rPr lang="pl-PL" sz="2400" dirty="0"/>
              <a:t>(k)</a:t>
            </a:r>
          </a:p>
        </p:txBody>
      </p:sp>
    </p:spTree>
    <p:extLst>
      <p:ext uri="{BB962C8B-B14F-4D97-AF65-F5344CB8AC3E}">
        <p14:creationId xmlns:p14="http://schemas.microsoft.com/office/powerpoint/2010/main" val="26388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1745E-6 L -0.2217 -4.31745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9809 -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4.44444E-6 L 0.11077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/>
      <p:bldP spid="38" grpId="0"/>
      <p:bldP spid="39" grpId="0"/>
      <p:bldP spid="41" grpId="0"/>
      <p:bldP spid="42" grpId="0"/>
      <p:bldP spid="43" grpId="0"/>
      <p:bldP spid="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pole tekstowe 8"/>
          <p:cNvSpPr txBox="1">
            <a:spLocks noChangeArrowheads="1"/>
          </p:cNvSpPr>
          <p:nvPr/>
        </p:nvSpPr>
        <p:spPr bwMode="auto">
          <a:xfrm flipH="1">
            <a:off x="1638300" y="1956109"/>
            <a:ext cx="6705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400" dirty="0" err="1"/>
              <a:t>Plurality</a:t>
            </a:r>
            <a:r>
              <a:rPr lang="pl-PL" altLang="pl-PL" sz="2400" dirty="0"/>
              <a:t>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r>
              <a:rPr lang="pl-PL" altLang="pl-PL" sz="2400" dirty="0"/>
              <a:t>Veto	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r>
              <a:rPr lang="pl-PL" altLang="pl-PL" sz="2400" dirty="0"/>
              <a:t>k-</a:t>
            </a:r>
            <a:r>
              <a:rPr lang="pl-PL" altLang="pl-PL" sz="2400" dirty="0" err="1"/>
              <a:t>approval</a:t>
            </a:r>
            <a:r>
              <a:rPr lang="pl-PL" altLang="pl-PL" sz="2400" dirty="0"/>
              <a:t>	P		</a:t>
            </a:r>
            <a:r>
              <a:rPr lang="pl-PL" altLang="pl-PL" sz="2400" dirty="0">
                <a:latin typeface="Verdana" pitchFamily="34" charset="0"/>
              </a:rPr>
              <a:t>―</a:t>
            </a:r>
            <a:endParaRPr lang="pl-PL" altLang="pl-PL" sz="2400" dirty="0"/>
          </a:p>
          <a:p>
            <a:pPr eaLnBrk="1" hangingPunct="1"/>
            <a:endParaRPr lang="pl-PL" altLang="pl-PL" sz="2400" dirty="0"/>
          </a:p>
          <a:p>
            <a:pPr defTabSz="936625"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Borda</a:t>
            </a:r>
            <a:r>
              <a:rPr lang="pl-PL" altLang="pl-PL" sz="2400" dirty="0"/>
              <a:t>	NP-com	</a:t>
            </a:r>
            <a:r>
              <a:rPr lang="pl-PL" altLang="pl-PL" sz="2400" b="1" dirty="0"/>
              <a:t>2</a:t>
            </a:r>
          </a:p>
          <a:p>
            <a:pPr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Maximin</a:t>
            </a:r>
            <a:r>
              <a:rPr lang="pl-PL" altLang="pl-PL" sz="2400" dirty="0"/>
              <a:t>	NP-com	O(</a:t>
            </a:r>
            <a:r>
              <a:rPr lang="pl-PL" altLang="pl-PL" sz="2400" dirty="0" err="1"/>
              <a:t>logm</a:t>
            </a:r>
            <a:r>
              <a:rPr lang="pl-PL" altLang="pl-PL" sz="2400" dirty="0"/>
              <a:t>)</a:t>
            </a:r>
          </a:p>
          <a:p>
            <a:pPr eaLnBrk="1" hangingPunct="1">
              <a:tabLst>
                <a:tab pos="1797050" algn="l"/>
                <a:tab pos="3590925" algn="l"/>
              </a:tabLst>
            </a:pPr>
            <a:r>
              <a:rPr lang="pl-PL" altLang="pl-PL" sz="2400" dirty="0" err="1"/>
              <a:t>Copeland</a:t>
            </a:r>
            <a:r>
              <a:rPr lang="pl-PL" altLang="pl-PL" sz="2400" dirty="0"/>
              <a:t>	NP-com	O(m)</a:t>
            </a:r>
            <a:endParaRPr lang="en-US" altLang="pl-PL" sz="2400" dirty="0"/>
          </a:p>
        </p:txBody>
      </p:sp>
      <p:sp>
        <p:nvSpPr>
          <p:cNvPr id="26626" name="pole tekstowe 7"/>
          <p:cNvSpPr txBox="1">
            <a:spLocks noChangeArrowheads="1"/>
          </p:cNvSpPr>
          <p:nvPr/>
        </p:nvSpPr>
        <p:spPr bwMode="auto">
          <a:xfrm flipH="1">
            <a:off x="1638300" y="1346509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2400" dirty="0" err="1"/>
              <a:t>Voting</a:t>
            </a:r>
            <a:r>
              <a:rPr lang="pl-PL" altLang="pl-PL" sz="2400" dirty="0"/>
              <a:t> </a:t>
            </a:r>
            <a:r>
              <a:rPr lang="pl-PL" altLang="pl-PL" sz="2400" dirty="0" err="1"/>
              <a:t>rule</a:t>
            </a:r>
            <a:r>
              <a:rPr lang="pl-PL" altLang="pl-PL" sz="2400" dirty="0"/>
              <a:t>   </a:t>
            </a:r>
            <a:r>
              <a:rPr lang="pl-PL" altLang="pl-PL" sz="2400" dirty="0" err="1"/>
              <a:t>Worst</a:t>
            </a:r>
            <a:r>
              <a:rPr lang="pl-PL" altLang="pl-PL" sz="2400" dirty="0"/>
              <a:t>-Case   </a:t>
            </a:r>
            <a:r>
              <a:rPr lang="pl-PL" altLang="pl-PL" sz="2400" dirty="0" err="1"/>
              <a:t>Approx.ratio</a:t>
            </a:r>
            <a:endParaRPr lang="en-US" altLang="pl-PL" sz="2400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1562100" y="1805514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259521" y="1346509"/>
            <a:ext cx="1" cy="3503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>
            <a:stCxn id="26626" idx="0"/>
          </p:cNvCxnSpPr>
          <p:nvPr/>
        </p:nvCxnSpPr>
        <p:spPr>
          <a:xfrm>
            <a:off x="5105400" y="1346509"/>
            <a:ext cx="0" cy="3503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6972300" y="1346509"/>
            <a:ext cx="0" cy="3503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9"/>
          <p:cNvCxnSpPr/>
          <p:nvPr/>
        </p:nvCxnSpPr>
        <p:spPr>
          <a:xfrm>
            <a:off x="1562100" y="1346509"/>
            <a:ext cx="0" cy="350395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4"/>
          <p:cNvCxnSpPr/>
          <p:nvPr/>
        </p:nvCxnSpPr>
        <p:spPr>
          <a:xfrm>
            <a:off x="1562100" y="3294937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4"/>
          <p:cNvCxnSpPr/>
          <p:nvPr/>
        </p:nvCxnSpPr>
        <p:spPr>
          <a:xfrm>
            <a:off x="1562100" y="4850468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4"/>
          <p:cNvCxnSpPr/>
          <p:nvPr/>
        </p:nvCxnSpPr>
        <p:spPr>
          <a:xfrm>
            <a:off x="1562100" y="1346509"/>
            <a:ext cx="541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Complexity</a:t>
            </a:r>
            <a:r>
              <a:rPr lang="pl-PL" dirty="0"/>
              <a:t> of </a:t>
            </a:r>
            <a:r>
              <a:rPr lang="pl-PL" dirty="0" err="1"/>
              <a:t>Shift-Bribery</a:t>
            </a:r>
            <a:endParaRPr lang="pl-PL" dirty="0"/>
          </a:p>
        </p:txBody>
      </p:sp>
      <p:sp>
        <p:nvSpPr>
          <p:cNvPr id="27" name="Prostokąt zaokrąglony 26"/>
          <p:cNvSpPr/>
          <p:nvPr/>
        </p:nvSpPr>
        <p:spPr>
          <a:xfrm>
            <a:off x="229933" y="5327720"/>
            <a:ext cx="8614522" cy="1404155"/>
          </a:xfrm>
          <a:prstGeom prst="roundRect">
            <a:avLst/>
          </a:prstGeom>
          <a:solidFill>
            <a:srgbClr val="FFE79B">
              <a:alpha val="89000"/>
            </a:srgbClr>
          </a:solidFill>
          <a:ln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400" b="1" dirty="0" err="1">
                <a:solidFill>
                  <a:schemeClr val="tx1"/>
                </a:solidFill>
              </a:rPr>
              <a:t>Intuitively</a:t>
            </a:r>
            <a:r>
              <a:rPr lang="pl-PL" sz="2400" b="1" dirty="0">
                <a:solidFill>
                  <a:schemeClr val="tx1"/>
                </a:solidFill>
              </a:rPr>
              <a:t>…</a:t>
            </a:r>
            <a:r>
              <a:rPr lang="pl-PL" sz="2400" dirty="0">
                <a:solidFill>
                  <a:schemeClr val="tx1"/>
                </a:solidFill>
              </a:rPr>
              <a:t> the </a:t>
            </a:r>
            <a:r>
              <a:rPr lang="pl-PL" sz="2400" dirty="0" err="1">
                <a:solidFill>
                  <a:schemeClr val="tx1"/>
                </a:solidFill>
              </a:rPr>
              <a:t>nature</a:t>
            </a:r>
            <a:r>
              <a:rPr lang="pl-PL" sz="2400" dirty="0">
                <a:solidFill>
                  <a:schemeClr val="tx1"/>
                </a:solidFill>
              </a:rPr>
              <a:t> of </a:t>
            </a:r>
            <a:r>
              <a:rPr lang="pl-PL" sz="2400" dirty="0" err="1">
                <a:solidFill>
                  <a:schemeClr val="tx1"/>
                </a:solidFill>
              </a:rPr>
              <a:t>shift-bribery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price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functions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matters</a:t>
            </a:r>
            <a:r>
              <a:rPr lang="pl-PL" sz="2400" dirty="0">
                <a:solidFill>
                  <a:schemeClr val="tx1"/>
                </a:solidFill>
              </a:rPr>
              <a:t>. For </a:t>
            </a:r>
            <a:r>
              <a:rPr lang="pl-PL" sz="2400" dirty="0" err="1">
                <a:solidFill>
                  <a:schemeClr val="tx1"/>
                </a:solidFill>
              </a:rPr>
              <a:t>example</a:t>
            </a:r>
            <a:r>
              <a:rPr lang="pl-PL" sz="2400" dirty="0">
                <a:solidFill>
                  <a:schemeClr val="tx1"/>
                </a:solidFill>
              </a:rPr>
              <a:t>, the 2-approximation </a:t>
            </a:r>
            <a:r>
              <a:rPr lang="pl-PL" sz="2400" dirty="0" err="1">
                <a:solidFill>
                  <a:schemeClr val="tx1"/>
                </a:solidFill>
              </a:rPr>
              <a:t>algorithm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is</a:t>
            </a:r>
            <a:r>
              <a:rPr lang="pl-PL" sz="2400" dirty="0">
                <a:solidFill>
                  <a:schemeClr val="tx1"/>
                </a:solidFill>
              </a:rPr>
              <a:t> much </a:t>
            </a:r>
            <a:r>
              <a:rPr lang="pl-PL" sz="2400" dirty="0" err="1">
                <a:solidFill>
                  <a:schemeClr val="tx1"/>
                </a:solidFill>
              </a:rPr>
              <a:t>faster</a:t>
            </a:r>
            <a:r>
              <a:rPr lang="pl-PL" sz="2400" dirty="0">
                <a:solidFill>
                  <a:schemeClr val="tx1"/>
                </a:solidFill>
              </a:rPr>
              <a:t> for unit </a:t>
            </a:r>
            <a:r>
              <a:rPr lang="pl-PL" sz="2400" dirty="0" err="1">
                <a:solidFill>
                  <a:schemeClr val="tx1"/>
                </a:solidFill>
              </a:rPr>
              <a:t>prices</a:t>
            </a:r>
            <a:r>
              <a:rPr lang="pl-PL" sz="2400" dirty="0">
                <a:solidFill>
                  <a:schemeClr val="tx1"/>
                </a:solidFill>
              </a:rPr>
              <a:t>, and NP-</a:t>
            </a:r>
            <a:r>
              <a:rPr lang="pl-PL" sz="2400" dirty="0" err="1">
                <a:solidFill>
                  <a:schemeClr val="tx1"/>
                </a:solidFill>
              </a:rPr>
              <a:t>hardness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proofs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use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all-or-nothing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price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functions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Various</a:t>
            </a:r>
            <a:r>
              <a:rPr lang="pl-PL" dirty="0"/>
              <a:t> </a:t>
            </a:r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Price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06030" y="136148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unit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grpSp>
        <p:nvGrpSpPr>
          <p:cNvPr id="9" name="Grupa 8"/>
          <p:cNvGrpSpPr/>
          <p:nvPr/>
        </p:nvGrpSpPr>
        <p:grpSpPr>
          <a:xfrm>
            <a:off x="328280" y="1361480"/>
            <a:ext cx="2356946" cy="2070935"/>
            <a:chOff x="614855" y="1602431"/>
            <a:chExt cx="2837793" cy="2070935"/>
          </a:xfrm>
        </p:grpSpPr>
        <p:cxnSp>
          <p:nvCxnSpPr>
            <p:cNvPr id="6" name="Łącznik prosty ze strzałką 5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Łącznik prostoliniowy 10"/>
          <p:cNvCxnSpPr/>
          <p:nvPr/>
        </p:nvCxnSpPr>
        <p:spPr>
          <a:xfrm flipV="1">
            <a:off x="336161" y="1980803"/>
            <a:ext cx="1359885" cy="145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/>
          <p:cNvGrpSpPr/>
          <p:nvPr/>
        </p:nvGrpSpPr>
        <p:grpSpPr>
          <a:xfrm>
            <a:off x="336161" y="4257080"/>
            <a:ext cx="2356946" cy="2070935"/>
            <a:chOff x="614855" y="1602431"/>
            <a:chExt cx="2837793" cy="2070935"/>
          </a:xfrm>
        </p:grpSpPr>
        <p:cxnSp>
          <p:nvCxnSpPr>
            <p:cNvPr id="14" name="Łącznik prosty ze strzałką 13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ole tekstowe 15"/>
          <p:cNvSpPr txBox="1"/>
          <p:nvPr/>
        </p:nvSpPr>
        <p:spPr>
          <a:xfrm>
            <a:off x="765022" y="4026246"/>
            <a:ext cx="186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convex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311534" y="1361480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all-or-nothing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grpSp>
        <p:nvGrpSpPr>
          <p:cNvPr id="18" name="Grupa 17"/>
          <p:cNvGrpSpPr/>
          <p:nvPr/>
        </p:nvGrpSpPr>
        <p:grpSpPr>
          <a:xfrm>
            <a:off x="3633784" y="1361480"/>
            <a:ext cx="2356946" cy="2070935"/>
            <a:chOff x="614855" y="1602431"/>
            <a:chExt cx="2837793" cy="2070935"/>
          </a:xfrm>
        </p:grpSpPr>
        <p:cxnSp>
          <p:nvCxnSpPr>
            <p:cNvPr id="19" name="Łącznik prosty ze strzałką 18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Łącznik prostoliniowy 20"/>
          <p:cNvCxnSpPr/>
          <p:nvPr/>
        </p:nvCxnSpPr>
        <p:spPr>
          <a:xfrm>
            <a:off x="3773045" y="1980803"/>
            <a:ext cx="208051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3633784" y="3432415"/>
            <a:ext cx="13926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3773045" y="1980803"/>
            <a:ext cx="0" cy="145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olny kształt 29"/>
          <p:cNvSpPr/>
          <p:nvPr/>
        </p:nvSpPr>
        <p:spPr>
          <a:xfrm>
            <a:off x="328280" y="4487911"/>
            <a:ext cx="1974796" cy="1838473"/>
          </a:xfrm>
          <a:custGeom>
            <a:avLst/>
            <a:gdLst>
              <a:gd name="connsiteX0" fmla="*/ 0 w 1974796"/>
              <a:gd name="connsiteY0" fmla="*/ 1836484 h 1853909"/>
              <a:gd name="connsiteX1" fmla="*/ 745351 w 1974796"/>
              <a:gd name="connsiteY1" fmla="*/ 1744275 h 1853909"/>
              <a:gd name="connsiteX2" fmla="*/ 1652067 w 1974796"/>
              <a:gd name="connsiteY2" fmla="*/ 1006608 h 1853909"/>
              <a:gd name="connsiteX3" fmla="*/ 1974796 w 1974796"/>
              <a:gd name="connsiteY3" fmla="*/ 0 h 1853909"/>
              <a:gd name="connsiteX0" fmla="*/ 0 w 1974796"/>
              <a:gd name="connsiteY0" fmla="*/ 1836484 h 1838379"/>
              <a:gd name="connsiteX1" fmla="*/ 1237129 w 1974796"/>
              <a:gd name="connsiteY1" fmla="*/ 1529122 h 1838379"/>
              <a:gd name="connsiteX2" fmla="*/ 1652067 w 1974796"/>
              <a:gd name="connsiteY2" fmla="*/ 1006608 h 1838379"/>
              <a:gd name="connsiteX3" fmla="*/ 1974796 w 1974796"/>
              <a:gd name="connsiteY3" fmla="*/ 0 h 1838379"/>
              <a:gd name="connsiteX0" fmla="*/ 0 w 1974796"/>
              <a:gd name="connsiteY0" fmla="*/ 1836484 h 1838473"/>
              <a:gd name="connsiteX1" fmla="*/ 1237129 w 1974796"/>
              <a:gd name="connsiteY1" fmla="*/ 1529122 h 1838473"/>
              <a:gd name="connsiteX2" fmla="*/ 1744275 w 1974796"/>
              <a:gd name="connsiteY2" fmla="*/ 945135 h 1838473"/>
              <a:gd name="connsiteX3" fmla="*/ 1974796 w 1974796"/>
              <a:gd name="connsiteY3" fmla="*/ 0 h 183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796" h="1838473">
                <a:moveTo>
                  <a:pt x="0" y="1836484"/>
                </a:moveTo>
                <a:cubicBezTo>
                  <a:pt x="235003" y="1859536"/>
                  <a:pt x="946416" y="1677680"/>
                  <a:pt x="1237129" y="1529122"/>
                </a:cubicBezTo>
                <a:cubicBezTo>
                  <a:pt x="1527842" y="1380564"/>
                  <a:pt x="1621331" y="1199989"/>
                  <a:pt x="1744275" y="945135"/>
                </a:cubicBezTo>
                <a:cubicBezTo>
                  <a:pt x="1867220" y="690281"/>
                  <a:pt x="1945341" y="263818"/>
                  <a:pt x="197479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Dowolny kształt 30"/>
          <p:cNvSpPr/>
          <p:nvPr/>
        </p:nvSpPr>
        <p:spPr>
          <a:xfrm>
            <a:off x="359480" y="4472418"/>
            <a:ext cx="1682803" cy="1848208"/>
          </a:xfrm>
          <a:custGeom>
            <a:avLst/>
            <a:gdLst>
              <a:gd name="connsiteX0" fmla="*/ 0 w 1575227"/>
              <a:gd name="connsiteY0" fmla="*/ 1828800 h 1947725"/>
              <a:gd name="connsiteX1" fmla="*/ 968188 w 1575227"/>
              <a:gd name="connsiteY1" fmla="*/ 1751959 h 1947725"/>
              <a:gd name="connsiteX2" fmla="*/ 1575227 w 1575227"/>
              <a:gd name="connsiteY2" fmla="*/ 0 h 1947725"/>
              <a:gd name="connsiteX0" fmla="*/ 0 w 1575227"/>
              <a:gd name="connsiteY0" fmla="*/ 1828800 h 1858987"/>
              <a:gd name="connsiteX1" fmla="*/ 1091132 w 1575227"/>
              <a:gd name="connsiteY1" fmla="*/ 1413862 h 1858987"/>
              <a:gd name="connsiteX2" fmla="*/ 1575227 w 1575227"/>
              <a:gd name="connsiteY2" fmla="*/ 0 h 1858987"/>
              <a:gd name="connsiteX0" fmla="*/ 0 w 1575227"/>
              <a:gd name="connsiteY0" fmla="*/ 1828800 h 1829870"/>
              <a:gd name="connsiteX1" fmla="*/ 1091132 w 1575227"/>
              <a:gd name="connsiteY1" fmla="*/ 1413862 h 1829870"/>
              <a:gd name="connsiteX2" fmla="*/ 1575227 w 1575227"/>
              <a:gd name="connsiteY2" fmla="*/ 0 h 1829870"/>
              <a:gd name="connsiteX0" fmla="*/ 0 w 1575227"/>
              <a:gd name="connsiteY0" fmla="*/ 1828800 h 1832674"/>
              <a:gd name="connsiteX1" fmla="*/ 1313969 w 1575227"/>
              <a:gd name="connsiteY1" fmla="*/ 1529122 h 1832674"/>
              <a:gd name="connsiteX2" fmla="*/ 1575227 w 1575227"/>
              <a:gd name="connsiteY2" fmla="*/ 0 h 1832674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803" h="1848208">
                <a:moveTo>
                  <a:pt x="0" y="1844168"/>
                </a:moveTo>
                <a:cubicBezTo>
                  <a:pt x="352825" y="1858255"/>
                  <a:pt x="1033502" y="1851851"/>
                  <a:pt x="1313969" y="1544490"/>
                </a:cubicBezTo>
                <a:cubicBezTo>
                  <a:pt x="1594436" y="1237129"/>
                  <a:pt x="1652067" y="404692"/>
                  <a:pt x="168280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Dowolny kształt 31"/>
          <p:cNvSpPr/>
          <p:nvPr/>
        </p:nvSpPr>
        <p:spPr>
          <a:xfrm>
            <a:off x="328744" y="4457049"/>
            <a:ext cx="2251421" cy="1859537"/>
          </a:xfrm>
          <a:custGeom>
            <a:avLst/>
            <a:gdLst>
              <a:gd name="connsiteX0" fmla="*/ 0 w 2251421"/>
              <a:gd name="connsiteY0" fmla="*/ 1859537 h 1859537"/>
              <a:gd name="connsiteX1" fmla="*/ 1429230 w 2251421"/>
              <a:gd name="connsiteY1" fmla="*/ 1114185 h 1859537"/>
              <a:gd name="connsiteX2" fmla="*/ 2251421 w 2251421"/>
              <a:gd name="connsiteY2" fmla="*/ 0 h 1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421" h="1859537">
                <a:moveTo>
                  <a:pt x="0" y="1859537"/>
                </a:moveTo>
                <a:cubicBezTo>
                  <a:pt x="526996" y="1641822"/>
                  <a:pt x="1053993" y="1424108"/>
                  <a:pt x="1429230" y="1114185"/>
                </a:cubicBezTo>
                <a:cubicBezTo>
                  <a:pt x="1804467" y="804262"/>
                  <a:pt x="2087495" y="291993"/>
                  <a:pt x="2251421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`</a:t>
            </a:r>
          </a:p>
        </p:txBody>
      </p:sp>
      <p:grpSp>
        <p:nvGrpSpPr>
          <p:cNvPr id="33" name="Grupa 32"/>
          <p:cNvGrpSpPr/>
          <p:nvPr/>
        </p:nvGrpSpPr>
        <p:grpSpPr>
          <a:xfrm>
            <a:off x="3634831" y="4257080"/>
            <a:ext cx="2356946" cy="2070935"/>
            <a:chOff x="614855" y="1602431"/>
            <a:chExt cx="2837793" cy="2070935"/>
          </a:xfrm>
        </p:grpSpPr>
        <p:cxnSp>
          <p:nvCxnSpPr>
            <p:cNvPr id="34" name="Łącznik prosty ze strzałką 33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ze strzałką 34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ole tekstowe 35"/>
          <p:cNvSpPr txBox="1"/>
          <p:nvPr/>
        </p:nvSpPr>
        <p:spPr>
          <a:xfrm>
            <a:off x="4311534" y="4026247"/>
            <a:ext cx="2019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sortable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38" name="Dowolny kształt 37"/>
          <p:cNvSpPr/>
          <p:nvPr/>
        </p:nvSpPr>
        <p:spPr>
          <a:xfrm>
            <a:off x="3640333" y="5416980"/>
            <a:ext cx="2306471" cy="921224"/>
          </a:xfrm>
          <a:custGeom>
            <a:avLst/>
            <a:gdLst>
              <a:gd name="connsiteX0" fmla="*/ 0 w 2306471"/>
              <a:gd name="connsiteY0" fmla="*/ 921224 h 921224"/>
              <a:gd name="connsiteX1" fmla="*/ 1487606 w 2306471"/>
              <a:gd name="connsiteY1" fmla="*/ 736979 h 921224"/>
              <a:gd name="connsiteX2" fmla="*/ 1903862 w 2306471"/>
              <a:gd name="connsiteY2" fmla="*/ 300251 h 921224"/>
              <a:gd name="connsiteX3" fmla="*/ 2306471 w 2306471"/>
              <a:gd name="connsiteY3" fmla="*/ 0 h 9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471" h="921224">
                <a:moveTo>
                  <a:pt x="0" y="921224"/>
                </a:moveTo>
                <a:cubicBezTo>
                  <a:pt x="585148" y="880849"/>
                  <a:pt x="1170296" y="840474"/>
                  <a:pt x="1487606" y="736979"/>
                </a:cubicBezTo>
                <a:cubicBezTo>
                  <a:pt x="1804916" y="633483"/>
                  <a:pt x="1767385" y="423081"/>
                  <a:pt x="1903862" y="300251"/>
                </a:cubicBezTo>
                <a:cubicBezTo>
                  <a:pt x="2040339" y="177421"/>
                  <a:pt x="2190465" y="118280"/>
                  <a:pt x="230647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Dowolny kształt 38"/>
          <p:cNvSpPr/>
          <p:nvPr/>
        </p:nvSpPr>
        <p:spPr>
          <a:xfrm>
            <a:off x="3633509" y="4468461"/>
            <a:ext cx="1985749" cy="1862919"/>
          </a:xfrm>
          <a:custGeom>
            <a:avLst/>
            <a:gdLst>
              <a:gd name="connsiteX0" fmla="*/ 0 w 1985749"/>
              <a:gd name="connsiteY0" fmla="*/ 1862919 h 1862919"/>
              <a:gd name="connsiteX1" fmla="*/ 880280 w 1985749"/>
              <a:gd name="connsiteY1" fmla="*/ 1583140 h 1862919"/>
              <a:gd name="connsiteX2" fmla="*/ 1596788 w 1985749"/>
              <a:gd name="connsiteY2" fmla="*/ 791570 h 1862919"/>
              <a:gd name="connsiteX3" fmla="*/ 1985749 w 1985749"/>
              <a:gd name="connsiteY3" fmla="*/ 0 h 186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749" h="1862919">
                <a:moveTo>
                  <a:pt x="0" y="1862919"/>
                </a:moveTo>
                <a:cubicBezTo>
                  <a:pt x="307074" y="1812308"/>
                  <a:pt x="614149" y="1761698"/>
                  <a:pt x="880280" y="1583140"/>
                </a:cubicBezTo>
                <a:cubicBezTo>
                  <a:pt x="1146411" y="1404582"/>
                  <a:pt x="1412543" y="1055427"/>
                  <a:pt x="1596788" y="791570"/>
                </a:cubicBezTo>
                <a:cubicBezTo>
                  <a:pt x="1781033" y="527713"/>
                  <a:pt x="1905000" y="218364"/>
                  <a:pt x="1985749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7" name="Łącznik prostoliniowy 46"/>
          <p:cNvCxnSpPr/>
          <p:nvPr/>
        </p:nvCxnSpPr>
        <p:spPr>
          <a:xfrm flipV="1">
            <a:off x="4029294" y="5096260"/>
            <a:ext cx="597089" cy="2151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42"/>
          <p:cNvCxnSpPr/>
          <p:nvPr/>
        </p:nvCxnSpPr>
        <p:spPr>
          <a:xfrm flipH="1">
            <a:off x="3633509" y="5311446"/>
            <a:ext cx="395785" cy="10388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oliniowy 48"/>
          <p:cNvCxnSpPr/>
          <p:nvPr/>
        </p:nvCxnSpPr>
        <p:spPr>
          <a:xfrm flipV="1">
            <a:off x="4626383" y="4457049"/>
            <a:ext cx="324135" cy="6392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/>
          <p:cNvSpPr txBox="1"/>
          <p:nvPr/>
        </p:nvSpPr>
        <p:spPr>
          <a:xfrm>
            <a:off x="6331060" y="2193574"/>
            <a:ext cx="2703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price</a:t>
            </a:r>
            <a:r>
              <a:rPr lang="pl-PL" dirty="0"/>
              <a:t> </a:t>
            </a:r>
            <a:r>
              <a:rPr lang="pl-PL" dirty="0" err="1"/>
              <a:t>functions</a:t>
            </a:r>
            <a:r>
              <a:rPr lang="pl-PL" dirty="0"/>
              <a:t> </a:t>
            </a:r>
            <a:r>
              <a:rPr lang="pl-PL" dirty="0" err="1"/>
              <a:t>lead</a:t>
            </a:r>
            <a:r>
              <a:rPr lang="pl-PL" dirty="0"/>
              <a:t> to NP-</a:t>
            </a:r>
            <a:r>
              <a:rPr lang="pl-PL" dirty="0" err="1"/>
              <a:t>completeness</a:t>
            </a:r>
            <a:r>
              <a:rPr lang="pl-PL" dirty="0"/>
              <a:t> for </a:t>
            </a:r>
            <a:r>
              <a:rPr lang="pl-PL" dirty="0" err="1"/>
              <a:t>Borda</a:t>
            </a:r>
            <a:r>
              <a:rPr lang="pl-PL" dirty="0"/>
              <a:t>, </a:t>
            </a:r>
            <a:r>
              <a:rPr lang="pl-PL" dirty="0" err="1"/>
              <a:t>Copeland</a:t>
            </a:r>
            <a:r>
              <a:rPr lang="pl-PL" dirty="0"/>
              <a:t>, </a:t>
            </a:r>
            <a:r>
              <a:rPr lang="pl-PL" dirty="0" err="1"/>
              <a:t>Maximin</a:t>
            </a:r>
            <a:r>
              <a:rPr lang="pl-PL" dirty="0"/>
              <a:t>…</a:t>
            </a:r>
          </a:p>
          <a:p>
            <a:endParaRPr lang="pl-PL" dirty="0"/>
          </a:p>
          <a:p>
            <a:r>
              <a:rPr lang="pl-PL" dirty="0"/>
              <a:t>But </a:t>
            </a:r>
            <a:r>
              <a:rPr lang="pl-PL" dirty="0" err="1"/>
              <a:t>parametrized</a:t>
            </a:r>
            <a:r>
              <a:rPr lang="pl-PL" dirty="0"/>
              <a:t> </a:t>
            </a:r>
            <a:r>
              <a:rPr lang="pl-PL" dirty="0" err="1"/>
              <a:t>compelxity</a:t>
            </a:r>
            <a:r>
              <a:rPr lang="pl-PL" dirty="0"/>
              <a:t> </a:t>
            </a:r>
            <a:r>
              <a:rPr lang="pl-PL" dirty="0" err="1"/>
              <a:t>shows</a:t>
            </a:r>
            <a:r>
              <a:rPr lang="pl-PL" dirty="0"/>
              <a:t> </a:t>
            </a:r>
            <a:r>
              <a:rPr lang="pl-PL" dirty="0" err="1"/>
              <a:t>difference</a:t>
            </a:r>
            <a:r>
              <a:rPr lang="pl-P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217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30" grpId="0" animBg="1"/>
      <p:bldP spid="31" grpId="0" animBg="1"/>
      <p:bldP spid="32" grpId="0" animBg="1"/>
      <p:bldP spid="36" grpId="0"/>
      <p:bldP spid="38" grpId="0" animBg="1"/>
      <p:bldP spid="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55699-24FF-4A48-8190-96F3F518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6" y="909655"/>
            <a:ext cx="7877175" cy="31527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547" y="287531"/>
            <a:ext cx="8229600" cy="720080"/>
          </a:xfrm>
        </p:spPr>
        <p:txBody>
          <a:bodyPr/>
          <a:lstStyle/>
          <a:p>
            <a:r>
              <a:rPr lang="pl-PL" dirty="0" err="1"/>
              <a:t>Parametrized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of </a:t>
            </a:r>
            <a:r>
              <a:rPr lang="pl-PL" dirty="0" err="1"/>
              <a:t>Shift</a:t>
            </a:r>
            <a:r>
              <a:rPr lang="pl-PL" dirty="0"/>
              <a:t> </a:t>
            </a:r>
            <a:r>
              <a:rPr lang="pl-PL" dirty="0" err="1"/>
              <a:t>Bribery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03190" y="4431831"/>
            <a:ext cx="122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unit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grpSp>
        <p:nvGrpSpPr>
          <p:cNvPr id="18" name="Grupa 17"/>
          <p:cNvGrpSpPr/>
          <p:nvPr/>
        </p:nvGrpSpPr>
        <p:grpSpPr>
          <a:xfrm>
            <a:off x="487028" y="4539597"/>
            <a:ext cx="1653574" cy="2070935"/>
            <a:chOff x="614855" y="1602431"/>
            <a:chExt cx="2837793" cy="2070935"/>
          </a:xfrm>
        </p:grpSpPr>
        <p:cxnSp>
          <p:nvCxnSpPr>
            <p:cNvPr id="19" name="Łącznik prosty ze strzałką 18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Łącznik prostoliniowy 20"/>
          <p:cNvCxnSpPr/>
          <p:nvPr/>
        </p:nvCxnSpPr>
        <p:spPr>
          <a:xfrm flipV="1">
            <a:off x="493508" y="5158920"/>
            <a:ext cx="1118320" cy="145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a 28"/>
          <p:cNvGrpSpPr/>
          <p:nvPr/>
        </p:nvGrpSpPr>
        <p:grpSpPr>
          <a:xfrm>
            <a:off x="2400455" y="4413047"/>
            <a:ext cx="1935521" cy="2233370"/>
            <a:chOff x="3660061" y="3846711"/>
            <a:chExt cx="2356946" cy="2233370"/>
          </a:xfrm>
        </p:grpSpPr>
        <p:sp>
          <p:nvSpPr>
            <p:cNvPr id="22" name="pole tekstowe 21"/>
            <p:cNvSpPr txBox="1"/>
            <p:nvPr/>
          </p:nvSpPr>
          <p:spPr>
            <a:xfrm>
              <a:off x="3891244" y="3846711"/>
              <a:ext cx="1896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/>
                <a:t>all-or-nothing</a:t>
              </a:r>
              <a:endParaRPr lang="pl-PL" sz="2400" dirty="0"/>
            </a:p>
          </p:txBody>
        </p:sp>
        <p:grpSp>
          <p:nvGrpSpPr>
            <p:cNvPr id="23" name="Grupa 22"/>
            <p:cNvGrpSpPr/>
            <p:nvPr/>
          </p:nvGrpSpPr>
          <p:grpSpPr>
            <a:xfrm>
              <a:off x="3660061" y="4009146"/>
              <a:ext cx="2356946" cy="2070935"/>
              <a:chOff x="614855" y="1602431"/>
              <a:chExt cx="2837793" cy="2070935"/>
            </a:xfrm>
          </p:grpSpPr>
          <p:cxnSp>
            <p:nvCxnSpPr>
              <p:cNvPr id="24" name="Łącznik prosty ze strzałką 23"/>
              <p:cNvCxnSpPr/>
              <p:nvPr/>
            </p:nvCxnSpPr>
            <p:spPr>
              <a:xfrm flipV="1">
                <a:off x="614855" y="1602431"/>
                <a:ext cx="0" cy="20709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ze strzałką 24"/>
              <p:cNvCxnSpPr/>
              <p:nvPr/>
            </p:nvCxnSpPr>
            <p:spPr>
              <a:xfrm>
                <a:off x="614855" y="3673366"/>
                <a:ext cx="283779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Łącznik prostoliniowy 25"/>
            <p:cNvCxnSpPr/>
            <p:nvPr/>
          </p:nvCxnSpPr>
          <p:spPr>
            <a:xfrm>
              <a:off x="3799322" y="4628469"/>
              <a:ext cx="20805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3660061" y="6080081"/>
              <a:ext cx="13926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/>
            <p:nvPr/>
          </p:nvCxnSpPr>
          <p:spPr>
            <a:xfrm>
              <a:off x="3799322" y="4628469"/>
              <a:ext cx="0" cy="14516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a 30"/>
          <p:cNvGrpSpPr/>
          <p:nvPr/>
        </p:nvGrpSpPr>
        <p:grpSpPr>
          <a:xfrm>
            <a:off x="4652415" y="4618617"/>
            <a:ext cx="1968215" cy="2070935"/>
            <a:chOff x="614855" y="1602431"/>
            <a:chExt cx="2837793" cy="2070935"/>
          </a:xfrm>
        </p:grpSpPr>
        <p:cxnSp>
          <p:nvCxnSpPr>
            <p:cNvPr id="32" name="Łącznik prosty ze strzałką 31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ole tekstowe 33"/>
          <p:cNvSpPr txBox="1"/>
          <p:nvPr/>
        </p:nvSpPr>
        <p:spPr>
          <a:xfrm>
            <a:off x="4842852" y="4387783"/>
            <a:ext cx="155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convex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35" name="Dowolny kształt 34"/>
          <p:cNvSpPr/>
          <p:nvPr/>
        </p:nvSpPr>
        <p:spPr>
          <a:xfrm>
            <a:off x="4645834" y="4849448"/>
            <a:ext cx="1649093" cy="1838473"/>
          </a:xfrm>
          <a:custGeom>
            <a:avLst/>
            <a:gdLst>
              <a:gd name="connsiteX0" fmla="*/ 0 w 1974796"/>
              <a:gd name="connsiteY0" fmla="*/ 1836484 h 1853909"/>
              <a:gd name="connsiteX1" fmla="*/ 745351 w 1974796"/>
              <a:gd name="connsiteY1" fmla="*/ 1744275 h 1853909"/>
              <a:gd name="connsiteX2" fmla="*/ 1652067 w 1974796"/>
              <a:gd name="connsiteY2" fmla="*/ 1006608 h 1853909"/>
              <a:gd name="connsiteX3" fmla="*/ 1974796 w 1974796"/>
              <a:gd name="connsiteY3" fmla="*/ 0 h 1853909"/>
              <a:gd name="connsiteX0" fmla="*/ 0 w 1974796"/>
              <a:gd name="connsiteY0" fmla="*/ 1836484 h 1838379"/>
              <a:gd name="connsiteX1" fmla="*/ 1237129 w 1974796"/>
              <a:gd name="connsiteY1" fmla="*/ 1529122 h 1838379"/>
              <a:gd name="connsiteX2" fmla="*/ 1652067 w 1974796"/>
              <a:gd name="connsiteY2" fmla="*/ 1006608 h 1838379"/>
              <a:gd name="connsiteX3" fmla="*/ 1974796 w 1974796"/>
              <a:gd name="connsiteY3" fmla="*/ 0 h 1838379"/>
              <a:gd name="connsiteX0" fmla="*/ 0 w 1974796"/>
              <a:gd name="connsiteY0" fmla="*/ 1836484 h 1838473"/>
              <a:gd name="connsiteX1" fmla="*/ 1237129 w 1974796"/>
              <a:gd name="connsiteY1" fmla="*/ 1529122 h 1838473"/>
              <a:gd name="connsiteX2" fmla="*/ 1744275 w 1974796"/>
              <a:gd name="connsiteY2" fmla="*/ 945135 h 1838473"/>
              <a:gd name="connsiteX3" fmla="*/ 1974796 w 1974796"/>
              <a:gd name="connsiteY3" fmla="*/ 0 h 183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796" h="1838473">
                <a:moveTo>
                  <a:pt x="0" y="1836484"/>
                </a:moveTo>
                <a:cubicBezTo>
                  <a:pt x="235003" y="1859536"/>
                  <a:pt x="946416" y="1677680"/>
                  <a:pt x="1237129" y="1529122"/>
                </a:cubicBezTo>
                <a:cubicBezTo>
                  <a:pt x="1527842" y="1380564"/>
                  <a:pt x="1621331" y="1199989"/>
                  <a:pt x="1744275" y="945135"/>
                </a:cubicBezTo>
                <a:cubicBezTo>
                  <a:pt x="1867220" y="690281"/>
                  <a:pt x="1945341" y="263818"/>
                  <a:pt x="197479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Dowolny kształt 35"/>
          <p:cNvSpPr/>
          <p:nvPr/>
        </p:nvSpPr>
        <p:spPr>
          <a:xfrm>
            <a:off x="4671888" y="4833955"/>
            <a:ext cx="1405258" cy="1848208"/>
          </a:xfrm>
          <a:custGeom>
            <a:avLst/>
            <a:gdLst>
              <a:gd name="connsiteX0" fmla="*/ 0 w 1575227"/>
              <a:gd name="connsiteY0" fmla="*/ 1828800 h 1947725"/>
              <a:gd name="connsiteX1" fmla="*/ 968188 w 1575227"/>
              <a:gd name="connsiteY1" fmla="*/ 1751959 h 1947725"/>
              <a:gd name="connsiteX2" fmla="*/ 1575227 w 1575227"/>
              <a:gd name="connsiteY2" fmla="*/ 0 h 1947725"/>
              <a:gd name="connsiteX0" fmla="*/ 0 w 1575227"/>
              <a:gd name="connsiteY0" fmla="*/ 1828800 h 1858987"/>
              <a:gd name="connsiteX1" fmla="*/ 1091132 w 1575227"/>
              <a:gd name="connsiteY1" fmla="*/ 1413862 h 1858987"/>
              <a:gd name="connsiteX2" fmla="*/ 1575227 w 1575227"/>
              <a:gd name="connsiteY2" fmla="*/ 0 h 1858987"/>
              <a:gd name="connsiteX0" fmla="*/ 0 w 1575227"/>
              <a:gd name="connsiteY0" fmla="*/ 1828800 h 1829870"/>
              <a:gd name="connsiteX1" fmla="*/ 1091132 w 1575227"/>
              <a:gd name="connsiteY1" fmla="*/ 1413862 h 1829870"/>
              <a:gd name="connsiteX2" fmla="*/ 1575227 w 1575227"/>
              <a:gd name="connsiteY2" fmla="*/ 0 h 1829870"/>
              <a:gd name="connsiteX0" fmla="*/ 0 w 1575227"/>
              <a:gd name="connsiteY0" fmla="*/ 1828800 h 1832674"/>
              <a:gd name="connsiteX1" fmla="*/ 1313969 w 1575227"/>
              <a:gd name="connsiteY1" fmla="*/ 1529122 h 1832674"/>
              <a:gd name="connsiteX2" fmla="*/ 1575227 w 1575227"/>
              <a:gd name="connsiteY2" fmla="*/ 0 h 1832674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803" h="1848208">
                <a:moveTo>
                  <a:pt x="0" y="1844168"/>
                </a:moveTo>
                <a:cubicBezTo>
                  <a:pt x="352825" y="1858255"/>
                  <a:pt x="1033502" y="1851851"/>
                  <a:pt x="1313969" y="1544490"/>
                </a:cubicBezTo>
                <a:cubicBezTo>
                  <a:pt x="1594436" y="1237129"/>
                  <a:pt x="1652067" y="404692"/>
                  <a:pt x="168280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Dowolny kształt 36"/>
          <p:cNvSpPr/>
          <p:nvPr/>
        </p:nvSpPr>
        <p:spPr>
          <a:xfrm>
            <a:off x="4646221" y="4818586"/>
            <a:ext cx="1880094" cy="1859537"/>
          </a:xfrm>
          <a:custGeom>
            <a:avLst/>
            <a:gdLst>
              <a:gd name="connsiteX0" fmla="*/ 0 w 2251421"/>
              <a:gd name="connsiteY0" fmla="*/ 1859537 h 1859537"/>
              <a:gd name="connsiteX1" fmla="*/ 1429230 w 2251421"/>
              <a:gd name="connsiteY1" fmla="*/ 1114185 h 1859537"/>
              <a:gd name="connsiteX2" fmla="*/ 2251421 w 2251421"/>
              <a:gd name="connsiteY2" fmla="*/ 0 h 1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421" h="1859537">
                <a:moveTo>
                  <a:pt x="0" y="1859537"/>
                </a:moveTo>
                <a:cubicBezTo>
                  <a:pt x="526996" y="1641822"/>
                  <a:pt x="1053993" y="1424108"/>
                  <a:pt x="1429230" y="1114185"/>
                </a:cubicBezTo>
                <a:cubicBezTo>
                  <a:pt x="1804467" y="804262"/>
                  <a:pt x="2087495" y="291993"/>
                  <a:pt x="2251421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`</a:t>
            </a:r>
          </a:p>
        </p:txBody>
      </p:sp>
      <p:grpSp>
        <p:nvGrpSpPr>
          <p:cNvPr id="38" name="Grupa 37"/>
          <p:cNvGrpSpPr/>
          <p:nvPr/>
        </p:nvGrpSpPr>
        <p:grpSpPr>
          <a:xfrm>
            <a:off x="6992885" y="4643881"/>
            <a:ext cx="1624299" cy="2070935"/>
            <a:chOff x="614855" y="1602431"/>
            <a:chExt cx="2837793" cy="2070935"/>
          </a:xfrm>
        </p:grpSpPr>
        <p:cxnSp>
          <p:nvCxnSpPr>
            <p:cNvPr id="39" name="Łącznik prosty ze strzałką 38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ole tekstowe 40"/>
          <p:cNvSpPr txBox="1"/>
          <p:nvPr/>
        </p:nvSpPr>
        <p:spPr>
          <a:xfrm>
            <a:off x="7128352" y="4387782"/>
            <a:ext cx="139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sortable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42" name="Dowolny kształt 41"/>
          <p:cNvSpPr/>
          <p:nvPr/>
        </p:nvSpPr>
        <p:spPr>
          <a:xfrm>
            <a:off x="6996677" y="5803781"/>
            <a:ext cx="1589514" cy="921224"/>
          </a:xfrm>
          <a:custGeom>
            <a:avLst/>
            <a:gdLst>
              <a:gd name="connsiteX0" fmla="*/ 0 w 2306471"/>
              <a:gd name="connsiteY0" fmla="*/ 921224 h 921224"/>
              <a:gd name="connsiteX1" fmla="*/ 1487606 w 2306471"/>
              <a:gd name="connsiteY1" fmla="*/ 736979 h 921224"/>
              <a:gd name="connsiteX2" fmla="*/ 1903862 w 2306471"/>
              <a:gd name="connsiteY2" fmla="*/ 300251 h 921224"/>
              <a:gd name="connsiteX3" fmla="*/ 2306471 w 2306471"/>
              <a:gd name="connsiteY3" fmla="*/ 0 h 9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471" h="921224">
                <a:moveTo>
                  <a:pt x="0" y="921224"/>
                </a:moveTo>
                <a:cubicBezTo>
                  <a:pt x="585148" y="880849"/>
                  <a:pt x="1170296" y="840474"/>
                  <a:pt x="1487606" y="736979"/>
                </a:cubicBezTo>
                <a:cubicBezTo>
                  <a:pt x="1804916" y="633483"/>
                  <a:pt x="1767385" y="423081"/>
                  <a:pt x="1903862" y="300251"/>
                </a:cubicBezTo>
                <a:cubicBezTo>
                  <a:pt x="2040339" y="177421"/>
                  <a:pt x="2190465" y="118280"/>
                  <a:pt x="230647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Dowolny kształt 42"/>
          <p:cNvSpPr/>
          <p:nvPr/>
        </p:nvSpPr>
        <p:spPr>
          <a:xfrm>
            <a:off x="6991974" y="4855262"/>
            <a:ext cx="1368487" cy="1862919"/>
          </a:xfrm>
          <a:custGeom>
            <a:avLst/>
            <a:gdLst>
              <a:gd name="connsiteX0" fmla="*/ 0 w 1985749"/>
              <a:gd name="connsiteY0" fmla="*/ 1862919 h 1862919"/>
              <a:gd name="connsiteX1" fmla="*/ 880280 w 1985749"/>
              <a:gd name="connsiteY1" fmla="*/ 1583140 h 1862919"/>
              <a:gd name="connsiteX2" fmla="*/ 1596788 w 1985749"/>
              <a:gd name="connsiteY2" fmla="*/ 791570 h 1862919"/>
              <a:gd name="connsiteX3" fmla="*/ 1985749 w 1985749"/>
              <a:gd name="connsiteY3" fmla="*/ 0 h 186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749" h="1862919">
                <a:moveTo>
                  <a:pt x="0" y="1862919"/>
                </a:moveTo>
                <a:cubicBezTo>
                  <a:pt x="307074" y="1812308"/>
                  <a:pt x="614149" y="1761698"/>
                  <a:pt x="880280" y="1583140"/>
                </a:cubicBezTo>
                <a:cubicBezTo>
                  <a:pt x="1146411" y="1404582"/>
                  <a:pt x="1412543" y="1055427"/>
                  <a:pt x="1596788" y="791570"/>
                </a:cubicBezTo>
                <a:cubicBezTo>
                  <a:pt x="1781033" y="527713"/>
                  <a:pt x="1905000" y="218364"/>
                  <a:pt x="1985749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oliniowy 43"/>
          <p:cNvCxnSpPr/>
          <p:nvPr/>
        </p:nvCxnSpPr>
        <p:spPr>
          <a:xfrm flipV="1">
            <a:off x="7264731" y="5483061"/>
            <a:ext cx="411486" cy="2151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oliniowy 44"/>
          <p:cNvCxnSpPr/>
          <p:nvPr/>
        </p:nvCxnSpPr>
        <p:spPr>
          <a:xfrm flipH="1">
            <a:off x="6991974" y="5698247"/>
            <a:ext cx="272757" cy="10388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oliniowy 45"/>
          <p:cNvCxnSpPr/>
          <p:nvPr/>
        </p:nvCxnSpPr>
        <p:spPr>
          <a:xfrm flipV="1">
            <a:off x="7676217" y="4843850"/>
            <a:ext cx="223379" cy="6392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176C39F-59D0-4445-8110-C5A9F707EA96}"/>
              </a:ext>
            </a:extLst>
          </p:cNvPr>
          <p:cNvSpPr/>
          <p:nvPr/>
        </p:nvSpPr>
        <p:spPr>
          <a:xfrm>
            <a:off x="3316406" y="2033516"/>
            <a:ext cx="4135272" cy="300251"/>
          </a:xfrm>
          <a:prstGeom prst="rect">
            <a:avLst/>
          </a:prstGeom>
          <a:solidFill>
            <a:srgbClr val="00B05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082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55699-24FF-4A48-8190-96F3F518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6" y="909655"/>
            <a:ext cx="7877175" cy="31527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547" y="287531"/>
            <a:ext cx="8229600" cy="720080"/>
          </a:xfrm>
        </p:spPr>
        <p:txBody>
          <a:bodyPr/>
          <a:lstStyle/>
          <a:p>
            <a:r>
              <a:rPr lang="pl-PL" dirty="0" err="1"/>
              <a:t>Parametrized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of </a:t>
            </a:r>
            <a:r>
              <a:rPr lang="pl-PL" dirty="0" err="1"/>
              <a:t>Shift</a:t>
            </a:r>
            <a:r>
              <a:rPr lang="pl-PL" dirty="0"/>
              <a:t> </a:t>
            </a:r>
            <a:r>
              <a:rPr lang="pl-PL" dirty="0" err="1"/>
              <a:t>Bribery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03190" y="4431831"/>
            <a:ext cx="122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unit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grpSp>
        <p:nvGrpSpPr>
          <p:cNvPr id="18" name="Grupa 17"/>
          <p:cNvGrpSpPr/>
          <p:nvPr/>
        </p:nvGrpSpPr>
        <p:grpSpPr>
          <a:xfrm>
            <a:off x="487028" y="4539597"/>
            <a:ext cx="1653574" cy="2070935"/>
            <a:chOff x="614855" y="1602431"/>
            <a:chExt cx="2837793" cy="2070935"/>
          </a:xfrm>
        </p:grpSpPr>
        <p:cxnSp>
          <p:nvCxnSpPr>
            <p:cNvPr id="19" name="Łącznik prosty ze strzałką 18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Łącznik prostoliniowy 20"/>
          <p:cNvCxnSpPr/>
          <p:nvPr/>
        </p:nvCxnSpPr>
        <p:spPr>
          <a:xfrm flipV="1">
            <a:off x="493508" y="5158920"/>
            <a:ext cx="1118320" cy="145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a 28"/>
          <p:cNvGrpSpPr/>
          <p:nvPr/>
        </p:nvGrpSpPr>
        <p:grpSpPr>
          <a:xfrm>
            <a:off x="2400455" y="4413047"/>
            <a:ext cx="1935521" cy="2233370"/>
            <a:chOff x="3660061" y="3846711"/>
            <a:chExt cx="2356946" cy="2233370"/>
          </a:xfrm>
        </p:grpSpPr>
        <p:sp>
          <p:nvSpPr>
            <p:cNvPr id="22" name="pole tekstowe 21"/>
            <p:cNvSpPr txBox="1"/>
            <p:nvPr/>
          </p:nvSpPr>
          <p:spPr>
            <a:xfrm>
              <a:off x="3891244" y="3846711"/>
              <a:ext cx="1896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/>
                <a:t>all-or-nothing</a:t>
              </a:r>
              <a:endParaRPr lang="pl-PL" sz="2400" dirty="0"/>
            </a:p>
          </p:txBody>
        </p:sp>
        <p:grpSp>
          <p:nvGrpSpPr>
            <p:cNvPr id="23" name="Grupa 22"/>
            <p:cNvGrpSpPr/>
            <p:nvPr/>
          </p:nvGrpSpPr>
          <p:grpSpPr>
            <a:xfrm>
              <a:off x="3660061" y="4009146"/>
              <a:ext cx="2356946" cy="2070935"/>
              <a:chOff x="614855" y="1602431"/>
              <a:chExt cx="2837793" cy="2070935"/>
            </a:xfrm>
          </p:grpSpPr>
          <p:cxnSp>
            <p:nvCxnSpPr>
              <p:cNvPr id="24" name="Łącznik prosty ze strzałką 23"/>
              <p:cNvCxnSpPr/>
              <p:nvPr/>
            </p:nvCxnSpPr>
            <p:spPr>
              <a:xfrm flipV="1">
                <a:off x="614855" y="1602431"/>
                <a:ext cx="0" cy="20709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ze strzałką 24"/>
              <p:cNvCxnSpPr/>
              <p:nvPr/>
            </p:nvCxnSpPr>
            <p:spPr>
              <a:xfrm>
                <a:off x="614855" y="3673366"/>
                <a:ext cx="283779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Łącznik prostoliniowy 25"/>
            <p:cNvCxnSpPr/>
            <p:nvPr/>
          </p:nvCxnSpPr>
          <p:spPr>
            <a:xfrm>
              <a:off x="3799322" y="4628469"/>
              <a:ext cx="20805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3660061" y="6080081"/>
              <a:ext cx="13926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/>
            <p:nvPr/>
          </p:nvCxnSpPr>
          <p:spPr>
            <a:xfrm>
              <a:off x="3799322" y="4628469"/>
              <a:ext cx="0" cy="14516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a 30"/>
          <p:cNvGrpSpPr/>
          <p:nvPr/>
        </p:nvGrpSpPr>
        <p:grpSpPr>
          <a:xfrm>
            <a:off x="4652415" y="4618617"/>
            <a:ext cx="1968215" cy="2070935"/>
            <a:chOff x="614855" y="1602431"/>
            <a:chExt cx="2837793" cy="2070935"/>
          </a:xfrm>
        </p:grpSpPr>
        <p:cxnSp>
          <p:nvCxnSpPr>
            <p:cNvPr id="32" name="Łącznik prosty ze strzałką 31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ole tekstowe 33"/>
          <p:cNvSpPr txBox="1"/>
          <p:nvPr/>
        </p:nvSpPr>
        <p:spPr>
          <a:xfrm>
            <a:off x="4842852" y="4387783"/>
            <a:ext cx="155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convex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35" name="Dowolny kształt 34"/>
          <p:cNvSpPr/>
          <p:nvPr/>
        </p:nvSpPr>
        <p:spPr>
          <a:xfrm>
            <a:off x="4645834" y="4849448"/>
            <a:ext cx="1649093" cy="1838473"/>
          </a:xfrm>
          <a:custGeom>
            <a:avLst/>
            <a:gdLst>
              <a:gd name="connsiteX0" fmla="*/ 0 w 1974796"/>
              <a:gd name="connsiteY0" fmla="*/ 1836484 h 1853909"/>
              <a:gd name="connsiteX1" fmla="*/ 745351 w 1974796"/>
              <a:gd name="connsiteY1" fmla="*/ 1744275 h 1853909"/>
              <a:gd name="connsiteX2" fmla="*/ 1652067 w 1974796"/>
              <a:gd name="connsiteY2" fmla="*/ 1006608 h 1853909"/>
              <a:gd name="connsiteX3" fmla="*/ 1974796 w 1974796"/>
              <a:gd name="connsiteY3" fmla="*/ 0 h 1853909"/>
              <a:gd name="connsiteX0" fmla="*/ 0 w 1974796"/>
              <a:gd name="connsiteY0" fmla="*/ 1836484 h 1838379"/>
              <a:gd name="connsiteX1" fmla="*/ 1237129 w 1974796"/>
              <a:gd name="connsiteY1" fmla="*/ 1529122 h 1838379"/>
              <a:gd name="connsiteX2" fmla="*/ 1652067 w 1974796"/>
              <a:gd name="connsiteY2" fmla="*/ 1006608 h 1838379"/>
              <a:gd name="connsiteX3" fmla="*/ 1974796 w 1974796"/>
              <a:gd name="connsiteY3" fmla="*/ 0 h 1838379"/>
              <a:gd name="connsiteX0" fmla="*/ 0 w 1974796"/>
              <a:gd name="connsiteY0" fmla="*/ 1836484 h 1838473"/>
              <a:gd name="connsiteX1" fmla="*/ 1237129 w 1974796"/>
              <a:gd name="connsiteY1" fmla="*/ 1529122 h 1838473"/>
              <a:gd name="connsiteX2" fmla="*/ 1744275 w 1974796"/>
              <a:gd name="connsiteY2" fmla="*/ 945135 h 1838473"/>
              <a:gd name="connsiteX3" fmla="*/ 1974796 w 1974796"/>
              <a:gd name="connsiteY3" fmla="*/ 0 h 183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796" h="1838473">
                <a:moveTo>
                  <a:pt x="0" y="1836484"/>
                </a:moveTo>
                <a:cubicBezTo>
                  <a:pt x="235003" y="1859536"/>
                  <a:pt x="946416" y="1677680"/>
                  <a:pt x="1237129" y="1529122"/>
                </a:cubicBezTo>
                <a:cubicBezTo>
                  <a:pt x="1527842" y="1380564"/>
                  <a:pt x="1621331" y="1199989"/>
                  <a:pt x="1744275" y="945135"/>
                </a:cubicBezTo>
                <a:cubicBezTo>
                  <a:pt x="1867220" y="690281"/>
                  <a:pt x="1945341" y="263818"/>
                  <a:pt x="197479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Dowolny kształt 35"/>
          <p:cNvSpPr/>
          <p:nvPr/>
        </p:nvSpPr>
        <p:spPr>
          <a:xfrm>
            <a:off x="4671888" y="4833955"/>
            <a:ext cx="1405258" cy="1848208"/>
          </a:xfrm>
          <a:custGeom>
            <a:avLst/>
            <a:gdLst>
              <a:gd name="connsiteX0" fmla="*/ 0 w 1575227"/>
              <a:gd name="connsiteY0" fmla="*/ 1828800 h 1947725"/>
              <a:gd name="connsiteX1" fmla="*/ 968188 w 1575227"/>
              <a:gd name="connsiteY1" fmla="*/ 1751959 h 1947725"/>
              <a:gd name="connsiteX2" fmla="*/ 1575227 w 1575227"/>
              <a:gd name="connsiteY2" fmla="*/ 0 h 1947725"/>
              <a:gd name="connsiteX0" fmla="*/ 0 w 1575227"/>
              <a:gd name="connsiteY0" fmla="*/ 1828800 h 1858987"/>
              <a:gd name="connsiteX1" fmla="*/ 1091132 w 1575227"/>
              <a:gd name="connsiteY1" fmla="*/ 1413862 h 1858987"/>
              <a:gd name="connsiteX2" fmla="*/ 1575227 w 1575227"/>
              <a:gd name="connsiteY2" fmla="*/ 0 h 1858987"/>
              <a:gd name="connsiteX0" fmla="*/ 0 w 1575227"/>
              <a:gd name="connsiteY0" fmla="*/ 1828800 h 1829870"/>
              <a:gd name="connsiteX1" fmla="*/ 1091132 w 1575227"/>
              <a:gd name="connsiteY1" fmla="*/ 1413862 h 1829870"/>
              <a:gd name="connsiteX2" fmla="*/ 1575227 w 1575227"/>
              <a:gd name="connsiteY2" fmla="*/ 0 h 1829870"/>
              <a:gd name="connsiteX0" fmla="*/ 0 w 1575227"/>
              <a:gd name="connsiteY0" fmla="*/ 1828800 h 1832674"/>
              <a:gd name="connsiteX1" fmla="*/ 1313969 w 1575227"/>
              <a:gd name="connsiteY1" fmla="*/ 1529122 h 1832674"/>
              <a:gd name="connsiteX2" fmla="*/ 1575227 w 1575227"/>
              <a:gd name="connsiteY2" fmla="*/ 0 h 1832674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803" h="1848208">
                <a:moveTo>
                  <a:pt x="0" y="1844168"/>
                </a:moveTo>
                <a:cubicBezTo>
                  <a:pt x="352825" y="1858255"/>
                  <a:pt x="1033502" y="1851851"/>
                  <a:pt x="1313969" y="1544490"/>
                </a:cubicBezTo>
                <a:cubicBezTo>
                  <a:pt x="1594436" y="1237129"/>
                  <a:pt x="1652067" y="404692"/>
                  <a:pt x="168280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Dowolny kształt 36"/>
          <p:cNvSpPr/>
          <p:nvPr/>
        </p:nvSpPr>
        <p:spPr>
          <a:xfrm>
            <a:off x="4646221" y="4818586"/>
            <a:ext cx="1880094" cy="1859537"/>
          </a:xfrm>
          <a:custGeom>
            <a:avLst/>
            <a:gdLst>
              <a:gd name="connsiteX0" fmla="*/ 0 w 2251421"/>
              <a:gd name="connsiteY0" fmla="*/ 1859537 h 1859537"/>
              <a:gd name="connsiteX1" fmla="*/ 1429230 w 2251421"/>
              <a:gd name="connsiteY1" fmla="*/ 1114185 h 1859537"/>
              <a:gd name="connsiteX2" fmla="*/ 2251421 w 2251421"/>
              <a:gd name="connsiteY2" fmla="*/ 0 h 1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421" h="1859537">
                <a:moveTo>
                  <a:pt x="0" y="1859537"/>
                </a:moveTo>
                <a:cubicBezTo>
                  <a:pt x="526996" y="1641822"/>
                  <a:pt x="1053993" y="1424108"/>
                  <a:pt x="1429230" y="1114185"/>
                </a:cubicBezTo>
                <a:cubicBezTo>
                  <a:pt x="1804467" y="804262"/>
                  <a:pt x="2087495" y="291993"/>
                  <a:pt x="2251421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`</a:t>
            </a:r>
          </a:p>
        </p:txBody>
      </p:sp>
      <p:grpSp>
        <p:nvGrpSpPr>
          <p:cNvPr id="38" name="Grupa 37"/>
          <p:cNvGrpSpPr/>
          <p:nvPr/>
        </p:nvGrpSpPr>
        <p:grpSpPr>
          <a:xfrm>
            <a:off x="6992885" y="4643881"/>
            <a:ext cx="1624299" cy="2070935"/>
            <a:chOff x="614855" y="1602431"/>
            <a:chExt cx="2837793" cy="2070935"/>
          </a:xfrm>
        </p:grpSpPr>
        <p:cxnSp>
          <p:nvCxnSpPr>
            <p:cNvPr id="39" name="Łącznik prosty ze strzałką 38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ole tekstowe 40"/>
          <p:cNvSpPr txBox="1"/>
          <p:nvPr/>
        </p:nvSpPr>
        <p:spPr>
          <a:xfrm>
            <a:off x="7128352" y="4387782"/>
            <a:ext cx="139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sortable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42" name="Dowolny kształt 41"/>
          <p:cNvSpPr/>
          <p:nvPr/>
        </p:nvSpPr>
        <p:spPr>
          <a:xfrm>
            <a:off x="6996677" y="5803781"/>
            <a:ext cx="1589514" cy="921224"/>
          </a:xfrm>
          <a:custGeom>
            <a:avLst/>
            <a:gdLst>
              <a:gd name="connsiteX0" fmla="*/ 0 w 2306471"/>
              <a:gd name="connsiteY0" fmla="*/ 921224 h 921224"/>
              <a:gd name="connsiteX1" fmla="*/ 1487606 w 2306471"/>
              <a:gd name="connsiteY1" fmla="*/ 736979 h 921224"/>
              <a:gd name="connsiteX2" fmla="*/ 1903862 w 2306471"/>
              <a:gd name="connsiteY2" fmla="*/ 300251 h 921224"/>
              <a:gd name="connsiteX3" fmla="*/ 2306471 w 2306471"/>
              <a:gd name="connsiteY3" fmla="*/ 0 h 9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471" h="921224">
                <a:moveTo>
                  <a:pt x="0" y="921224"/>
                </a:moveTo>
                <a:cubicBezTo>
                  <a:pt x="585148" y="880849"/>
                  <a:pt x="1170296" y="840474"/>
                  <a:pt x="1487606" y="736979"/>
                </a:cubicBezTo>
                <a:cubicBezTo>
                  <a:pt x="1804916" y="633483"/>
                  <a:pt x="1767385" y="423081"/>
                  <a:pt x="1903862" y="300251"/>
                </a:cubicBezTo>
                <a:cubicBezTo>
                  <a:pt x="2040339" y="177421"/>
                  <a:pt x="2190465" y="118280"/>
                  <a:pt x="230647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Dowolny kształt 42"/>
          <p:cNvSpPr/>
          <p:nvPr/>
        </p:nvSpPr>
        <p:spPr>
          <a:xfrm>
            <a:off x="6991974" y="4855262"/>
            <a:ext cx="1368487" cy="1862919"/>
          </a:xfrm>
          <a:custGeom>
            <a:avLst/>
            <a:gdLst>
              <a:gd name="connsiteX0" fmla="*/ 0 w 1985749"/>
              <a:gd name="connsiteY0" fmla="*/ 1862919 h 1862919"/>
              <a:gd name="connsiteX1" fmla="*/ 880280 w 1985749"/>
              <a:gd name="connsiteY1" fmla="*/ 1583140 h 1862919"/>
              <a:gd name="connsiteX2" fmla="*/ 1596788 w 1985749"/>
              <a:gd name="connsiteY2" fmla="*/ 791570 h 1862919"/>
              <a:gd name="connsiteX3" fmla="*/ 1985749 w 1985749"/>
              <a:gd name="connsiteY3" fmla="*/ 0 h 186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749" h="1862919">
                <a:moveTo>
                  <a:pt x="0" y="1862919"/>
                </a:moveTo>
                <a:cubicBezTo>
                  <a:pt x="307074" y="1812308"/>
                  <a:pt x="614149" y="1761698"/>
                  <a:pt x="880280" y="1583140"/>
                </a:cubicBezTo>
                <a:cubicBezTo>
                  <a:pt x="1146411" y="1404582"/>
                  <a:pt x="1412543" y="1055427"/>
                  <a:pt x="1596788" y="791570"/>
                </a:cubicBezTo>
                <a:cubicBezTo>
                  <a:pt x="1781033" y="527713"/>
                  <a:pt x="1905000" y="218364"/>
                  <a:pt x="1985749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oliniowy 43"/>
          <p:cNvCxnSpPr/>
          <p:nvPr/>
        </p:nvCxnSpPr>
        <p:spPr>
          <a:xfrm flipV="1">
            <a:off x="7264731" y="5483061"/>
            <a:ext cx="411486" cy="2151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oliniowy 44"/>
          <p:cNvCxnSpPr/>
          <p:nvPr/>
        </p:nvCxnSpPr>
        <p:spPr>
          <a:xfrm flipH="1">
            <a:off x="6991974" y="5698247"/>
            <a:ext cx="272757" cy="10388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oliniowy 45"/>
          <p:cNvCxnSpPr/>
          <p:nvPr/>
        </p:nvCxnSpPr>
        <p:spPr>
          <a:xfrm flipV="1">
            <a:off x="7676217" y="4843850"/>
            <a:ext cx="223379" cy="6392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97F3F9D-3178-4B91-A2A0-14ECE9216989}"/>
              </a:ext>
            </a:extLst>
          </p:cNvPr>
          <p:cNvSpPr/>
          <p:nvPr/>
        </p:nvSpPr>
        <p:spPr>
          <a:xfrm>
            <a:off x="2962655" y="3258112"/>
            <a:ext cx="4889052" cy="887263"/>
          </a:xfrm>
          <a:custGeom>
            <a:avLst/>
            <a:gdLst>
              <a:gd name="connsiteX0" fmla="*/ 1243539 w 4864439"/>
              <a:gd name="connsiteY0" fmla="*/ 38078 h 935286"/>
              <a:gd name="connsiteX1" fmla="*/ 329139 w 4864439"/>
              <a:gd name="connsiteY1" fmla="*/ 106317 h 935286"/>
              <a:gd name="connsiteX2" fmla="*/ 342787 w 4864439"/>
              <a:gd name="connsiteY2" fmla="*/ 856944 h 935286"/>
              <a:gd name="connsiteX3" fmla="*/ 4409820 w 4864439"/>
              <a:gd name="connsiteY3" fmla="*/ 870592 h 935286"/>
              <a:gd name="connsiteX4" fmla="*/ 4409820 w 4864439"/>
              <a:gd name="connsiteY4" fmla="*/ 488454 h 935286"/>
              <a:gd name="connsiteX5" fmla="*/ 1229891 w 4864439"/>
              <a:gd name="connsiteY5" fmla="*/ 420215 h 935286"/>
              <a:gd name="connsiteX6" fmla="*/ 1243539 w 4864439"/>
              <a:gd name="connsiteY6" fmla="*/ 38078 h 935286"/>
              <a:gd name="connsiteX0" fmla="*/ 944547 w 4852050"/>
              <a:gd name="connsiteY0" fmla="*/ 43031 h 926591"/>
              <a:gd name="connsiteX1" fmla="*/ 316750 w 4852050"/>
              <a:gd name="connsiteY1" fmla="*/ 97622 h 926591"/>
              <a:gd name="connsiteX2" fmla="*/ 330398 w 4852050"/>
              <a:gd name="connsiteY2" fmla="*/ 848249 h 926591"/>
              <a:gd name="connsiteX3" fmla="*/ 4397431 w 4852050"/>
              <a:gd name="connsiteY3" fmla="*/ 861897 h 926591"/>
              <a:gd name="connsiteX4" fmla="*/ 4397431 w 4852050"/>
              <a:gd name="connsiteY4" fmla="*/ 479759 h 926591"/>
              <a:gd name="connsiteX5" fmla="*/ 1217502 w 4852050"/>
              <a:gd name="connsiteY5" fmla="*/ 411520 h 926591"/>
              <a:gd name="connsiteX6" fmla="*/ 944547 w 4852050"/>
              <a:gd name="connsiteY6" fmla="*/ 43031 h 926591"/>
              <a:gd name="connsiteX0" fmla="*/ 944547 w 4852050"/>
              <a:gd name="connsiteY0" fmla="*/ 42121 h 925681"/>
              <a:gd name="connsiteX1" fmla="*/ 316750 w 4852050"/>
              <a:gd name="connsiteY1" fmla="*/ 96712 h 925681"/>
              <a:gd name="connsiteX2" fmla="*/ 330398 w 4852050"/>
              <a:gd name="connsiteY2" fmla="*/ 847339 h 925681"/>
              <a:gd name="connsiteX3" fmla="*/ 4397431 w 4852050"/>
              <a:gd name="connsiteY3" fmla="*/ 860987 h 925681"/>
              <a:gd name="connsiteX4" fmla="*/ 4397431 w 4852050"/>
              <a:gd name="connsiteY4" fmla="*/ 478849 h 925681"/>
              <a:gd name="connsiteX5" fmla="*/ 1845299 w 4852050"/>
              <a:gd name="connsiteY5" fmla="*/ 396963 h 925681"/>
              <a:gd name="connsiteX6" fmla="*/ 944547 w 4852050"/>
              <a:gd name="connsiteY6" fmla="*/ 42121 h 925681"/>
              <a:gd name="connsiteX0" fmla="*/ 1800414 w 4889052"/>
              <a:gd name="connsiteY0" fmla="*/ 85041 h 886715"/>
              <a:gd name="connsiteX1" fmla="*/ 353752 w 4889052"/>
              <a:gd name="connsiteY1" fmla="*/ 57746 h 886715"/>
              <a:gd name="connsiteX2" fmla="*/ 367400 w 4889052"/>
              <a:gd name="connsiteY2" fmla="*/ 808373 h 886715"/>
              <a:gd name="connsiteX3" fmla="*/ 4434433 w 4889052"/>
              <a:gd name="connsiteY3" fmla="*/ 822021 h 886715"/>
              <a:gd name="connsiteX4" fmla="*/ 4434433 w 4889052"/>
              <a:gd name="connsiteY4" fmla="*/ 439883 h 886715"/>
              <a:gd name="connsiteX5" fmla="*/ 1882301 w 4889052"/>
              <a:gd name="connsiteY5" fmla="*/ 357997 h 886715"/>
              <a:gd name="connsiteX6" fmla="*/ 1800414 w 4889052"/>
              <a:gd name="connsiteY6" fmla="*/ 85041 h 886715"/>
              <a:gd name="connsiteX0" fmla="*/ 1800414 w 4889052"/>
              <a:gd name="connsiteY0" fmla="*/ 85589 h 887263"/>
              <a:gd name="connsiteX1" fmla="*/ 353752 w 4889052"/>
              <a:gd name="connsiteY1" fmla="*/ 58294 h 887263"/>
              <a:gd name="connsiteX2" fmla="*/ 367400 w 4889052"/>
              <a:gd name="connsiteY2" fmla="*/ 808921 h 887263"/>
              <a:gd name="connsiteX3" fmla="*/ 4434433 w 4889052"/>
              <a:gd name="connsiteY3" fmla="*/ 822569 h 887263"/>
              <a:gd name="connsiteX4" fmla="*/ 4434433 w 4889052"/>
              <a:gd name="connsiteY4" fmla="*/ 440431 h 887263"/>
              <a:gd name="connsiteX5" fmla="*/ 2100665 w 4889052"/>
              <a:gd name="connsiteY5" fmla="*/ 372192 h 887263"/>
              <a:gd name="connsiteX6" fmla="*/ 1800414 w 4889052"/>
              <a:gd name="connsiteY6" fmla="*/ 85589 h 88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9052" h="887263">
                <a:moveTo>
                  <a:pt x="1800414" y="85589"/>
                </a:moveTo>
                <a:cubicBezTo>
                  <a:pt x="1509262" y="33273"/>
                  <a:pt x="592588" y="-62261"/>
                  <a:pt x="353752" y="58294"/>
                </a:cubicBezTo>
                <a:cubicBezTo>
                  <a:pt x="114916" y="178849"/>
                  <a:pt x="-312713" y="681542"/>
                  <a:pt x="367400" y="808921"/>
                </a:cubicBezTo>
                <a:cubicBezTo>
                  <a:pt x="1047513" y="936300"/>
                  <a:pt x="3756594" y="883984"/>
                  <a:pt x="4434433" y="822569"/>
                </a:cubicBezTo>
                <a:cubicBezTo>
                  <a:pt x="5112272" y="761154"/>
                  <a:pt x="4964421" y="515494"/>
                  <a:pt x="4434433" y="440431"/>
                </a:cubicBezTo>
                <a:cubicBezTo>
                  <a:pt x="3904445" y="365368"/>
                  <a:pt x="2539668" y="431332"/>
                  <a:pt x="2100665" y="372192"/>
                </a:cubicBezTo>
                <a:cubicBezTo>
                  <a:pt x="1661662" y="313052"/>
                  <a:pt x="2091566" y="137905"/>
                  <a:pt x="1800414" y="85589"/>
                </a:cubicBezTo>
                <a:close/>
              </a:path>
            </a:pathLst>
          </a:custGeom>
          <a:solidFill>
            <a:srgbClr val="00B05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860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-99392"/>
            <a:ext cx="8229600" cy="720080"/>
          </a:xfrm>
        </p:spPr>
        <p:txBody>
          <a:bodyPr/>
          <a:lstStyle/>
          <a:p>
            <a:r>
              <a:rPr lang="pl-PL" dirty="0" err="1"/>
              <a:t>Borda-Shift-Bribery</a:t>
            </a:r>
            <a:r>
              <a:rPr lang="pl-PL" dirty="0"/>
              <a:t>: FPT (#</a:t>
            </a:r>
            <a:r>
              <a:rPr lang="pl-PL" dirty="0" err="1"/>
              <a:t>shifts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500" y="726973"/>
            <a:ext cx="3867074" cy="397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err="1"/>
              <a:t>Consider</a:t>
            </a:r>
            <a:r>
              <a:rPr lang="pl-PL" sz="2000" dirty="0"/>
              <a:t>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input</a:t>
            </a:r>
            <a:r>
              <a:rPr lang="pl-PL" sz="2000" dirty="0"/>
              <a:t> with </a:t>
            </a:r>
            <a:r>
              <a:rPr lang="pl-PL" sz="2000" dirty="0" err="1"/>
              <a:t>parameter</a:t>
            </a:r>
            <a:r>
              <a:rPr lang="pl-PL" sz="2000" dirty="0"/>
              <a:t> 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4154" y="3160616"/>
            <a:ext cx="8418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1</a:t>
            </a:r>
            <a:r>
              <a:rPr lang="pl-PL" sz="3200" dirty="0"/>
              <a:t>:        &gt;         &gt;        &gt;        &gt;        &gt;         &gt;        &gt;       &gt;</a:t>
            </a:r>
            <a:endParaRPr lang="pl-PL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66" y="2973027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55" y="3016600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32" y="3076163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54" y="3075444"/>
            <a:ext cx="361455" cy="66429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14155" y="4096720"/>
            <a:ext cx="84185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2</a:t>
            </a:r>
            <a:r>
              <a:rPr lang="pl-PL" sz="3200" dirty="0"/>
              <a:t>:        &gt;         &gt;        &gt;        &gt;        &gt;         &gt;        &gt;       &gt;</a:t>
            </a:r>
          </a:p>
          <a:p>
            <a:endParaRPr lang="pl-PL" sz="4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55" y="3880696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91" y="3919042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88" y="399664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85" y="4047747"/>
            <a:ext cx="361455" cy="664296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155" y="4891345"/>
            <a:ext cx="841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3</a:t>
            </a:r>
            <a:r>
              <a:rPr lang="pl-PL" sz="3200" dirty="0"/>
              <a:t>:        &gt;         &gt;        &gt;         &gt;        &gt;        &gt;        &gt;       &gt;       </a:t>
            </a:r>
            <a:endParaRPr lang="pl-PL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02" y="4761016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54" y="4816800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52" y="4844324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5" y="4888808"/>
            <a:ext cx="361455" cy="664296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14154" y="5968928"/>
            <a:ext cx="852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4</a:t>
            </a:r>
            <a:r>
              <a:rPr lang="pl-PL" sz="3200" dirty="0"/>
              <a:t>:        &gt;         &gt;        &gt;         &gt;        &gt;        &gt;        &gt;       &gt;</a:t>
            </a:r>
            <a:endParaRPr lang="pl-PL" sz="4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9" y="5752904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53" y="5812345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70" y="5854013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95" y="5907289"/>
            <a:ext cx="361455" cy="664296"/>
          </a:xfrm>
          <a:prstGeom prst="rect">
            <a:avLst/>
          </a:prstGeom>
        </p:spPr>
      </p:pic>
      <p:sp>
        <p:nvSpPr>
          <p:cNvPr id="25" name="Symbol zastępczy zawartości 2"/>
          <p:cNvSpPr txBox="1">
            <a:spLocks/>
          </p:cNvSpPr>
          <p:nvPr/>
        </p:nvSpPr>
        <p:spPr>
          <a:xfrm>
            <a:off x="4820032" y="620688"/>
            <a:ext cx="4285397" cy="182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Observation</a:t>
            </a:r>
            <a:r>
              <a:rPr lang="pl-PL" sz="1600" b="1" dirty="0"/>
              <a:t> 1:</a:t>
            </a:r>
            <a:r>
              <a:rPr lang="pl-PL" sz="1600" dirty="0"/>
              <a:t> We </a:t>
            </a:r>
            <a:r>
              <a:rPr lang="pl-PL" sz="1600" dirty="0" err="1"/>
              <a:t>make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most T </a:t>
            </a:r>
            <a:r>
              <a:rPr lang="pl-PL" sz="1600" dirty="0" err="1"/>
              <a:t>shifts</a:t>
            </a:r>
            <a:r>
              <a:rPr lang="pl-PL" sz="1600" dirty="0"/>
              <a:t>, </a:t>
            </a:r>
            <a:r>
              <a:rPr lang="pl-PL" sz="1600" dirty="0" err="1"/>
              <a:t>so</a:t>
            </a:r>
            <a:r>
              <a:rPr lang="pl-PL" sz="1600" dirty="0"/>
              <a:t> </a:t>
            </a:r>
            <a:r>
              <a:rPr lang="pl-PL" sz="1600" dirty="0" err="1"/>
              <a:t>p’s</a:t>
            </a:r>
            <a:r>
              <a:rPr lang="pl-PL" sz="1600" dirty="0"/>
              <a:t> </a:t>
            </a:r>
            <a:r>
              <a:rPr lang="pl-PL" sz="1600" dirty="0" err="1"/>
              <a:t>score</a:t>
            </a:r>
            <a:r>
              <a:rPr lang="pl-PL" sz="1600" dirty="0"/>
              <a:t> </a:t>
            </a:r>
            <a:r>
              <a:rPr lang="pl-PL" sz="1600" dirty="0" err="1"/>
              <a:t>increases</a:t>
            </a:r>
            <a:r>
              <a:rPr lang="pl-PL" sz="1600" dirty="0"/>
              <a:t> by T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Observation</a:t>
            </a:r>
            <a:r>
              <a:rPr lang="pl-PL" sz="1600" b="1" dirty="0"/>
              <a:t> 2:</a:t>
            </a:r>
            <a:r>
              <a:rPr lang="pl-PL" sz="1600" dirty="0"/>
              <a:t> </a:t>
            </a:r>
            <a:r>
              <a:rPr lang="pl-PL" sz="1600" dirty="0" err="1"/>
              <a:t>Others</a:t>
            </a:r>
            <a:r>
              <a:rPr lang="pl-PL" sz="1600" dirty="0"/>
              <a:t> </a:t>
            </a:r>
            <a:r>
              <a:rPr lang="pl-PL" sz="1600" dirty="0" err="1"/>
              <a:t>lose</a:t>
            </a:r>
            <a:r>
              <a:rPr lang="pl-PL" sz="1600" dirty="0"/>
              <a:t> T </a:t>
            </a:r>
            <a:r>
              <a:rPr lang="pl-PL" sz="1600" dirty="0" err="1"/>
              <a:t>points</a:t>
            </a:r>
            <a:r>
              <a:rPr lang="pl-PL" sz="1600" dirty="0"/>
              <a:t>. 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Conclusion</a:t>
            </a:r>
            <a:r>
              <a:rPr lang="pl-PL" sz="1600" b="1" dirty="0"/>
              <a:t>:</a:t>
            </a:r>
            <a:r>
              <a:rPr lang="pl-PL" sz="1600" dirty="0"/>
              <a:t> </a:t>
            </a:r>
            <a:r>
              <a:rPr lang="pl-PL" sz="1600" dirty="0" err="1"/>
              <a:t>There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most T </a:t>
            </a:r>
            <a:r>
              <a:rPr lang="pl-PL" sz="1600" dirty="0" err="1"/>
              <a:t>candidates</a:t>
            </a:r>
            <a:r>
              <a:rPr lang="pl-PL" sz="1600" dirty="0"/>
              <a:t> with </a:t>
            </a:r>
            <a:r>
              <a:rPr lang="pl-PL" sz="1600" dirty="0" err="1"/>
              <a:t>score</a:t>
            </a:r>
            <a:r>
              <a:rPr lang="pl-PL" sz="1600" dirty="0"/>
              <a:t> </a:t>
            </a:r>
            <a:r>
              <a:rPr lang="pl-PL" sz="1600" dirty="0" err="1"/>
              <a:t>higher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</a:t>
            </a:r>
            <a:r>
              <a:rPr lang="pl-PL" sz="1600" dirty="0" err="1"/>
              <a:t>our</a:t>
            </a:r>
            <a:r>
              <a:rPr lang="pl-PL" sz="1600" dirty="0"/>
              <a:t>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score</a:t>
            </a:r>
            <a:r>
              <a:rPr lang="pl-PL" sz="1600" dirty="0"/>
              <a:t>; </a:t>
            </a:r>
            <a:r>
              <a:rPr lang="pl-PL" sz="1600" dirty="0" err="1"/>
              <a:t>others</a:t>
            </a:r>
            <a:r>
              <a:rPr lang="pl-PL" sz="1600" dirty="0"/>
              <a:t> not </a:t>
            </a:r>
            <a:r>
              <a:rPr lang="pl-PL" sz="1600" dirty="0" err="1"/>
              <a:t>interesting</a:t>
            </a:r>
            <a:r>
              <a:rPr lang="pl-PL" sz="1600" dirty="0"/>
              <a:t>.</a:t>
            </a:r>
            <a:endParaRPr lang="pl-PL" sz="2000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798739" y="2449807"/>
            <a:ext cx="8042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8           7          6        5          4          3         2         1         0</a:t>
            </a:r>
          </a:p>
        </p:txBody>
      </p:sp>
      <p:pic>
        <p:nvPicPr>
          <p:cNvPr id="26" name="Picture 17" descr="money3-c">
            <a:extLst>
              <a:ext uri="{FF2B5EF4-FFF2-40B4-BE49-F238E27FC236}">
                <a16:creationId xmlns:a16="http://schemas.microsoft.com/office/drawing/2014/main" id="{0CD83124-3172-4CF4-A281-DFACC236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0" y="3167473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money3-c">
            <a:extLst>
              <a:ext uri="{FF2B5EF4-FFF2-40B4-BE49-F238E27FC236}">
                <a16:creationId xmlns:a16="http://schemas.microsoft.com/office/drawing/2014/main" id="{970315BD-A950-4140-B79B-045905F6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49" y="3986750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money3-c">
            <a:extLst>
              <a:ext uri="{FF2B5EF4-FFF2-40B4-BE49-F238E27FC236}">
                <a16:creationId xmlns:a16="http://schemas.microsoft.com/office/drawing/2014/main" id="{628528C2-FA89-4121-B578-5956BACB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30" y="5968928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5" descr="hvd3-c">
            <a:extLst>
              <a:ext uri="{FF2B5EF4-FFF2-40B4-BE49-F238E27FC236}">
                <a16:creationId xmlns:a16="http://schemas.microsoft.com/office/drawing/2014/main" id="{26D7B8B7-48B4-4E92-8A27-15C7FCF4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56" y="314204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5" descr="hvd3-c">
            <a:extLst>
              <a:ext uri="{FF2B5EF4-FFF2-40B4-BE49-F238E27FC236}">
                <a16:creationId xmlns:a16="http://schemas.microsoft.com/office/drawing/2014/main" id="{60E53F69-70D7-42C2-B160-0DA69A88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457" y="404774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5" descr="hvd3-c">
            <a:extLst>
              <a:ext uri="{FF2B5EF4-FFF2-40B4-BE49-F238E27FC236}">
                <a16:creationId xmlns:a16="http://schemas.microsoft.com/office/drawing/2014/main" id="{01AA1DDB-255D-4B52-B08B-DDB1ABC15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20" y="4848266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" descr="hvd3-c">
            <a:extLst>
              <a:ext uri="{FF2B5EF4-FFF2-40B4-BE49-F238E27FC236}">
                <a16:creationId xmlns:a16="http://schemas.microsoft.com/office/drawing/2014/main" id="{C77FE5AD-EE50-4A0A-88E7-D6C9D58AC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65" y="5944514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 descr="hvd4-c">
            <a:extLst>
              <a:ext uri="{FF2B5EF4-FFF2-40B4-BE49-F238E27FC236}">
                <a16:creationId xmlns:a16="http://schemas.microsoft.com/office/drawing/2014/main" id="{E8C3CE59-B6DE-4382-996F-3F6348D6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086" y="3037201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1" descr="hvd4-c">
            <a:extLst>
              <a:ext uri="{FF2B5EF4-FFF2-40B4-BE49-F238E27FC236}">
                <a16:creationId xmlns:a16="http://schemas.microsoft.com/office/drawing/2014/main" id="{A0256DB7-5DEE-4637-8EB2-4FEC5FC9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8" y="4022495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1" descr="hvd4-c">
            <a:extLst>
              <a:ext uri="{FF2B5EF4-FFF2-40B4-BE49-F238E27FC236}">
                <a16:creationId xmlns:a16="http://schemas.microsoft.com/office/drawing/2014/main" id="{909AFF13-7D6B-4017-A20F-631009D0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87" y="4816800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1" descr="hvd4-c">
            <a:extLst>
              <a:ext uri="{FF2B5EF4-FFF2-40B4-BE49-F238E27FC236}">
                <a16:creationId xmlns:a16="http://schemas.microsoft.com/office/drawing/2014/main" id="{6E7E7AFB-2760-43AC-B6C1-5B6BEF57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11" y="5896537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9" descr="money1-c">
            <a:extLst>
              <a:ext uri="{FF2B5EF4-FFF2-40B4-BE49-F238E27FC236}">
                <a16:creationId xmlns:a16="http://schemas.microsoft.com/office/drawing/2014/main" id="{3A65CD66-65EE-48E5-B588-E7232F50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38" y="307309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9" descr="money1-c">
            <a:extLst>
              <a:ext uri="{FF2B5EF4-FFF2-40B4-BE49-F238E27FC236}">
                <a16:creationId xmlns:a16="http://schemas.microsoft.com/office/drawing/2014/main" id="{B2F0FC16-AB94-4477-83B6-FFD2E9F9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74" y="404189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9" descr="money1-c">
            <a:extLst>
              <a:ext uri="{FF2B5EF4-FFF2-40B4-BE49-F238E27FC236}">
                <a16:creationId xmlns:a16="http://schemas.microsoft.com/office/drawing/2014/main" id="{A2B8E65A-FD0E-4D42-A1EC-CADBCB82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94" y="4822013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 descr="money3-c">
            <a:extLst>
              <a:ext uri="{FF2B5EF4-FFF2-40B4-BE49-F238E27FC236}">
                <a16:creationId xmlns:a16="http://schemas.microsoft.com/office/drawing/2014/main" id="{4796E53D-6D30-40AA-A6BA-F3B0944A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69" y="4922165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hvd1-c">
            <a:extLst>
              <a:ext uri="{FF2B5EF4-FFF2-40B4-BE49-F238E27FC236}">
                <a16:creationId xmlns:a16="http://schemas.microsoft.com/office/drawing/2014/main" id="{D4CFA235-5461-4DF5-BC48-B93D1651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65" y="397238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 descr="hvd1-c">
            <a:extLst>
              <a:ext uri="{FF2B5EF4-FFF2-40B4-BE49-F238E27FC236}">
                <a16:creationId xmlns:a16="http://schemas.microsoft.com/office/drawing/2014/main" id="{051851F3-80DF-45EE-9AC9-66E805C5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83" y="304595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3" descr="hvd1-c">
            <a:extLst>
              <a:ext uri="{FF2B5EF4-FFF2-40B4-BE49-F238E27FC236}">
                <a16:creationId xmlns:a16="http://schemas.microsoft.com/office/drawing/2014/main" id="{E09B97D7-F989-4017-AACF-7B7D7C00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31" y="4836592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3" descr="hvd1-c">
            <a:extLst>
              <a:ext uri="{FF2B5EF4-FFF2-40B4-BE49-F238E27FC236}">
                <a16:creationId xmlns:a16="http://schemas.microsoft.com/office/drawing/2014/main" id="{CFA92CF0-2659-4D70-9411-28FF8EEC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40" y="5887565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9" descr="money1-c">
            <a:extLst>
              <a:ext uri="{FF2B5EF4-FFF2-40B4-BE49-F238E27FC236}">
                <a16:creationId xmlns:a16="http://schemas.microsoft.com/office/drawing/2014/main" id="{EACF05ED-8963-4DB0-8899-11CB6F24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30" y="5887565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9D93FF54-072D-469F-80B1-4882D22D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19" y="1303243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Symbol zastępczy zawartości 2">
            <a:extLst>
              <a:ext uri="{FF2B5EF4-FFF2-40B4-BE49-F238E27FC236}">
                <a16:creationId xmlns:a16="http://schemas.microsoft.com/office/drawing/2014/main" id="{3E6DD1B7-A6A5-43C7-A8EB-05BF3DE8060F}"/>
              </a:ext>
            </a:extLst>
          </p:cNvPr>
          <p:cNvSpPr txBox="1">
            <a:spLocks/>
          </p:cNvSpPr>
          <p:nvPr/>
        </p:nvSpPr>
        <p:spPr>
          <a:xfrm>
            <a:off x="1696635" y="1418658"/>
            <a:ext cx="623402" cy="39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000" dirty="0"/>
              <a:t>p = </a:t>
            </a:r>
          </a:p>
        </p:txBody>
      </p:sp>
    </p:spTree>
    <p:extLst>
      <p:ext uri="{BB962C8B-B14F-4D97-AF65-F5344CB8AC3E}">
        <p14:creationId xmlns:p14="http://schemas.microsoft.com/office/powerpoint/2010/main" val="21619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  <p:bldP spid="15" grpId="0"/>
      <p:bldP spid="20" grpId="0"/>
      <p:bldP spid="27" grpId="0"/>
      <p:bldP spid="5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-99392"/>
            <a:ext cx="8229600" cy="720080"/>
          </a:xfrm>
        </p:spPr>
        <p:txBody>
          <a:bodyPr/>
          <a:lstStyle/>
          <a:p>
            <a:r>
              <a:rPr lang="pl-PL" dirty="0" err="1"/>
              <a:t>Borda-Shift-Bribery</a:t>
            </a:r>
            <a:r>
              <a:rPr lang="pl-PL" dirty="0"/>
              <a:t>: FPT (#</a:t>
            </a:r>
            <a:r>
              <a:rPr lang="pl-PL" dirty="0" err="1"/>
              <a:t>shifts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500" y="726973"/>
            <a:ext cx="3867074" cy="397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err="1"/>
              <a:t>Consider</a:t>
            </a:r>
            <a:r>
              <a:rPr lang="pl-PL" sz="2000" dirty="0"/>
              <a:t>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input</a:t>
            </a:r>
            <a:r>
              <a:rPr lang="pl-PL" sz="2000" dirty="0"/>
              <a:t> with </a:t>
            </a:r>
            <a:r>
              <a:rPr lang="pl-PL" sz="2000" dirty="0" err="1"/>
              <a:t>parameter</a:t>
            </a:r>
            <a:r>
              <a:rPr lang="pl-PL" sz="2000" dirty="0"/>
              <a:t> 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4154" y="3160616"/>
            <a:ext cx="8418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1</a:t>
            </a:r>
            <a:r>
              <a:rPr lang="pl-PL" sz="3200" dirty="0"/>
              <a:t>:        &gt;         &gt;        &gt;        &gt;        &gt;         &gt;        &gt;       &gt;</a:t>
            </a:r>
            <a:endParaRPr lang="pl-PL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66" y="2973027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55" y="3016600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32" y="3076163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54" y="3075444"/>
            <a:ext cx="361455" cy="66429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14155" y="4096720"/>
            <a:ext cx="84185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2</a:t>
            </a:r>
            <a:r>
              <a:rPr lang="pl-PL" sz="3200" dirty="0"/>
              <a:t>:        &gt;         &gt;        &gt;        &gt;        &gt;         &gt;        &gt;       &gt;</a:t>
            </a:r>
          </a:p>
          <a:p>
            <a:endParaRPr lang="pl-PL" sz="4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55" y="3880696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91" y="3919042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88" y="399664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85" y="4047747"/>
            <a:ext cx="361455" cy="664296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14155" y="4891345"/>
            <a:ext cx="841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3</a:t>
            </a:r>
            <a:r>
              <a:rPr lang="pl-PL" sz="3200" dirty="0"/>
              <a:t>:        &gt;         &gt;        &gt;         &gt;        &gt;        &gt;        &gt;       &gt;       </a:t>
            </a:r>
            <a:endParaRPr lang="pl-PL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02" y="4761016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54" y="4816800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52" y="4844324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5" y="4888808"/>
            <a:ext cx="361455" cy="664296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14154" y="5968928"/>
            <a:ext cx="852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4</a:t>
            </a:r>
            <a:r>
              <a:rPr lang="pl-PL" sz="3200" dirty="0"/>
              <a:t>:        &gt;         &gt;        &gt;         &gt;        &gt;        &gt;        &gt;       &gt;</a:t>
            </a:r>
            <a:endParaRPr lang="pl-PL" sz="4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9" y="5752904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53" y="5812345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70" y="5854013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95" y="5907289"/>
            <a:ext cx="361455" cy="664296"/>
          </a:xfrm>
          <a:prstGeom prst="rect">
            <a:avLst/>
          </a:prstGeom>
        </p:spPr>
      </p:pic>
      <p:sp>
        <p:nvSpPr>
          <p:cNvPr id="25" name="Symbol zastępczy zawartości 2"/>
          <p:cNvSpPr txBox="1">
            <a:spLocks/>
          </p:cNvSpPr>
          <p:nvPr/>
        </p:nvSpPr>
        <p:spPr>
          <a:xfrm>
            <a:off x="4820032" y="620688"/>
            <a:ext cx="4285397" cy="182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Observation</a:t>
            </a:r>
            <a:r>
              <a:rPr lang="pl-PL" sz="1600" b="1" dirty="0"/>
              <a:t> 1:</a:t>
            </a:r>
            <a:r>
              <a:rPr lang="pl-PL" sz="1600" dirty="0"/>
              <a:t> We </a:t>
            </a:r>
            <a:r>
              <a:rPr lang="pl-PL" sz="1600" dirty="0" err="1"/>
              <a:t>make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most T </a:t>
            </a:r>
            <a:r>
              <a:rPr lang="pl-PL" sz="1600" dirty="0" err="1"/>
              <a:t>shifts</a:t>
            </a:r>
            <a:r>
              <a:rPr lang="pl-PL" sz="1600" dirty="0"/>
              <a:t>, </a:t>
            </a:r>
            <a:r>
              <a:rPr lang="pl-PL" sz="1600" dirty="0" err="1"/>
              <a:t>so</a:t>
            </a:r>
            <a:r>
              <a:rPr lang="pl-PL" sz="1600" dirty="0"/>
              <a:t> </a:t>
            </a:r>
            <a:r>
              <a:rPr lang="pl-PL" sz="1600" dirty="0" err="1"/>
              <a:t>p’s</a:t>
            </a:r>
            <a:r>
              <a:rPr lang="pl-PL" sz="1600" dirty="0"/>
              <a:t> </a:t>
            </a:r>
            <a:r>
              <a:rPr lang="pl-PL" sz="1600" dirty="0" err="1"/>
              <a:t>score</a:t>
            </a:r>
            <a:r>
              <a:rPr lang="pl-PL" sz="1600" dirty="0"/>
              <a:t> </a:t>
            </a:r>
            <a:r>
              <a:rPr lang="pl-PL" sz="1600" dirty="0" err="1"/>
              <a:t>increases</a:t>
            </a:r>
            <a:r>
              <a:rPr lang="pl-PL" sz="1600" dirty="0"/>
              <a:t> by T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Observation</a:t>
            </a:r>
            <a:r>
              <a:rPr lang="pl-PL" sz="1600" b="1" dirty="0"/>
              <a:t> 2:</a:t>
            </a:r>
            <a:r>
              <a:rPr lang="pl-PL" sz="1600" dirty="0"/>
              <a:t> </a:t>
            </a:r>
            <a:r>
              <a:rPr lang="pl-PL" sz="1600" dirty="0" err="1"/>
              <a:t>Others</a:t>
            </a:r>
            <a:r>
              <a:rPr lang="pl-PL" sz="1600" dirty="0"/>
              <a:t> </a:t>
            </a:r>
            <a:r>
              <a:rPr lang="pl-PL" sz="1600" dirty="0" err="1"/>
              <a:t>lose</a:t>
            </a:r>
            <a:r>
              <a:rPr lang="pl-PL" sz="1600" dirty="0"/>
              <a:t> T </a:t>
            </a:r>
            <a:r>
              <a:rPr lang="pl-PL" sz="1600" dirty="0" err="1"/>
              <a:t>points</a:t>
            </a:r>
            <a:r>
              <a:rPr lang="pl-PL" sz="1600" dirty="0"/>
              <a:t>. 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Conclusion</a:t>
            </a:r>
            <a:r>
              <a:rPr lang="pl-PL" sz="1600" b="1" dirty="0"/>
              <a:t>:</a:t>
            </a:r>
            <a:r>
              <a:rPr lang="pl-PL" sz="1600" dirty="0"/>
              <a:t> </a:t>
            </a:r>
            <a:r>
              <a:rPr lang="pl-PL" sz="1600" dirty="0" err="1"/>
              <a:t>There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most T </a:t>
            </a:r>
            <a:r>
              <a:rPr lang="pl-PL" sz="1600" dirty="0" err="1"/>
              <a:t>candidates</a:t>
            </a:r>
            <a:r>
              <a:rPr lang="pl-PL" sz="1600" dirty="0"/>
              <a:t> with </a:t>
            </a:r>
            <a:r>
              <a:rPr lang="pl-PL" sz="1600" dirty="0" err="1"/>
              <a:t>score</a:t>
            </a:r>
            <a:r>
              <a:rPr lang="pl-PL" sz="1600" dirty="0"/>
              <a:t> </a:t>
            </a:r>
            <a:r>
              <a:rPr lang="pl-PL" sz="1600" dirty="0" err="1"/>
              <a:t>higher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</a:t>
            </a:r>
            <a:r>
              <a:rPr lang="pl-PL" sz="1600" dirty="0" err="1"/>
              <a:t>our</a:t>
            </a:r>
            <a:r>
              <a:rPr lang="pl-PL" sz="1600" dirty="0"/>
              <a:t>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score</a:t>
            </a:r>
            <a:r>
              <a:rPr lang="pl-PL" sz="1600" dirty="0"/>
              <a:t>; </a:t>
            </a:r>
            <a:r>
              <a:rPr lang="pl-PL" sz="1600" dirty="0" err="1"/>
              <a:t>others</a:t>
            </a:r>
            <a:r>
              <a:rPr lang="pl-PL" sz="1600" dirty="0"/>
              <a:t> not </a:t>
            </a:r>
            <a:r>
              <a:rPr lang="pl-PL" sz="1600" dirty="0" err="1"/>
              <a:t>interesting</a:t>
            </a:r>
            <a:r>
              <a:rPr lang="pl-PL" sz="1600" dirty="0"/>
              <a:t>.</a:t>
            </a:r>
            <a:endParaRPr lang="pl-PL" sz="2000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798739" y="2449807"/>
            <a:ext cx="8042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8           7          6        5          4          3         2         1         0</a:t>
            </a:r>
          </a:p>
        </p:txBody>
      </p:sp>
      <p:pic>
        <p:nvPicPr>
          <p:cNvPr id="26" name="Picture 17" descr="money3-c">
            <a:extLst>
              <a:ext uri="{FF2B5EF4-FFF2-40B4-BE49-F238E27FC236}">
                <a16:creationId xmlns:a16="http://schemas.microsoft.com/office/drawing/2014/main" id="{0CD83124-3172-4CF4-A281-DFACC236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0" y="3167473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money3-c">
            <a:extLst>
              <a:ext uri="{FF2B5EF4-FFF2-40B4-BE49-F238E27FC236}">
                <a16:creationId xmlns:a16="http://schemas.microsoft.com/office/drawing/2014/main" id="{970315BD-A950-4140-B79B-045905F6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49" y="3986750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money3-c">
            <a:extLst>
              <a:ext uri="{FF2B5EF4-FFF2-40B4-BE49-F238E27FC236}">
                <a16:creationId xmlns:a16="http://schemas.microsoft.com/office/drawing/2014/main" id="{628528C2-FA89-4121-B578-5956BACB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30" y="5968928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5" descr="hvd3-c">
            <a:extLst>
              <a:ext uri="{FF2B5EF4-FFF2-40B4-BE49-F238E27FC236}">
                <a16:creationId xmlns:a16="http://schemas.microsoft.com/office/drawing/2014/main" id="{26D7B8B7-48B4-4E92-8A27-15C7FCF4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56" y="314204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5" descr="hvd3-c">
            <a:extLst>
              <a:ext uri="{FF2B5EF4-FFF2-40B4-BE49-F238E27FC236}">
                <a16:creationId xmlns:a16="http://schemas.microsoft.com/office/drawing/2014/main" id="{60E53F69-70D7-42C2-B160-0DA69A88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457" y="4047747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5" descr="hvd3-c">
            <a:extLst>
              <a:ext uri="{FF2B5EF4-FFF2-40B4-BE49-F238E27FC236}">
                <a16:creationId xmlns:a16="http://schemas.microsoft.com/office/drawing/2014/main" id="{01AA1DDB-255D-4B52-B08B-DDB1ABC15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20" y="4848266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" descr="hvd3-c">
            <a:extLst>
              <a:ext uri="{FF2B5EF4-FFF2-40B4-BE49-F238E27FC236}">
                <a16:creationId xmlns:a16="http://schemas.microsoft.com/office/drawing/2014/main" id="{C77FE5AD-EE50-4A0A-88E7-D6C9D58AC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65" y="5944514"/>
            <a:ext cx="301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 descr="hvd4-c">
            <a:extLst>
              <a:ext uri="{FF2B5EF4-FFF2-40B4-BE49-F238E27FC236}">
                <a16:creationId xmlns:a16="http://schemas.microsoft.com/office/drawing/2014/main" id="{E8C3CE59-B6DE-4382-996F-3F6348D6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086" y="3037201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1" descr="hvd4-c">
            <a:extLst>
              <a:ext uri="{FF2B5EF4-FFF2-40B4-BE49-F238E27FC236}">
                <a16:creationId xmlns:a16="http://schemas.microsoft.com/office/drawing/2014/main" id="{A0256DB7-5DEE-4637-8EB2-4FEC5FC9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8" y="4022495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1" descr="hvd4-c">
            <a:extLst>
              <a:ext uri="{FF2B5EF4-FFF2-40B4-BE49-F238E27FC236}">
                <a16:creationId xmlns:a16="http://schemas.microsoft.com/office/drawing/2014/main" id="{909AFF13-7D6B-4017-A20F-631009D0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87" y="4816800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1" descr="hvd4-c">
            <a:extLst>
              <a:ext uri="{FF2B5EF4-FFF2-40B4-BE49-F238E27FC236}">
                <a16:creationId xmlns:a16="http://schemas.microsoft.com/office/drawing/2014/main" id="{6E7E7AFB-2760-43AC-B6C1-5B6BEF57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11" y="5896537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9" descr="money1-c">
            <a:extLst>
              <a:ext uri="{FF2B5EF4-FFF2-40B4-BE49-F238E27FC236}">
                <a16:creationId xmlns:a16="http://schemas.microsoft.com/office/drawing/2014/main" id="{3A65CD66-65EE-48E5-B588-E7232F50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38" y="307309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9" descr="money1-c">
            <a:extLst>
              <a:ext uri="{FF2B5EF4-FFF2-40B4-BE49-F238E27FC236}">
                <a16:creationId xmlns:a16="http://schemas.microsoft.com/office/drawing/2014/main" id="{B2F0FC16-AB94-4477-83B6-FFD2E9F9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74" y="4041899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9" descr="money1-c">
            <a:extLst>
              <a:ext uri="{FF2B5EF4-FFF2-40B4-BE49-F238E27FC236}">
                <a16:creationId xmlns:a16="http://schemas.microsoft.com/office/drawing/2014/main" id="{A2B8E65A-FD0E-4D42-A1EC-CADBCB82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94" y="4822013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 descr="money3-c">
            <a:extLst>
              <a:ext uri="{FF2B5EF4-FFF2-40B4-BE49-F238E27FC236}">
                <a16:creationId xmlns:a16="http://schemas.microsoft.com/office/drawing/2014/main" id="{4796E53D-6D30-40AA-A6BA-F3B0944A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69" y="4922165"/>
            <a:ext cx="3921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hvd1-c">
            <a:extLst>
              <a:ext uri="{FF2B5EF4-FFF2-40B4-BE49-F238E27FC236}">
                <a16:creationId xmlns:a16="http://schemas.microsoft.com/office/drawing/2014/main" id="{D4CFA235-5461-4DF5-BC48-B93D1651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65" y="397238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 descr="hvd1-c">
            <a:extLst>
              <a:ext uri="{FF2B5EF4-FFF2-40B4-BE49-F238E27FC236}">
                <a16:creationId xmlns:a16="http://schemas.microsoft.com/office/drawing/2014/main" id="{051851F3-80DF-45EE-9AC9-66E805C5D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83" y="3045951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3" descr="hvd1-c">
            <a:extLst>
              <a:ext uri="{FF2B5EF4-FFF2-40B4-BE49-F238E27FC236}">
                <a16:creationId xmlns:a16="http://schemas.microsoft.com/office/drawing/2014/main" id="{E09B97D7-F989-4017-AACF-7B7D7C00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31" y="4836592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3" descr="hvd1-c">
            <a:extLst>
              <a:ext uri="{FF2B5EF4-FFF2-40B4-BE49-F238E27FC236}">
                <a16:creationId xmlns:a16="http://schemas.microsoft.com/office/drawing/2014/main" id="{CFA92CF0-2659-4D70-9411-28FF8EEC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40" y="5887565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9" descr="money1-c">
            <a:extLst>
              <a:ext uri="{FF2B5EF4-FFF2-40B4-BE49-F238E27FC236}">
                <a16:creationId xmlns:a16="http://schemas.microsoft.com/office/drawing/2014/main" id="{EACF05ED-8963-4DB0-8899-11CB6F24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30" y="5887565"/>
            <a:ext cx="3317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9D93FF54-072D-469F-80B1-4882D22D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19" y="1303243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Symbol zastępczy zawartości 2">
            <a:extLst>
              <a:ext uri="{FF2B5EF4-FFF2-40B4-BE49-F238E27FC236}">
                <a16:creationId xmlns:a16="http://schemas.microsoft.com/office/drawing/2014/main" id="{3E6DD1B7-A6A5-43C7-A8EB-05BF3DE8060F}"/>
              </a:ext>
            </a:extLst>
          </p:cNvPr>
          <p:cNvSpPr txBox="1">
            <a:spLocks/>
          </p:cNvSpPr>
          <p:nvPr/>
        </p:nvSpPr>
        <p:spPr>
          <a:xfrm>
            <a:off x="1696635" y="1418658"/>
            <a:ext cx="623402" cy="39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000" dirty="0"/>
              <a:t>p =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7269B-DC12-44FC-8D34-9FE7C15D5774}"/>
              </a:ext>
            </a:extLst>
          </p:cNvPr>
          <p:cNvSpPr/>
          <p:nvPr/>
        </p:nvSpPr>
        <p:spPr>
          <a:xfrm>
            <a:off x="791278" y="3073099"/>
            <a:ext cx="1540510" cy="789868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F4F822-2C4E-4F92-A1A9-BC86D3913996}"/>
              </a:ext>
            </a:extLst>
          </p:cNvPr>
          <p:cNvSpPr/>
          <p:nvPr/>
        </p:nvSpPr>
        <p:spPr>
          <a:xfrm>
            <a:off x="3549856" y="2965758"/>
            <a:ext cx="991876" cy="789868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D52A6CB-6EA5-47B4-82BC-DF18E3B89B78}"/>
              </a:ext>
            </a:extLst>
          </p:cNvPr>
          <p:cNvSpPr/>
          <p:nvPr/>
        </p:nvSpPr>
        <p:spPr>
          <a:xfrm>
            <a:off x="7504443" y="2902838"/>
            <a:ext cx="1475493" cy="3852803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3626D4B-D8AF-4750-B79D-BE38A0ACB777}"/>
              </a:ext>
            </a:extLst>
          </p:cNvPr>
          <p:cNvSpPr/>
          <p:nvPr/>
        </p:nvSpPr>
        <p:spPr>
          <a:xfrm>
            <a:off x="2784886" y="4747010"/>
            <a:ext cx="1887576" cy="905066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E5464F6-5B20-4B91-9767-C8197FF2661B}"/>
              </a:ext>
            </a:extLst>
          </p:cNvPr>
          <p:cNvSpPr/>
          <p:nvPr/>
        </p:nvSpPr>
        <p:spPr>
          <a:xfrm>
            <a:off x="742080" y="3921768"/>
            <a:ext cx="876815" cy="1730308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684392-1ADE-459C-8713-0D5EFD2DC200}"/>
              </a:ext>
            </a:extLst>
          </p:cNvPr>
          <p:cNvSpPr/>
          <p:nvPr/>
        </p:nvSpPr>
        <p:spPr>
          <a:xfrm>
            <a:off x="2629327" y="5733028"/>
            <a:ext cx="876815" cy="1076640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D0A688F-5CCE-4C8E-87ED-62482C4FDF6E}"/>
              </a:ext>
            </a:extLst>
          </p:cNvPr>
          <p:cNvSpPr/>
          <p:nvPr/>
        </p:nvSpPr>
        <p:spPr>
          <a:xfrm>
            <a:off x="4672462" y="5759177"/>
            <a:ext cx="1887576" cy="905066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8374CD9-3098-4070-A17F-9D70250AD651}"/>
              </a:ext>
            </a:extLst>
          </p:cNvPr>
          <p:cNvSpPr/>
          <p:nvPr/>
        </p:nvSpPr>
        <p:spPr>
          <a:xfrm>
            <a:off x="4533854" y="3889407"/>
            <a:ext cx="991876" cy="932606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70A2DF-DC31-4A08-969F-FBBD310F37A5}"/>
              </a:ext>
            </a:extLst>
          </p:cNvPr>
          <p:cNvSpPr/>
          <p:nvPr/>
        </p:nvSpPr>
        <p:spPr>
          <a:xfrm>
            <a:off x="6528440" y="3876576"/>
            <a:ext cx="991876" cy="932606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405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-99392"/>
            <a:ext cx="8229600" cy="720080"/>
          </a:xfrm>
        </p:spPr>
        <p:txBody>
          <a:bodyPr/>
          <a:lstStyle/>
          <a:p>
            <a:r>
              <a:rPr lang="pl-PL" dirty="0" err="1"/>
              <a:t>Borda-Shift-Bribery</a:t>
            </a:r>
            <a:r>
              <a:rPr lang="pl-PL" dirty="0"/>
              <a:t>: FPT (#</a:t>
            </a:r>
            <a:r>
              <a:rPr lang="pl-PL" dirty="0" err="1"/>
              <a:t>shifts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500" y="623901"/>
            <a:ext cx="3867074" cy="397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err="1"/>
              <a:t>Consider</a:t>
            </a:r>
            <a:r>
              <a:rPr lang="pl-PL" sz="2000" dirty="0"/>
              <a:t>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input</a:t>
            </a:r>
            <a:r>
              <a:rPr lang="pl-PL" sz="2000" dirty="0"/>
              <a:t> with </a:t>
            </a:r>
            <a:r>
              <a:rPr lang="pl-PL" sz="2000" dirty="0" err="1"/>
              <a:t>parameter</a:t>
            </a:r>
            <a:r>
              <a:rPr lang="pl-PL" sz="2000" dirty="0"/>
              <a:t> 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0496" y="2134889"/>
            <a:ext cx="413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1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895" y="2029828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2" y="2112958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45" y="2067380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52" y="2118479"/>
            <a:ext cx="361455" cy="66429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00496" y="3389802"/>
            <a:ext cx="426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2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12" y="3281799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0" y="3309202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30" y="3331879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114155" y="4551767"/>
            <a:ext cx="413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3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31" y="4504061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73" y="4572866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3" y="4519026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114155" y="5968928"/>
            <a:ext cx="413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4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9" y="5752904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53" y="5812345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45" y="586333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69" y="5880696"/>
            <a:ext cx="361455" cy="664296"/>
          </a:xfrm>
          <a:prstGeom prst="rect">
            <a:avLst/>
          </a:prstGeom>
        </p:spPr>
      </p:pic>
      <p:sp>
        <p:nvSpPr>
          <p:cNvPr id="25" name="Symbol zastępczy zawartości 2"/>
          <p:cNvSpPr txBox="1">
            <a:spLocks/>
          </p:cNvSpPr>
          <p:nvPr/>
        </p:nvSpPr>
        <p:spPr>
          <a:xfrm>
            <a:off x="4820032" y="620688"/>
            <a:ext cx="4285397" cy="182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Observation</a:t>
            </a:r>
            <a:r>
              <a:rPr lang="pl-PL" sz="1600" b="1" dirty="0"/>
              <a:t> 1:</a:t>
            </a:r>
            <a:r>
              <a:rPr lang="pl-PL" sz="1600" dirty="0"/>
              <a:t> We </a:t>
            </a:r>
            <a:r>
              <a:rPr lang="pl-PL" sz="1600" dirty="0" err="1"/>
              <a:t>make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most T </a:t>
            </a:r>
            <a:r>
              <a:rPr lang="pl-PL" sz="1600" dirty="0" err="1"/>
              <a:t>shifts</a:t>
            </a:r>
            <a:r>
              <a:rPr lang="pl-PL" sz="1600" dirty="0"/>
              <a:t>, </a:t>
            </a:r>
            <a:r>
              <a:rPr lang="pl-PL" sz="1600" dirty="0" err="1"/>
              <a:t>so</a:t>
            </a:r>
            <a:r>
              <a:rPr lang="pl-PL" sz="1600" dirty="0"/>
              <a:t> </a:t>
            </a:r>
            <a:r>
              <a:rPr lang="pl-PL" sz="1600" dirty="0" err="1"/>
              <a:t>p’s</a:t>
            </a:r>
            <a:r>
              <a:rPr lang="pl-PL" sz="1600" dirty="0"/>
              <a:t> </a:t>
            </a:r>
            <a:r>
              <a:rPr lang="pl-PL" sz="1600" dirty="0" err="1"/>
              <a:t>score</a:t>
            </a:r>
            <a:r>
              <a:rPr lang="pl-PL" sz="1600" dirty="0"/>
              <a:t> </a:t>
            </a:r>
            <a:r>
              <a:rPr lang="pl-PL" sz="1600" dirty="0" err="1"/>
              <a:t>increases</a:t>
            </a:r>
            <a:r>
              <a:rPr lang="pl-PL" sz="1600" dirty="0"/>
              <a:t> by T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Observation</a:t>
            </a:r>
            <a:r>
              <a:rPr lang="pl-PL" sz="1600" b="1" dirty="0"/>
              <a:t> 2:</a:t>
            </a:r>
            <a:r>
              <a:rPr lang="pl-PL" sz="1600" dirty="0"/>
              <a:t> </a:t>
            </a:r>
            <a:r>
              <a:rPr lang="pl-PL" sz="1600" dirty="0" err="1"/>
              <a:t>Others</a:t>
            </a:r>
            <a:r>
              <a:rPr lang="pl-PL" sz="1600" dirty="0"/>
              <a:t> </a:t>
            </a:r>
            <a:r>
              <a:rPr lang="pl-PL" sz="1600" dirty="0" err="1"/>
              <a:t>lose</a:t>
            </a:r>
            <a:r>
              <a:rPr lang="pl-PL" sz="1600" dirty="0"/>
              <a:t> T </a:t>
            </a:r>
            <a:r>
              <a:rPr lang="pl-PL" sz="1600" dirty="0" err="1"/>
              <a:t>points</a:t>
            </a:r>
            <a:r>
              <a:rPr lang="pl-PL" sz="1600" dirty="0"/>
              <a:t>. 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Conclusion</a:t>
            </a:r>
            <a:r>
              <a:rPr lang="pl-PL" sz="1600" b="1" dirty="0"/>
              <a:t>:</a:t>
            </a:r>
            <a:r>
              <a:rPr lang="pl-PL" sz="1600" dirty="0"/>
              <a:t> </a:t>
            </a:r>
            <a:r>
              <a:rPr lang="pl-PL" sz="1600" dirty="0" err="1"/>
              <a:t>There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most T </a:t>
            </a:r>
            <a:r>
              <a:rPr lang="pl-PL" sz="1600" dirty="0" err="1"/>
              <a:t>candidates</a:t>
            </a:r>
            <a:r>
              <a:rPr lang="pl-PL" sz="1600" dirty="0"/>
              <a:t> with </a:t>
            </a:r>
            <a:r>
              <a:rPr lang="pl-PL" sz="1600" dirty="0" err="1"/>
              <a:t>score</a:t>
            </a:r>
            <a:r>
              <a:rPr lang="pl-PL" sz="1600" dirty="0"/>
              <a:t> </a:t>
            </a:r>
            <a:r>
              <a:rPr lang="pl-PL" sz="1600" dirty="0" err="1"/>
              <a:t>higher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</a:t>
            </a:r>
            <a:r>
              <a:rPr lang="pl-PL" sz="1600" dirty="0" err="1"/>
              <a:t>our</a:t>
            </a:r>
            <a:r>
              <a:rPr lang="pl-PL" sz="1600" dirty="0"/>
              <a:t>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score</a:t>
            </a:r>
            <a:r>
              <a:rPr lang="pl-PL" sz="1600" dirty="0"/>
              <a:t>; </a:t>
            </a:r>
            <a:r>
              <a:rPr lang="pl-PL" sz="1600" dirty="0" err="1"/>
              <a:t>others</a:t>
            </a:r>
            <a:r>
              <a:rPr lang="pl-PL" sz="1600" dirty="0"/>
              <a:t> not </a:t>
            </a:r>
            <a:r>
              <a:rPr lang="pl-PL" sz="1600" dirty="0" err="1"/>
              <a:t>interesting</a:t>
            </a:r>
            <a:r>
              <a:rPr lang="pl-PL" sz="1600" dirty="0"/>
              <a:t>.</a:t>
            </a:r>
            <a:endParaRPr lang="pl-PL" sz="2000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pic>
        <p:nvPicPr>
          <p:cNvPr id="43" name="Picture 13" descr="hvd1-c">
            <a:extLst>
              <a:ext uri="{FF2B5EF4-FFF2-40B4-BE49-F238E27FC236}">
                <a16:creationId xmlns:a16="http://schemas.microsoft.com/office/drawing/2014/main" id="{D4CFA235-5461-4DF5-BC48-B93D1651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60" y="3350224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3" descr="hvd1-c">
            <a:extLst>
              <a:ext uri="{FF2B5EF4-FFF2-40B4-BE49-F238E27FC236}">
                <a16:creationId xmlns:a16="http://schemas.microsoft.com/office/drawing/2014/main" id="{E09B97D7-F989-4017-AACF-7B7D7C00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69" y="4514086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9D93FF54-072D-469F-80B1-4882D22D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4" y="1200172"/>
            <a:ext cx="370359" cy="40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Symbol zastępczy zawartości 2">
            <a:extLst>
              <a:ext uri="{FF2B5EF4-FFF2-40B4-BE49-F238E27FC236}">
                <a16:creationId xmlns:a16="http://schemas.microsoft.com/office/drawing/2014/main" id="{3E6DD1B7-A6A5-43C7-A8EB-05BF3DE8060F}"/>
              </a:ext>
            </a:extLst>
          </p:cNvPr>
          <p:cNvSpPr txBox="1">
            <a:spLocks/>
          </p:cNvSpPr>
          <p:nvPr/>
        </p:nvSpPr>
        <p:spPr>
          <a:xfrm>
            <a:off x="1696635" y="1165567"/>
            <a:ext cx="623402" cy="39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000" dirty="0"/>
              <a:t>p = </a:t>
            </a:r>
          </a:p>
        </p:txBody>
      </p:sp>
      <p:sp>
        <p:nvSpPr>
          <p:cNvPr id="59" name="pole tekstowe 26">
            <a:extLst>
              <a:ext uri="{FF2B5EF4-FFF2-40B4-BE49-F238E27FC236}">
                <a16:creationId xmlns:a16="http://schemas.microsoft.com/office/drawing/2014/main" id="{96DAFD89-75AF-49DF-AC87-5642554A7D5A}"/>
              </a:ext>
            </a:extLst>
          </p:cNvPr>
          <p:cNvSpPr txBox="1"/>
          <p:nvPr/>
        </p:nvSpPr>
        <p:spPr>
          <a:xfrm>
            <a:off x="921606" y="1684431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6             4                3              2</a:t>
            </a:r>
          </a:p>
        </p:txBody>
      </p:sp>
      <p:sp>
        <p:nvSpPr>
          <p:cNvPr id="60" name="pole tekstowe 26">
            <a:extLst>
              <a:ext uri="{FF2B5EF4-FFF2-40B4-BE49-F238E27FC236}">
                <a16:creationId xmlns:a16="http://schemas.microsoft.com/office/drawing/2014/main" id="{0F1E6F35-CD18-4A92-AA16-26586FD928AB}"/>
              </a:ext>
            </a:extLst>
          </p:cNvPr>
          <p:cNvSpPr txBox="1"/>
          <p:nvPr/>
        </p:nvSpPr>
        <p:spPr>
          <a:xfrm>
            <a:off x="884625" y="2941047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7               6               5             3</a:t>
            </a:r>
          </a:p>
        </p:txBody>
      </p:sp>
      <p:sp>
        <p:nvSpPr>
          <p:cNvPr id="61" name="pole tekstowe 26">
            <a:extLst>
              <a:ext uri="{FF2B5EF4-FFF2-40B4-BE49-F238E27FC236}">
                <a16:creationId xmlns:a16="http://schemas.microsoft.com/office/drawing/2014/main" id="{CB5C897E-5418-4198-8FC2-EC5BAE2A72C4}"/>
              </a:ext>
            </a:extLst>
          </p:cNvPr>
          <p:cNvSpPr txBox="1"/>
          <p:nvPr/>
        </p:nvSpPr>
        <p:spPr>
          <a:xfrm>
            <a:off x="850711" y="4151657"/>
            <a:ext cx="330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7               4                3              2</a:t>
            </a:r>
          </a:p>
        </p:txBody>
      </p:sp>
      <p:sp>
        <p:nvSpPr>
          <p:cNvPr id="62" name="pole tekstowe 26">
            <a:extLst>
              <a:ext uri="{FF2B5EF4-FFF2-40B4-BE49-F238E27FC236}">
                <a16:creationId xmlns:a16="http://schemas.microsoft.com/office/drawing/2014/main" id="{16692409-1BFB-4152-BC83-3B7D113B651F}"/>
              </a:ext>
            </a:extLst>
          </p:cNvPr>
          <p:cNvSpPr txBox="1"/>
          <p:nvPr/>
        </p:nvSpPr>
        <p:spPr>
          <a:xfrm>
            <a:off x="884625" y="5425713"/>
            <a:ext cx="330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8             7                 5               2</a:t>
            </a:r>
          </a:p>
        </p:txBody>
      </p:sp>
      <p:sp>
        <p:nvSpPr>
          <p:cNvPr id="63" name="Symbol zastępczy zawartości 2">
            <a:extLst>
              <a:ext uri="{FF2B5EF4-FFF2-40B4-BE49-F238E27FC236}">
                <a16:creationId xmlns:a16="http://schemas.microsoft.com/office/drawing/2014/main" id="{01E29746-5BB2-4689-9B31-7E7131735D40}"/>
              </a:ext>
            </a:extLst>
          </p:cNvPr>
          <p:cNvSpPr txBox="1">
            <a:spLocks/>
          </p:cNvSpPr>
          <p:nvPr/>
        </p:nvSpPr>
        <p:spPr>
          <a:xfrm>
            <a:off x="4828151" y="2674942"/>
            <a:ext cx="4285397" cy="208672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b="1" dirty="0"/>
              <a:t>Step 1:</a:t>
            </a:r>
            <a:r>
              <a:rPr lang="pl-PL" sz="1600" dirty="0"/>
              <a:t> </a:t>
            </a:r>
            <a:r>
              <a:rPr lang="pl-PL" sz="1600" dirty="0" err="1"/>
              <a:t>Restrict</a:t>
            </a:r>
            <a:r>
              <a:rPr lang="pl-PL" sz="1600" dirty="0"/>
              <a:t> </a:t>
            </a:r>
            <a:r>
              <a:rPr lang="pl-PL" sz="1600" dirty="0" err="1"/>
              <a:t>election</a:t>
            </a:r>
            <a:r>
              <a:rPr lang="pl-PL" sz="1600" dirty="0"/>
              <a:t> to the </a:t>
            </a:r>
            <a:r>
              <a:rPr lang="pl-PL" sz="1600" dirty="0" err="1"/>
              <a:t>interesting</a:t>
            </a:r>
            <a:r>
              <a:rPr lang="pl-PL" sz="1600" dirty="0"/>
              <a:t> </a:t>
            </a:r>
            <a:r>
              <a:rPr lang="pl-PL" sz="1600" dirty="0" err="1"/>
              <a:t>candidates</a:t>
            </a:r>
            <a:r>
              <a:rPr lang="pl-PL" sz="1600" dirty="0"/>
              <a:t> </a:t>
            </a:r>
            <a:r>
              <a:rPr lang="pl-PL" sz="1600" dirty="0" err="1"/>
              <a:t>only</a:t>
            </a:r>
            <a:r>
              <a:rPr lang="pl-PL" sz="1600" dirty="0"/>
              <a:t> (</a:t>
            </a:r>
            <a:r>
              <a:rPr lang="pl-PL" sz="1600" dirty="0" err="1"/>
              <a:t>careful</a:t>
            </a:r>
            <a:r>
              <a:rPr lang="pl-PL" sz="1600" dirty="0"/>
              <a:t> </a:t>
            </a:r>
            <a:r>
              <a:rPr lang="pl-PL" sz="1600" dirty="0" err="1"/>
              <a:t>about</a:t>
            </a:r>
            <a:r>
              <a:rPr lang="pl-PL" sz="1600" dirty="0"/>
              <a:t> </a:t>
            </a:r>
            <a:r>
              <a:rPr lang="pl-PL" sz="1600" dirty="0" err="1"/>
              <a:t>prices</a:t>
            </a:r>
            <a:r>
              <a:rPr lang="pl-PL" sz="1600" dirty="0"/>
              <a:t> of </a:t>
            </a:r>
            <a:r>
              <a:rPr lang="pl-PL" sz="1600" dirty="0" err="1"/>
              <a:t>sihifts</a:t>
            </a:r>
            <a:r>
              <a:rPr lang="pl-PL" sz="1600" dirty="0"/>
              <a:t>!)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/>
              <a:t>Step 2: </a:t>
            </a:r>
            <a:r>
              <a:rPr lang="pl-PL" sz="1600" dirty="0"/>
              <a:t>For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subset</a:t>
            </a:r>
            <a:r>
              <a:rPr lang="pl-PL" sz="1600" dirty="0"/>
              <a:t> A of </a:t>
            </a:r>
            <a:r>
              <a:rPr lang="pl-PL" sz="1600" dirty="0" err="1"/>
              <a:t>interesting</a:t>
            </a:r>
            <a:r>
              <a:rPr lang="pl-PL" sz="1600" dirty="0"/>
              <a:t> </a:t>
            </a:r>
            <a:r>
              <a:rPr lang="pl-PL" sz="1600" dirty="0" err="1"/>
              <a:t>candidates</a:t>
            </a:r>
            <a:r>
              <a:rPr lang="pl-PL" sz="1600" dirty="0"/>
              <a:t> and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number</a:t>
            </a:r>
            <a:r>
              <a:rPr lang="pl-PL" sz="1600" dirty="0"/>
              <a:t> J of unit </a:t>
            </a:r>
            <a:r>
              <a:rPr lang="pl-PL" sz="1600" dirty="0" err="1"/>
              <a:t>shifts</a:t>
            </a:r>
            <a:r>
              <a:rPr lang="pl-PL" sz="1600" dirty="0"/>
              <a:t>, </a:t>
            </a:r>
            <a:r>
              <a:rPr lang="pl-PL" sz="1600" dirty="0" err="1"/>
              <a:t>find</a:t>
            </a:r>
            <a:r>
              <a:rPr lang="pl-PL" sz="1600" dirty="0"/>
              <a:t> T </a:t>
            </a:r>
            <a:r>
              <a:rPr lang="pl-PL" sz="1600" dirty="0" err="1"/>
              <a:t>voters</a:t>
            </a:r>
            <a:r>
              <a:rPr lang="pl-PL" sz="1600" dirty="0"/>
              <a:t> for </a:t>
            </a:r>
            <a:r>
              <a:rPr lang="pl-PL" sz="1600" dirty="0" err="1"/>
              <a:t>whom</a:t>
            </a:r>
            <a:r>
              <a:rPr lang="pl-PL" sz="1600" dirty="0"/>
              <a:t> </a:t>
            </a:r>
            <a:r>
              <a:rPr lang="pl-PL" sz="1600" dirty="0" err="1"/>
              <a:t>shifting</a:t>
            </a:r>
            <a:r>
              <a:rPr lang="pl-PL" sz="1600" dirty="0"/>
              <a:t> p by J </a:t>
            </a:r>
            <a:r>
              <a:rPr lang="pl-PL" sz="1600" dirty="0" err="1"/>
              <a:t>positions</a:t>
            </a:r>
            <a:r>
              <a:rPr lang="pl-PL" sz="1600" dirty="0"/>
              <a:t> (in the </a:t>
            </a:r>
            <a:r>
              <a:rPr lang="pl-PL" sz="1600" dirty="0" err="1"/>
              <a:t>original</a:t>
            </a:r>
            <a:r>
              <a:rPr lang="pl-PL" sz="1600" dirty="0"/>
              <a:t> </a:t>
            </a:r>
            <a:r>
              <a:rPr lang="pl-PL" sz="1600" dirty="0" err="1"/>
              <a:t>election</a:t>
            </a:r>
            <a:r>
              <a:rPr lang="pl-PL" sz="1600" dirty="0"/>
              <a:t>) </a:t>
            </a:r>
            <a:r>
              <a:rPr lang="pl-PL" sz="1600" dirty="0" err="1"/>
              <a:t>ensures</a:t>
            </a:r>
            <a:r>
              <a:rPr lang="pl-PL" sz="1600" dirty="0"/>
              <a:t> </a:t>
            </a:r>
            <a:r>
              <a:rPr lang="pl-PL" sz="1600" dirty="0" err="1"/>
              <a:t>passing</a:t>
            </a:r>
            <a:r>
              <a:rPr lang="pl-PL" sz="1600" dirty="0"/>
              <a:t> </a:t>
            </a:r>
            <a:r>
              <a:rPr lang="pl-PL" sz="1600" dirty="0" err="1"/>
              <a:t>guys</a:t>
            </a:r>
            <a:r>
              <a:rPr lang="pl-PL" sz="1600" dirty="0"/>
              <a:t> for A (</a:t>
            </a:r>
            <a:r>
              <a:rPr lang="pl-PL" sz="1600" dirty="0" err="1"/>
              <a:t>at</a:t>
            </a:r>
            <a:r>
              <a:rPr lang="pl-PL" sz="1600" dirty="0"/>
              <a:t> </a:t>
            </a:r>
            <a:r>
              <a:rPr lang="pl-PL" sz="1600" dirty="0" err="1"/>
              <a:t>lowest</a:t>
            </a:r>
            <a:r>
              <a:rPr lang="pl-PL" sz="1600" dirty="0"/>
              <a:t> </a:t>
            </a:r>
            <a:r>
              <a:rPr lang="pl-PL" sz="1600" dirty="0" err="1"/>
              <a:t>cost</a:t>
            </a:r>
            <a:r>
              <a:rPr lang="pl-PL" sz="1600" dirty="0"/>
              <a:t>)</a:t>
            </a:r>
            <a:endParaRPr lang="pl-PL" sz="2000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44452C-51B5-42C5-9E65-57DECD95A471}"/>
              </a:ext>
            </a:extLst>
          </p:cNvPr>
          <p:cNvSpPr/>
          <p:nvPr/>
        </p:nvSpPr>
        <p:spPr>
          <a:xfrm>
            <a:off x="785080" y="1684431"/>
            <a:ext cx="1555350" cy="1230653"/>
          </a:xfrm>
          <a:prstGeom prst="rect">
            <a:avLst/>
          </a:pr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0BD3C28-EE2E-4222-9267-C7F75D41368F}"/>
              </a:ext>
            </a:extLst>
          </p:cNvPr>
          <p:cNvSpPr/>
          <p:nvPr/>
        </p:nvSpPr>
        <p:spPr>
          <a:xfrm>
            <a:off x="1533832" y="5479553"/>
            <a:ext cx="1916826" cy="1230653"/>
          </a:xfrm>
          <a:prstGeom prst="rect">
            <a:avLst/>
          </a:pr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8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-99392"/>
            <a:ext cx="8229600" cy="720080"/>
          </a:xfrm>
        </p:spPr>
        <p:txBody>
          <a:bodyPr/>
          <a:lstStyle/>
          <a:p>
            <a:r>
              <a:rPr lang="pl-PL" dirty="0" err="1"/>
              <a:t>Borda-Shift-Bribery</a:t>
            </a:r>
            <a:r>
              <a:rPr lang="pl-PL" dirty="0"/>
              <a:t>: FPT (#</a:t>
            </a:r>
            <a:r>
              <a:rPr lang="pl-PL" dirty="0" err="1"/>
              <a:t>shifts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500" y="623901"/>
            <a:ext cx="3867074" cy="397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err="1"/>
              <a:t>Consider</a:t>
            </a:r>
            <a:r>
              <a:rPr lang="pl-PL" sz="2000" dirty="0"/>
              <a:t>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input</a:t>
            </a:r>
            <a:r>
              <a:rPr lang="pl-PL" sz="2000" dirty="0"/>
              <a:t> with </a:t>
            </a:r>
            <a:r>
              <a:rPr lang="pl-PL" sz="2000" dirty="0" err="1"/>
              <a:t>parameter</a:t>
            </a:r>
            <a:r>
              <a:rPr lang="pl-PL" sz="2000" dirty="0"/>
              <a:t> 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0496" y="2134889"/>
            <a:ext cx="413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1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895" y="2029828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2" y="2112958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45" y="2067380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52" y="2118479"/>
            <a:ext cx="361455" cy="66429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00496" y="3389802"/>
            <a:ext cx="426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2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12" y="3281799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0" y="3309202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30" y="3331879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114155" y="4551767"/>
            <a:ext cx="413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3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31" y="4504061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73" y="4572866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3" y="4519026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114155" y="5968928"/>
            <a:ext cx="413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4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9" y="5752904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53" y="5812345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45" y="586333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69" y="5880696"/>
            <a:ext cx="361455" cy="664296"/>
          </a:xfrm>
          <a:prstGeom prst="rect">
            <a:avLst/>
          </a:prstGeom>
        </p:spPr>
      </p:pic>
      <p:sp>
        <p:nvSpPr>
          <p:cNvPr id="25" name="Symbol zastępczy zawartości 2"/>
          <p:cNvSpPr txBox="1">
            <a:spLocks/>
          </p:cNvSpPr>
          <p:nvPr/>
        </p:nvSpPr>
        <p:spPr>
          <a:xfrm>
            <a:off x="4820032" y="620688"/>
            <a:ext cx="4285397" cy="182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Observation</a:t>
            </a:r>
            <a:r>
              <a:rPr lang="pl-PL" sz="1600" b="1" dirty="0"/>
              <a:t> 1:</a:t>
            </a:r>
            <a:r>
              <a:rPr lang="pl-PL" sz="1600" dirty="0"/>
              <a:t> We </a:t>
            </a:r>
            <a:r>
              <a:rPr lang="pl-PL" sz="1600" dirty="0" err="1"/>
              <a:t>make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most T </a:t>
            </a:r>
            <a:r>
              <a:rPr lang="pl-PL" sz="1600" dirty="0" err="1"/>
              <a:t>shifts</a:t>
            </a:r>
            <a:r>
              <a:rPr lang="pl-PL" sz="1600" dirty="0"/>
              <a:t>, </a:t>
            </a:r>
            <a:r>
              <a:rPr lang="pl-PL" sz="1600" dirty="0" err="1"/>
              <a:t>so</a:t>
            </a:r>
            <a:r>
              <a:rPr lang="pl-PL" sz="1600" dirty="0"/>
              <a:t> </a:t>
            </a:r>
            <a:r>
              <a:rPr lang="pl-PL" sz="1600" dirty="0" err="1"/>
              <a:t>p’s</a:t>
            </a:r>
            <a:r>
              <a:rPr lang="pl-PL" sz="1600" dirty="0"/>
              <a:t> </a:t>
            </a:r>
            <a:r>
              <a:rPr lang="pl-PL" sz="1600" dirty="0" err="1"/>
              <a:t>score</a:t>
            </a:r>
            <a:r>
              <a:rPr lang="pl-PL" sz="1600" dirty="0"/>
              <a:t> </a:t>
            </a:r>
            <a:r>
              <a:rPr lang="pl-PL" sz="1600" dirty="0" err="1"/>
              <a:t>increases</a:t>
            </a:r>
            <a:r>
              <a:rPr lang="pl-PL" sz="1600" dirty="0"/>
              <a:t> by T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Observation</a:t>
            </a:r>
            <a:r>
              <a:rPr lang="pl-PL" sz="1600" b="1" dirty="0"/>
              <a:t> 2:</a:t>
            </a:r>
            <a:r>
              <a:rPr lang="pl-PL" sz="1600" dirty="0"/>
              <a:t> </a:t>
            </a:r>
            <a:r>
              <a:rPr lang="pl-PL" sz="1600" dirty="0" err="1"/>
              <a:t>Others</a:t>
            </a:r>
            <a:r>
              <a:rPr lang="pl-PL" sz="1600" dirty="0"/>
              <a:t> </a:t>
            </a:r>
            <a:r>
              <a:rPr lang="pl-PL" sz="1600" dirty="0" err="1"/>
              <a:t>lose</a:t>
            </a:r>
            <a:r>
              <a:rPr lang="pl-PL" sz="1600" dirty="0"/>
              <a:t> T </a:t>
            </a:r>
            <a:r>
              <a:rPr lang="pl-PL" sz="1600" dirty="0" err="1"/>
              <a:t>points</a:t>
            </a:r>
            <a:r>
              <a:rPr lang="pl-PL" sz="1600" dirty="0"/>
              <a:t>. 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Conclusion</a:t>
            </a:r>
            <a:r>
              <a:rPr lang="pl-PL" sz="1600" b="1" dirty="0"/>
              <a:t>:</a:t>
            </a:r>
            <a:r>
              <a:rPr lang="pl-PL" sz="1600" dirty="0"/>
              <a:t> </a:t>
            </a:r>
            <a:r>
              <a:rPr lang="pl-PL" sz="1600" dirty="0" err="1"/>
              <a:t>There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most T </a:t>
            </a:r>
            <a:r>
              <a:rPr lang="pl-PL" sz="1600" dirty="0" err="1"/>
              <a:t>candidates</a:t>
            </a:r>
            <a:r>
              <a:rPr lang="pl-PL" sz="1600" dirty="0"/>
              <a:t> with </a:t>
            </a:r>
            <a:r>
              <a:rPr lang="pl-PL" sz="1600" dirty="0" err="1"/>
              <a:t>score</a:t>
            </a:r>
            <a:r>
              <a:rPr lang="pl-PL" sz="1600" dirty="0"/>
              <a:t> </a:t>
            </a:r>
            <a:r>
              <a:rPr lang="pl-PL" sz="1600" dirty="0" err="1"/>
              <a:t>higher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</a:t>
            </a:r>
            <a:r>
              <a:rPr lang="pl-PL" sz="1600" dirty="0" err="1"/>
              <a:t>our</a:t>
            </a:r>
            <a:r>
              <a:rPr lang="pl-PL" sz="1600" dirty="0"/>
              <a:t>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score</a:t>
            </a:r>
            <a:r>
              <a:rPr lang="pl-PL" sz="1600" dirty="0"/>
              <a:t>; </a:t>
            </a:r>
            <a:r>
              <a:rPr lang="pl-PL" sz="1600" dirty="0" err="1"/>
              <a:t>others</a:t>
            </a:r>
            <a:r>
              <a:rPr lang="pl-PL" sz="1600" dirty="0"/>
              <a:t> not </a:t>
            </a:r>
            <a:r>
              <a:rPr lang="pl-PL" sz="1600" dirty="0" err="1"/>
              <a:t>interesting</a:t>
            </a:r>
            <a:r>
              <a:rPr lang="pl-PL" sz="1600" dirty="0"/>
              <a:t>.</a:t>
            </a:r>
            <a:endParaRPr lang="pl-PL" sz="2000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pic>
        <p:nvPicPr>
          <p:cNvPr id="43" name="Picture 13" descr="hvd1-c">
            <a:extLst>
              <a:ext uri="{FF2B5EF4-FFF2-40B4-BE49-F238E27FC236}">
                <a16:creationId xmlns:a16="http://schemas.microsoft.com/office/drawing/2014/main" id="{D4CFA235-5461-4DF5-BC48-B93D1651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60" y="3350224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3" descr="hvd1-c">
            <a:extLst>
              <a:ext uri="{FF2B5EF4-FFF2-40B4-BE49-F238E27FC236}">
                <a16:creationId xmlns:a16="http://schemas.microsoft.com/office/drawing/2014/main" id="{E09B97D7-F989-4017-AACF-7B7D7C00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69" y="4514086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9D93FF54-072D-469F-80B1-4882D22D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4" y="1200172"/>
            <a:ext cx="370359" cy="40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Symbol zastępczy zawartości 2">
            <a:extLst>
              <a:ext uri="{FF2B5EF4-FFF2-40B4-BE49-F238E27FC236}">
                <a16:creationId xmlns:a16="http://schemas.microsoft.com/office/drawing/2014/main" id="{3E6DD1B7-A6A5-43C7-A8EB-05BF3DE8060F}"/>
              </a:ext>
            </a:extLst>
          </p:cNvPr>
          <p:cNvSpPr txBox="1">
            <a:spLocks/>
          </p:cNvSpPr>
          <p:nvPr/>
        </p:nvSpPr>
        <p:spPr>
          <a:xfrm>
            <a:off x="1696635" y="1165567"/>
            <a:ext cx="623402" cy="39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000" dirty="0"/>
              <a:t>p = </a:t>
            </a:r>
          </a:p>
        </p:txBody>
      </p:sp>
      <p:sp>
        <p:nvSpPr>
          <p:cNvPr id="59" name="pole tekstowe 26">
            <a:extLst>
              <a:ext uri="{FF2B5EF4-FFF2-40B4-BE49-F238E27FC236}">
                <a16:creationId xmlns:a16="http://schemas.microsoft.com/office/drawing/2014/main" id="{96DAFD89-75AF-49DF-AC87-5642554A7D5A}"/>
              </a:ext>
            </a:extLst>
          </p:cNvPr>
          <p:cNvSpPr txBox="1"/>
          <p:nvPr/>
        </p:nvSpPr>
        <p:spPr>
          <a:xfrm>
            <a:off x="921606" y="1684431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6             4                3              2</a:t>
            </a:r>
          </a:p>
        </p:txBody>
      </p:sp>
      <p:sp>
        <p:nvSpPr>
          <p:cNvPr id="60" name="pole tekstowe 26">
            <a:extLst>
              <a:ext uri="{FF2B5EF4-FFF2-40B4-BE49-F238E27FC236}">
                <a16:creationId xmlns:a16="http://schemas.microsoft.com/office/drawing/2014/main" id="{0F1E6F35-CD18-4A92-AA16-26586FD928AB}"/>
              </a:ext>
            </a:extLst>
          </p:cNvPr>
          <p:cNvSpPr txBox="1"/>
          <p:nvPr/>
        </p:nvSpPr>
        <p:spPr>
          <a:xfrm>
            <a:off x="884625" y="2941047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7               6               5             3</a:t>
            </a:r>
          </a:p>
        </p:txBody>
      </p:sp>
      <p:sp>
        <p:nvSpPr>
          <p:cNvPr id="61" name="pole tekstowe 26">
            <a:extLst>
              <a:ext uri="{FF2B5EF4-FFF2-40B4-BE49-F238E27FC236}">
                <a16:creationId xmlns:a16="http://schemas.microsoft.com/office/drawing/2014/main" id="{CB5C897E-5418-4198-8FC2-EC5BAE2A72C4}"/>
              </a:ext>
            </a:extLst>
          </p:cNvPr>
          <p:cNvSpPr txBox="1"/>
          <p:nvPr/>
        </p:nvSpPr>
        <p:spPr>
          <a:xfrm>
            <a:off x="850711" y="4151657"/>
            <a:ext cx="330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7               4                3              2</a:t>
            </a:r>
          </a:p>
        </p:txBody>
      </p:sp>
      <p:sp>
        <p:nvSpPr>
          <p:cNvPr id="62" name="pole tekstowe 26">
            <a:extLst>
              <a:ext uri="{FF2B5EF4-FFF2-40B4-BE49-F238E27FC236}">
                <a16:creationId xmlns:a16="http://schemas.microsoft.com/office/drawing/2014/main" id="{16692409-1BFB-4152-BC83-3B7D113B651F}"/>
              </a:ext>
            </a:extLst>
          </p:cNvPr>
          <p:cNvSpPr txBox="1"/>
          <p:nvPr/>
        </p:nvSpPr>
        <p:spPr>
          <a:xfrm>
            <a:off x="884625" y="5425713"/>
            <a:ext cx="330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8             7                 5               2</a:t>
            </a:r>
          </a:p>
        </p:txBody>
      </p:sp>
      <p:sp>
        <p:nvSpPr>
          <p:cNvPr id="63" name="Symbol zastępczy zawartości 2">
            <a:extLst>
              <a:ext uri="{FF2B5EF4-FFF2-40B4-BE49-F238E27FC236}">
                <a16:creationId xmlns:a16="http://schemas.microsoft.com/office/drawing/2014/main" id="{01E29746-5BB2-4689-9B31-7E7131735D40}"/>
              </a:ext>
            </a:extLst>
          </p:cNvPr>
          <p:cNvSpPr txBox="1">
            <a:spLocks/>
          </p:cNvSpPr>
          <p:nvPr/>
        </p:nvSpPr>
        <p:spPr>
          <a:xfrm>
            <a:off x="4828151" y="2674942"/>
            <a:ext cx="4285397" cy="245605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b="1" dirty="0"/>
              <a:t>Step 1:</a:t>
            </a:r>
            <a:r>
              <a:rPr lang="pl-PL" sz="1600" dirty="0"/>
              <a:t> </a:t>
            </a:r>
            <a:r>
              <a:rPr lang="pl-PL" sz="1600" dirty="0" err="1"/>
              <a:t>Restrict</a:t>
            </a:r>
            <a:r>
              <a:rPr lang="pl-PL" sz="1600" dirty="0"/>
              <a:t> </a:t>
            </a:r>
            <a:r>
              <a:rPr lang="pl-PL" sz="1600" dirty="0" err="1"/>
              <a:t>election</a:t>
            </a:r>
            <a:r>
              <a:rPr lang="pl-PL" sz="1600" dirty="0"/>
              <a:t> to the </a:t>
            </a:r>
            <a:r>
              <a:rPr lang="pl-PL" sz="1600" dirty="0" err="1"/>
              <a:t>interesting</a:t>
            </a:r>
            <a:r>
              <a:rPr lang="pl-PL" sz="1600" dirty="0"/>
              <a:t> </a:t>
            </a:r>
            <a:r>
              <a:rPr lang="pl-PL" sz="1600" dirty="0" err="1"/>
              <a:t>candidates</a:t>
            </a:r>
            <a:r>
              <a:rPr lang="pl-PL" sz="1600" dirty="0"/>
              <a:t> </a:t>
            </a:r>
            <a:r>
              <a:rPr lang="pl-PL" sz="1600" dirty="0" err="1"/>
              <a:t>only</a:t>
            </a:r>
            <a:r>
              <a:rPr lang="pl-PL" sz="1600" dirty="0"/>
              <a:t> (</a:t>
            </a:r>
            <a:r>
              <a:rPr lang="pl-PL" sz="1600" dirty="0" err="1"/>
              <a:t>careful</a:t>
            </a:r>
            <a:r>
              <a:rPr lang="pl-PL" sz="1600" dirty="0"/>
              <a:t> </a:t>
            </a:r>
            <a:r>
              <a:rPr lang="pl-PL" sz="1600" dirty="0" err="1"/>
              <a:t>about</a:t>
            </a:r>
            <a:r>
              <a:rPr lang="pl-PL" sz="1600" dirty="0"/>
              <a:t> </a:t>
            </a:r>
            <a:r>
              <a:rPr lang="pl-PL" sz="1600" dirty="0" err="1"/>
              <a:t>prices</a:t>
            </a:r>
            <a:r>
              <a:rPr lang="pl-PL" sz="1600" dirty="0"/>
              <a:t> of </a:t>
            </a:r>
            <a:r>
              <a:rPr lang="pl-PL" sz="1600" dirty="0" err="1"/>
              <a:t>sihifts</a:t>
            </a:r>
            <a:r>
              <a:rPr lang="pl-PL" sz="1600" dirty="0"/>
              <a:t>!)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/>
              <a:t>Step 2: </a:t>
            </a:r>
            <a:r>
              <a:rPr lang="pl-PL" sz="1600" dirty="0"/>
              <a:t>For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subset</a:t>
            </a:r>
            <a:r>
              <a:rPr lang="pl-PL" sz="1600" dirty="0"/>
              <a:t> A of </a:t>
            </a:r>
            <a:r>
              <a:rPr lang="pl-PL" sz="1600" dirty="0" err="1"/>
              <a:t>interesting</a:t>
            </a:r>
            <a:r>
              <a:rPr lang="pl-PL" sz="1600" dirty="0"/>
              <a:t> </a:t>
            </a:r>
            <a:r>
              <a:rPr lang="pl-PL" sz="1600" dirty="0" err="1"/>
              <a:t>candidates</a:t>
            </a:r>
            <a:r>
              <a:rPr lang="pl-PL" sz="1600" dirty="0"/>
              <a:t> and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number</a:t>
            </a:r>
            <a:r>
              <a:rPr lang="pl-PL" sz="1600" dirty="0"/>
              <a:t> J of unit </a:t>
            </a:r>
            <a:r>
              <a:rPr lang="pl-PL" sz="1600" dirty="0" err="1"/>
              <a:t>shifts</a:t>
            </a:r>
            <a:r>
              <a:rPr lang="pl-PL" sz="1600" dirty="0"/>
              <a:t>, </a:t>
            </a:r>
            <a:r>
              <a:rPr lang="pl-PL" sz="1600" dirty="0" err="1"/>
              <a:t>find</a:t>
            </a:r>
            <a:r>
              <a:rPr lang="pl-PL" sz="1600" dirty="0"/>
              <a:t> T </a:t>
            </a:r>
            <a:r>
              <a:rPr lang="pl-PL" sz="1600" dirty="0" err="1"/>
              <a:t>voters</a:t>
            </a:r>
            <a:r>
              <a:rPr lang="pl-PL" sz="1600" dirty="0"/>
              <a:t> for </a:t>
            </a:r>
            <a:r>
              <a:rPr lang="pl-PL" sz="1600" dirty="0" err="1"/>
              <a:t>whom</a:t>
            </a:r>
            <a:r>
              <a:rPr lang="pl-PL" sz="1600" dirty="0"/>
              <a:t> </a:t>
            </a:r>
            <a:r>
              <a:rPr lang="pl-PL" sz="1600" dirty="0" err="1"/>
              <a:t>shifting</a:t>
            </a:r>
            <a:r>
              <a:rPr lang="pl-PL" sz="1600" dirty="0"/>
              <a:t> p by J </a:t>
            </a:r>
            <a:r>
              <a:rPr lang="pl-PL" sz="1600" dirty="0" err="1"/>
              <a:t>positions</a:t>
            </a:r>
            <a:r>
              <a:rPr lang="pl-PL" sz="1600" dirty="0"/>
              <a:t> (in the </a:t>
            </a:r>
            <a:r>
              <a:rPr lang="pl-PL" sz="1600" dirty="0" err="1"/>
              <a:t>original</a:t>
            </a:r>
            <a:r>
              <a:rPr lang="pl-PL" sz="1600" dirty="0"/>
              <a:t> </a:t>
            </a:r>
            <a:r>
              <a:rPr lang="pl-PL" sz="1600" dirty="0" err="1"/>
              <a:t>election</a:t>
            </a:r>
            <a:r>
              <a:rPr lang="pl-PL" sz="1600" dirty="0"/>
              <a:t>) </a:t>
            </a:r>
            <a:r>
              <a:rPr lang="pl-PL" sz="1600" dirty="0" err="1"/>
              <a:t>ensures</a:t>
            </a:r>
            <a:r>
              <a:rPr lang="pl-PL" sz="1600" dirty="0"/>
              <a:t> </a:t>
            </a:r>
            <a:r>
              <a:rPr lang="pl-PL" sz="1600" dirty="0" err="1"/>
              <a:t>passing</a:t>
            </a:r>
            <a:r>
              <a:rPr lang="pl-PL" sz="1600" dirty="0"/>
              <a:t> </a:t>
            </a:r>
            <a:r>
              <a:rPr lang="pl-PL" sz="1600" dirty="0" err="1"/>
              <a:t>guys</a:t>
            </a:r>
            <a:r>
              <a:rPr lang="pl-PL" sz="1600" dirty="0"/>
              <a:t> for A (</a:t>
            </a:r>
            <a:r>
              <a:rPr lang="pl-PL" sz="1600" dirty="0" err="1"/>
              <a:t>at</a:t>
            </a:r>
            <a:r>
              <a:rPr lang="pl-PL" sz="1600" dirty="0"/>
              <a:t> </a:t>
            </a:r>
            <a:r>
              <a:rPr lang="pl-PL" sz="1600" dirty="0" err="1"/>
              <a:t>lowest</a:t>
            </a:r>
            <a:r>
              <a:rPr lang="pl-PL" sz="1600" dirty="0"/>
              <a:t> </a:t>
            </a:r>
            <a:r>
              <a:rPr lang="pl-PL" sz="1600" dirty="0" err="1"/>
              <a:t>cost</a:t>
            </a:r>
            <a:r>
              <a:rPr lang="pl-PL" sz="1600" dirty="0"/>
              <a:t>)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/>
              <a:t>Step 3:</a:t>
            </a:r>
            <a:r>
              <a:rPr lang="pl-PL" sz="1600" dirty="0"/>
              <a:t> </a:t>
            </a:r>
            <a:r>
              <a:rPr lang="pl-PL" sz="1600" dirty="0" err="1"/>
              <a:t>Remove</a:t>
            </a:r>
            <a:r>
              <a:rPr lang="pl-PL" sz="1600" dirty="0"/>
              <a:t> the </a:t>
            </a:r>
            <a:r>
              <a:rPr lang="pl-PL" sz="1600" dirty="0" err="1"/>
              <a:t>other</a:t>
            </a:r>
            <a:r>
              <a:rPr lang="pl-PL" sz="1600" dirty="0"/>
              <a:t> </a:t>
            </a:r>
            <a:r>
              <a:rPr lang="pl-PL" sz="1600" dirty="0" err="1"/>
              <a:t>voters</a:t>
            </a:r>
            <a:endParaRPr lang="pl-PL" sz="2000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83ED71-516A-4786-A851-FEDED228DE80}"/>
              </a:ext>
            </a:extLst>
          </p:cNvPr>
          <p:cNvSpPr/>
          <p:nvPr/>
        </p:nvSpPr>
        <p:spPr>
          <a:xfrm>
            <a:off x="100496" y="5425713"/>
            <a:ext cx="4266776" cy="1317978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99E46-F4D1-4705-B306-81D7160294F2}"/>
              </a:ext>
            </a:extLst>
          </p:cNvPr>
          <p:cNvSpPr txBox="1"/>
          <p:nvPr/>
        </p:nvSpPr>
        <p:spPr>
          <a:xfrm>
            <a:off x="5576669" y="5199886"/>
            <a:ext cx="2488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 err="1">
                <a:solidFill>
                  <a:srgbClr val="FF0000"/>
                </a:solidFill>
              </a:rPr>
              <a:t>Kernel</a:t>
            </a:r>
            <a:r>
              <a:rPr lang="pl-PL" sz="4800" b="1" dirty="0">
                <a:solidFill>
                  <a:srgbClr val="FF0000"/>
                </a:solidFill>
              </a:rPr>
              <a:t> </a:t>
            </a:r>
            <a:r>
              <a:rPr lang="pl-PL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pl-PL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-99392"/>
            <a:ext cx="8229600" cy="720080"/>
          </a:xfrm>
        </p:spPr>
        <p:txBody>
          <a:bodyPr/>
          <a:lstStyle/>
          <a:p>
            <a:r>
              <a:rPr lang="pl-PL" dirty="0" err="1"/>
              <a:t>Borda-Shift-Bribery</a:t>
            </a:r>
            <a:r>
              <a:rPr lang="pl-PL" dirty="0"/>
              <a:t>: FPT (#</a:t>
            </a:r>
            <a:r>
              <a:rPr lang="pl-PL" dirty="0" err="1"/>
              <a:t>shifts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500" y="623901"/>
            <a:ext cx="3867074" cy="397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err="1"/>
              <a:t>Consider</a:t>
            </a:r>
            <a:r>
              <a:rPr lang="pl-PL" sz="2000" dirty="0"/>
              <a:t> </a:t>
            </a:r>
            <a:r>
              <a:rPr lang="pl-PL" sz="2000" dirty="0" err="1"/>
              <a:t>an</a:t>
            </a:r>
            <a:r>
              <a:rPr lang="pl-PL" sz="2000" dirty="0"/>
              <a:t> </a:t>
            </a:r>
            <a:r>
              <a:rPr lang="pl-PL" sz="2000" dirty="0" err="1"/>
              <a:t>input</a:t>
            </a:r>
            <a:r>
              <a:rPr lang="pl-PL" sz="2000" dirty="0"/>
              <a:t> with </a:t>
            </a:r>
            <a:r>
              <a:rPr lang="pl-PL" sz="2000" dirty="0" err="1"/>
              <a:t>parameter</a:t>
            </a:r>
            <a:r>
              <a:rPr lang="pl-PL" sz="2000" dirty="0"/>
              <a:t> 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0496" y="2134889"/>
            <a:ext cx="413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1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895" y="2029828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2" y="2112958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45" y="2067380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52" y="2118479"/>
            <a:ext cx="361455" cy="66429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00496" y="3389802"/>
            <a:ext cx="426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2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12" y="3281799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0" y="3309202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30" y="3331879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114155" y="4551767"/>
            <a:ext cx="413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3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31" y="4504061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73" y="4572866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3" y="4519026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114155" y="5968928"/>
            <a:ext cx="413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4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9" y="5752904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53" y="5812345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45" y="5863338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69" y="5880696"/>
            <a:ext cx="361455" cy="664296"/>
          </a:xfrm>
          <a:prstGeom prst="rect">
            <a:avLst/>
          </a:prstGeom>
        </p:spPr>
      </p:pic>
      <p:sp>
        <p:nvSpPr>
          <p:cNvPr id="25" name="Symbol zastępczy zawartości 2"/>
          <p:cNvSpPr txBox="1">
            <a:spLocks/>
          </p:cNvSpPr>
          <p:nvPr/>
        </p:nvSpPr>
        <p:spPr>
          <a:xfrm>
            <a:off x="4820032" y="620688"/>
            <a:ext cx="4285397" cy="182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Observation</a:t>
            </a:r>
            <a:r>
              <a:rPr lang="pl-PL" sz="1600" b="1" dirty="0"/>
              <a:t> 1:</a:t>
            </a:r>
            <a:r>
              <a:rPr lang="pl-PL" sz="1600" dirty="0"/>
              <a:t> We </a:t>
            </a:r>
            <a:r>
              <a:rPr lang="pl-PL" sz="1600" dirty="0" err="1"/>
              <a:t>make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most T </a:t>
            </a:r>
            <a:r>
              <a:rPr lang="pl-PL" sz="1600" dirty="0" err="1"/>
              <a:t>shifts</a:t>
            </a:r>
            <a:r>
              <a:rPr lang="pl-PL" sz="1600" dirty="0"/>
              <a:t>, </a:t>
            </a:r>
            <a:r>
              <a:rPr lang="pl-PL" sz="1600" dirty="0" err="1"/>
              <a:t>so</a:t>
            </a:r>
            <a:r>
              <a:rPr lang="pl-PL" sz="1600" dirty="0"/>
              <a:t> </a:t>
            </a:r>
            <a:r>
              <a:rPr lang="pl-PL" sz="1600" dirty="0" err="1"/>
              <a:t>p’s</a:t>
            </a:r>
            <a:r>
              <a:rPr lang="pl-PL" sz="1600" dirty="0"/>
              <a:t> </a:t>
            </a:r>
            <a:r>
              <a:rPr lang="pl-PL" sz="1600" dirty="0" err="1"/>
              <a:t>score</a:t>
            </a:r>
            <a:r>
              <a:rPr lang="pl-PL" sz="1600" dirty="0"/>
              <a:t> </a:t>
            </a:r>
            <a:r>
              <a:rPr lang="pl-PL" sz="1600" dirty="0" err="1"/>
              <a:t>increases</a:t>
            </a:r>
            <a:r>
              <a:rPr lang="pl-PL" sz="1600" dirty="0"/>
              <a:t> by T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Observation</a:t>
            </a:r>
            <a:r>
              <a:rPr lang="pl-PL" sz="1600" b="1" dirty="0"/>
              <a:t> 2:</a:t>
            </a:r>
            <a:r>
              <a:rPr lang="pl-PL" sz="1600" dirty="0"/>
              <a:t> </a:t>
            </a:r>
            <a:r>
              <a:rPr lang="pl-PL" sz="1600" dirty="0" err="1"/>
              <a:t>Others</a:t>
            </a:r>
            <a:r>
              <a:rPr lang="pl-PL" sz="1600" dirty="0"/>
              <a:t> </a:t>
            </a:r>
            <a:r>
              <a:rPr lang="pl-PL" sz="1600" dirty="0" err="1"/>
              <a:t>lose</a:t>
            </a:r>
            <a:r>
              <a:rPr lang="pl-PL" sz="1600" dirty="0"/>
              <a:t> T </a:t>
            </a:r>
            <a:r>
              <a:rPr lang="pl-PL" sz="1600" dirty="0" err="1"/>
              <a:t>points</a:t>
            </a:r>
            <a:r>
              <a:rPr lang="pl-PL" sz="1600" dirty="0"/>
              <a:t>. 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 err="1"/>
              <a:t>Conclusion</a:t>
            </a:r>
            <a:r>
              <a:rPr lang="pl-PL" sz="1600" b="1" dirty="0"/>
              <a:t>:</a:t>
            </a:r>
            <a:r>
              <a:rPr lang="pl-PL" sz="1600" dirty="0"/>
              <a:t> </a:t>
            </a:r>
            <a:r>
              <a:rPr lang="pl-PL" sz="1600" dirty="0" err="1"/>
              <a:t>There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most T </a:t>
            </a:r>
            <a:r>
              <a:rPr lang="pl-PL" sz="1600" dirty="0" err="1"/>
              <a:t>candidates</a:t>
            </a:r>
            <a:r>
              <a:rPr lang="pl-PL" sz="1600" dirty="0"/>
              <a:t> with </a:t>
            </a:r>
            <a:r>
              <a:rPr lang="pl-PL" sz="1600" dirty="0" err="1"/>
              <a:t>score</a:t>
            </a:r>
            <a:r>
              <a:rPr lang="pl-PL" sz="1600" dirty="0"/>
              <a:t> </a:t>
            </a:r>
            <a:r>
              <a:rPr lang="pl-PL" sz="1600" dirty="0" err="1"/>
              <a:t>higher</a:t>
            </a:r>
            <a:r>
              <a:rPr lang="pl-PL" sz="1600" dirty="0"/>
              <a:t> </a:t>
            </a:r>
            <a:r>
              <a:rPr lang="pl-PL" sz="1600" dirty="0" err="1"/>
              <a:t>than</a:t>
            </a:r>
            <a:r>
              <a:rPr lang="pl-PL" sz="1600" dirty="0"/>
              <a:t> </a:t>
            </a:r>
            <a:r>
              <a:rPr lang="pl-PL" sz="1600" dirty="0" err="1"/>
              <a:t>our</a:t>
            </a:r>
            <a:r>
              <a:rPr lang="pl-PL" sz="1600" dirty="0"/>
              <a:t>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score</a:t>
            </a:r>
            <a:r>
              <a:rPr lang="pl-PL" sz="1600" dirty="0"/>
              <a:t>; </a:t>
            </a:r>
            <a:r>
              <a:rPr lang="pl-PL" sz="1600" dirty="0" err="1"/>
              <a:t>others</a:t>
            </a:r>
            <a:r>
              <a:rPr lang="pl-PL" sz="1600" dirty="0"/>
              <a:t> not </a:t>
            </a:r>
            <a:r>
              <a:rPr lang="pl-PL" sz="1600" dirty="0" err="1"/>
              <a:t>interesting</a:t>
            </a:r>
            <a:r>
              <a:rPr lang="pl-PL" sz="1600" dirty="0"/>
              <a:t>.</a:t>
            </a:r>
            <a:endParaRPr lang="pl-PL" sz="2000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pic>
        <p:nvPicPr>
          <p:cNvPr id="43" name="Picture 13" descr="hvd1-c">
            <a:extLst>
              <a:ext uri="{FF2B5EF4-FFF2-40B4-BE49-F238E27FC236}">
                <a16:creationId xmlns:a16="http://schemas.microsoft.com/office/drawing/2014/main" id="{D4CFA235-5461-4DF5-BC48-B93D1651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60" y="3350224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3" descr="hvd1-c">
            <a:extLst>
              <a:ext uri="{FF2B5EF4-FFF2-40B4-BE49-F238E27FC236}">
                <a16:creationId xmlns:a16="http://schemas.microsoft.com/office/drawing/2014/main" id="{E09B97D7-F989-4017-AACF-7B7D7C00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69" y="4514086"/>
            <a:ext cx="34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9D93FF54-072D-469F-80B1-4882D22D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4" y="1200172"/>
            <a:ext cx="370359" cy="40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Symbol zastępczy zawartości 2">
            <a:extLst>
              <a:ext uri="{FF2B5EF4-FFF2-40B4-BE49-F238E27FC236}">
                <a16:creationId xmlns:a16="http://schemas.microsoft.com/office/drawing/2014/main" id="{3E6DD1B7-A6A5-43C7-A8EB-05BF3DE8060F}"/>
              </a:ext>
            </a:extLst>
          </p:cNvPr>
          <p:cNvSpPr txBox="1">
            <a:spLocks/>
          </p:cNvSpPr>
          <p:nvPr/>
        </p:nvSpPr>
        <p:spPr>
          <a:xfrm>
            <a:off x="1696635" y="1165567"/>
            <a:ext cx="623402" cy="39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000" dirty="0"/>
              <a:t>p = </a:t>
            </a:r>
          </a:p>
        </p:txBody>
      </p:sp>
      <p:sp>
        <p:nvSpPr>
          <p:cNvPr id="59" name="pole tekstowe 26">
            <a:extLst>
              <a:ext uri="{FF2B5EF4-FFF2-40B4-BE49-F238E27FC236}">
                <a16:creationId xmlns:a16="http://schemas.microsoft.com/office/drawing/2014/main" id="{96DAFD89-75AF-49DF-AC87-5642554A7D5A}"/>
              </a:ext>
            </a:extLst>
          </p:cNvPr>
          <p:cNvSpPr txBox="1"/>
          <p:nvPr/>
        </p:nvSpPr>
        <p:spPr>
          <a:xfrm>
            <a:off x="921606" y="1684431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6             4                3              2</a:t>
            </a:r>
          </a:p>
        </p:txBody>
      </p:sp>
      <p:sp>
        <p:nvSpPr>
          <p:cNvPr id="60" name="pole tekstowe 26">
            <a:extLst>
              <a:ext uri="{FF2B5EF4-FFF2-40B4-BE49-F238E27FC236}">
                <a16:creationId xmlns:a16="http://schemas.microsoft.com/office/drawing/2014/main" id="{0F1E6F35-CD18-4A92-AA16-26586FD928AB}"/>
              </a:ext>
            </a:extLst>
          </p:cNvPr>
          <p:cNvSpPr txBox="1"/>
          <p:nvPr/>
        </p:nvSpPr>
        <p:spPr>
          <a:xfrm>
            <a:off x="884625" y="2941047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7               6               5             3</a:t>
            </a:r>
          </a:p>
        </p:txBody>
      </p:sp>
      <p:sp>
        <p:nvSpPr>
          <p:cNvPr id="61" name="pole tekstowe 26">
            <a:extLst>
              <a:ext uri="{FF2B5EF4-FFF2-40B4-BE49-F238E27FC236}">
                <a16:creationId xmlns:a16="http://schemas.microsoft.com/office/drawing/2014/main" id="{CB5C897E-5418-4198-8FC2-EC5BAE2A72C4}"/>
              </a:ext>
            </a:extLst>
          </p:cNvPr>
          <p:cNvSpPr txBox="1"/>
          <p:nvPr/>
        </p:nvSpPr>
        <p:spPr>
          <a:xfrm>
            <a:off x="850711" y="4151657"/>
            <a:ext cx="330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7               4                3              2</a:t>
            </a:r>
          </a:p>
        </p:txBody>
      </p:sp>
      <p:sp>
        <p:nvSpPr>
          <p:cNvPr id="62" name="pole tekstowe 26">
            <a:extLst>
              <a:ext uri="{FF2B5EF4-FFF2-40B4-BE49-F238E27FC236}">
                <a16:creationId xmlns:a16="http://schemas.microsoft.com/office/drawing/2014/main" id="{16692409-1BFB-4152-BC83-3B7D113B651F}"/>
              </a:ext>
            </a:extLst>
          </p:cNvPr>
          <p:cNvSpPr txBox="1"/>
          <p:nvPr/>
        </p:nvSpPr>
        <p:spPr>
          <a:xfrm>
            <a:off x="884625" y="5425713"/>
            <a:ext cx="3300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8             7                 5               2</a:t>
            </a:r>
          </a:p>
        </p:txBody>
      </p:sp>
      <p:sp>
        <p:nvSpPr>
          <p:cNvPr id="63" name="Symbol zastępczy zawartości 2">
            <a:extLst>
              <a:ext uri="{FF2B5EF4-FFF2-40B4-BE49-F238E27FC236}">
                <a16:creationId xmlns:a16="http://schemas.microsoft.com/office/drawing/2014/main" id="{01E29746-5BB2-4689-9B31-7E7131735D40}"/>
              </a:ext>
            </a:extLst>
          </p:cNvPr>
          <p:cNvSpPr txBox="1">
            <a:spLocks/>
          </p:cNvSpPr>
          <p:nvPr/>
        </p:nvSpPr>
        <p:spPr>
          <a:xfrm>
            <a:off x="4828151" y="2674942"/>
            <a:ext cx="4285397" cy="245605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b="1" dirty="0"/>
              <a:t>Step 1:</a:t>
            </a:r>
            <a:r>
              <a:rPr lang="pl-PL" sz="1600" dirty="0"/>
              <a:t> </a:t>
            </a:r>
            <a:r>
              <a:rPr lang="pl-PL" sz="1600" dirty="0" err="1"/>
              <a:t>Restrict</a:t>
            </a:r>
            <a:r>
              <a:rPr lang="pl-PL" sz="1600" dirty="0"/>
              <a:t> </a:t>
            </a:r>
            <a:r>
              <a:rPr lang="pl-PL" sz="1600" dirty="0" err="1"/>
              <a:t>election</a:t>
            </a:r>
            <a:r>
              <a:rPr lang="pl-PL" sz="1600" dirty="0"/>
              <a:t> to the </a:t>
            </a:r>
            <a:r>
              <a:rPr lang="pl-PL" sz="1600" dirty="0" err="1"/>
              <a:t>interesting</a:t>
            </a:r>
            <a:r>
              <a:rPr lang="pl-PL" sz="1600" dirty="0"/>
              <a:t> </a:t>
            </a:r>
            <a:r>
              <a:rPr lang="pl-PL" sz="1600" dirty="0" err="1"/>
              <a:t>candidates</a:t>
            </a:r>
            <a:r>
              <a:rPr lang="pl-PL" sz="1600" dirty="0"/>
              <a:t> </a:t>
            </a:r>
            <a:r>
              <a:rPr lang="pl-PL" sz="1600" dirty="0" err="1"/>
              <a:t>only</a:t>
            </a:r>
            <a:r>
              <a:rPr lang="pl-PL" sz="1600" dirty="0"/>
              <a:t> (</a:t>
            </a:r>
            <a:r>
              <a:rPr lang="pl-PL" sz="1600" dirty="0" err="1"/>
              <a:t>careful</a:t>
            </a:r>
            <a:r>
              <a:rPr lang="pl-PL" sz="1600" dirty="0"/>
              <a:t> </a:t>
            </a:r>
            <a:r>
              <a:rPr lang="pl-PL" sz="1600" dirty="0" err="1"/>
              <a:t>about</a:t>
            </a:r>
            <a:r>
              <a:rPr lang="pl-PL" sz="1600" dirty="0"/>
              <a:t> </a:t>
            </a:r>
            <a:r>
              <a:rPr lang="pl-PL" sz="1600" dirty="0" err="1"/>
              <a:t>prices</a:t>
            </a:r>
            <a:r>
              <a:rPr lang="pl-PL" sz="1600" dirty="0"/>
              <a:t> of </a:t>
            </a:r>
            <a:r>
              <a:rPr lang="pl-PL" sz="1600" dirty="0" err="1"/>
              <a:t>sihifts</a:t>
            </a:r>
            <a:r>
              <a:rPr lang="pl-PL" sz="1600" dirty="0"/>
              <a:t>!)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/>
              <a:t>Step 2: </a:t>
            </a:r>
            <a:r>
              <a:rPr lang="pl-PL" sz="1600" dirty="0"/>
              <a:t>For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subset</a:t>
            </a:r>
            <a:r>
              <a:rPr lang="pl-PL" sz="1600" dirty="0"/>
              <a:t> A of </a:t>
            </a:r>
            <a:r>
              <a:rPr lang="pl-PL" sz="1600" dirty="0" err="1"/>
              <a:t>interesting</a:t>
            </a:r>
            <a:r>
              <a:rPr lang="pl-PL" sz="1600" dirty="0"/>
              <a:t> </a:t>
            </a:r>
            <a:r>
              <a:rPr lang="pl-PL" sz="1600" dirty="0" err="1"/>
              <a:t>candidates</a:t>
            </a:r>
            <a:r>
              <a:rPr lang="pl-PL" sz="1600" dirty="0"/>
              <a:t> and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number</a:t>
            </a:r>
            <a:r>
              <a:rPr lang="pl-PL" sz="1600" dirty="0"/>
              <a:t> J of unit </a:t>
            </a:r>
            <a:r>
              <a:rPr lang="pl-PL" sz="1600" dirty="0" err="1"/>
              <a:t>shifts</a:t>
            </a:r>
            <a:r>
              <a:rPr lang="pl-PL" sz="1600" dirty="0"/>
              <a:t>, </a:t>
            </a:r>
            <a:r>
              <a:rPr lang="pl-PL" sz="1600" dirty="0" err="1"/>
              <a:t>find</a:t>
            </a:r>
            <a:r>
              <a:rPr lang="pl-PL" sz="1600" dirty="0"/>
              <a:t> T </a:t>
            </a:r>
            <a:r>
              <a:rPr lang="pl-PL" sz="1600" dirty="0" err="1"/>
              <a:t>voters</a:t>
            </a:r>
            <a:r>
              <a:rPr lang="pl-PL" sz="1600" dirty="0"/>
              <a:t> for </a:t>
            </a:r>
            <a:r>
              <a:rPr lang="pl-PL" sz="1600" dirty="0" err="1"/>
              <a:t>whom</a:t>
            </a:r>
            <a:r>
              <a:rPr lang="pl-PL" sz="1600" dirty="0"/>
              <a:t> </a:t>
            </a:r>
            <a:r>
              <a:rPr lang="pl-PL" sz="1600" dirty="0" err="1"/>
              <a:t>shifting</a:t>
            </a:r>
            <a:r>
              <a:rPr lang="pl-PL" sz="1600" dirty="0"/>
              <a:t> p by J </a:t>
            </a:r>
            <a:r>
              <a:rPr lang="pl-PL" sz="1600" dirty="0" err="1"/>
              <a:t>positions</a:t>
            </a:r>
            <a:r>
              <a:rPr lang="pl-PL" sz="1600" dirty="0"/>
              <a:t> (in the </a:t>
            </a:r>
            <a:r>
              <a:rPr lang="pl-PL" sz="1600" dirty="0" err="1"/>
              <a:t>original</a:t>
            </a:r>
            <a:r>
              <a:rPr lang="pl-PL" sz="1600" dirty="0"/>
              <a:t> </a:t>
            </a:r>
            <a:r>
              <a:rPr lang="pl-PL" sz="1600" dirty="0" err="1"/>
              <a:t>election</a:t>
            </a:r>
            <a:r>
              <a:rPr lang="pl-PL" sz="1600" dirty="0"/>
              <a:t>) </a:t>
            </a:r>
            <a:r>
              <a:rPr lang="pl-PL" sz="1600" dirty="0" err="1"/>
              <a:t>ensures</a:t>
            </a:r>
            <a:r>
              <a:rPr lang="pl-PL" sz="1600" dirty="0"/>
              <a:t> </a:t>
            </a:r>
            <a:r>
              <a:rPr lang="pl-PL" sz="1600" dirty="0" err="1"/>
              <a:t>passing</a:t>
            </a:r>
            <a:r>
              <a:rPr lang="pl-PL" sz="1600" dirty="0"/>
              <a:t> </a:t>
            </a:r>
            <a:r>
              <a:rPr lang="pl-PL" sz="1600" dirty="0" err="1"/>
              <a:t>guys</a:t>
            </a:r>
            <a:r>
              <a:rPr lang="pl-PL" sz="1600" dirty="0"/>
              <a:t> for A (</a:t>
            </a:r>
            <a:r>
              <a:rPr lang="pl-PL" sz="1600" dirty="0" err="1"/>
              <a:t>at</a:t>
            </a:r>
            <a:r>
              <a:rPr lang="pl-PL" sz="1600" dirty="0"/>
              <a:t> </a:t>
            </a:r>
            <a:r>
              <a:rPr lang="pl-PL" sz="1600" dirty="0" err="1"/>
              <a:t>lowest</a:t>
            </a:r>
            <a:r>
              <a:rPr lang="pl-PL" sz="1600" dirty="0"/>
              <a:t> </a:t>
            </a:r>
            <a:r>
              <a:rPr lang="pl-PL" sz="1600" dirty="0" err="1"/>
              <a:t>cost</a:t>
            </a:r>
            <a:r>
              <a:rPr lang="pl-PL" sz="1600" dirty="0"/>
              <a:t>)</a:t>
            </a:r>
          </a:p>
          <a:p>
            <a:pPr marL="0" indent="0">
              <a:buFont typeface="Arial" pitchFamily="34" charset="0"/>
              <a:buNone/>
            </a:pPr>
            <a:endParaRPr lang="pl-PL" sz="400" dirty="0"/>
          </a:p>
          <a:p>
            <a:pPr marL="0" indent="0">
              <a:buFont typeface="Arial" pitchFamily="34" charset="0"/>
              <a:buNone/>
            </a:pPr>
            <a:r>
              <a:rPr lang="pl-PL" sz="1600" b="1" dirty="0"/>
              <a:t>Step 3:</a:t>
            </a:r>
            <a:r>
              <a:rPr lang="pl-PL" sz="1600" dirty="0"/>
              <a:t> </a:t>
            </a:r>
            <a:r>
              <a:rPr lang="pl-PL" sz="1600" dirty="0" err="1"/>
              <a:t>Remove</a:t>
            </a:r>
            <a:r>
              <a:rPr lang="pl-PL" sz="1600" dirty="0"/>
              <a:t> the </a:t>
            </a:r>
            <a:r>
              <a:rPr lang="pl-PL" sz="1600" dirty="0" err="1"/>
              <a:t>other</a:t>
            </a:r>
            <a:r>
              <a:rPr lang="pl-PL" sz="1600" dirty="0"/>
              <a:t> </a:t>
            </a:r>
            <a:r>
              <a:rPr lang="pl-PL" sz="1600" dirty="0" err="1"/>
              <a:t>voters</a:t>
            </a:r>
            <a:endParaRPr lang="pl-PL" sz="2000" dirty="0"/>
          </a:p>
          <a:p>
            <a:pPr marL="0" indent="0">
              <a:buFont typeface="Arial" pitchFamily="34" charset="0"/>
              <a:buNone/>
            </a:pPr>
            <a:endParaRPr lang="pl-PL" sz="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83ED71-516A-4786-A851-FEDED228DE80}"/>
              </a:ext>
            </a:extLst>
          </p:cNvPr>
          <p:cNvSpPr/>
          <p:nvPr/>
        </p:nvSpPr>
        <p:spPr>
          <a:xfrm>
            <a:off x="100496" y="5425713"/>
            <a:ext cx="4266776" cy="1317978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99E46-F4D1-4705-B306-81D7160294F2}"/>
              </a:ext>
            </a:extLst>
          </p:cNvPr>
          <p:cNvSpPr txBox="1"/>
          <p:nvPr/>
        </p:nvSpPr>
        <p:spPr>
          <a:xfrm>
            <a:off x="5480697" y="5296149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>
                <a:solidFill>
                  <a:srgbClr val="FF0000"/>
                </a:solidFill>
              </a:rPr>
              <a:t>Partial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kernel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09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459578" y="2123645"/>
            <a:ext cx="1621093" cy="674484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27332" y="2254946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580973" y="83944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72657" y="301767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943452" y="34485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F02EA9B-699C-4D34-B94E-DA9520D6C536}"/>
              </a:ext>
            </a:extLst>
          </p:cNvPr>
          <p:cNvSpPr txBox="1"/>
          <p:nvPr/>
        </p:nvSpPr>
        <p:spPr>
          <a:xfrm>
            <a:off x="7275155" y="426443"/>
            <a:ext cx="170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election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endParaRPr lang="pl-PL" sz="2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A723F08-3C1E-4846-8187-C1B9FAD8D84A}"/>
              </a:ext>
            </a:extLst>
          </p:cNvPr>
          <p:cNvSpPr txBox="1"/>
          <p:nvPr/>
        </p:nvSpPr>
        <p:spPr>
          <a:xfrm>
            <a:off x="5916003" y="1357118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budget</a:t>
            </a:r>
            <a:r>
              <a:rPr lang="pl-PL" sz="1600" dirty="0"/>
              <a:t> /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8F0807-033B-44B0-A33B-17EDE637278E}"/>
              </a:ext>
            </a:extLst>
          </p:cNvPr>
          <p:cNvSpPr txBox="1"/>
          <p:nvPr/>
        </p:nvSpPr>
        <p:spPr>
          <a:xfrm>
            <a:off x="5916003" y="1938145"/>
            <a:ext cx="9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special</a:t>
            </a:r>
            <a:r>
              <a:rPr lang="pl-PL" sz="1400" dirty="0"/>
              <a:t> </a:t>
            </a:r>
            <a:r>
              <a:rPr lang="pl-PL" sz="1400" dirty="0" err="1"/>
              <a:t>features</a:t>
            </a:r>
            <a:endParaRPr lang="pl-PL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122248-534B-4C99-B1C0-AF47EDCCB9BA}"/>
              </a:ext>
            </a:extLst>
          </p:cNvPr>
          <p:cNvSpPr txBox="1"/>
          <p:nvPr/>
        </p:nvSpPr>
        <p:spPr>
          <a:xfrm>
            <a:off x="5916004" y="862335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candidates</a:t>
            </a:r>
            <a:endParaRPr lang="pl-PL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87C54D5-D4B3-41CD-B6E9-DB3E118BEC8A}"/>
              </a:ext>
            </a:extLst>
          </p:cNvPr>
          <p:cNvSpPr txBox="1"/>
          <p:nvPr/>
        </p:nvSpPr>
        <p:spPr>
          <a:xfrm>
            <a:off x="5916003" y="262352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voters</a:t>
            </a:r>
            <a:endParaRPr lang="pl-PL" sz="14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860D11-EC04-45B7-8B61-8C2C72F7A0B0}"/>
              </a:ext>
            </a:extLst>
          </p:cNvPr>
          <p:cNvCxnSpPr>
            <a:cxnSpLocks/>
          </p:cNvCxnSpPr>
          <p:nvPr/>
        </p:nvCxnSpPr>
        <p:spPr>
          <a:xfrm flipV="1">
            <a:off x="8270124" y="906388"/>
            <a:ext cx="0" cy="1183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D6A5AE-AAC5-460D-BC93-567CC394289A}"/>
              </a:ext>
            </a:extLst>
          </p:cNvPr>
          <p:cNvCxnSpPr>
            <a:cxnSpLocks/>
          </p:cNvCxnSpPr>
          <p:nvPr/>
        </p:nvCxnSpPr>
        <p:spPr>
          <a:xfrm flipH="1" flipV="1">
            <a:off x="6653842" y="433789"/>
            <a:ext cx="791077" cy="191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162335-4A3A-49C4-8B03-6F2CABFB7BC6}"/>
              </a:ext>
            </a:extLst>
          </p:cNvPr>
          <p:cNvCxnSpPr>
            <a:cxnSpLocks/>
          </p:cNvCxnSpPr>
          <p:nvPr/>
        </p:nvCxnSpPr>
        <p:spPr>
          <a:xfrm flipH="1">
            <a:off x="7001325" y="697638"/>
            <a:ext cx="443595" cy="2930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7A887B3-D84B-4C89-B6A3-862553EDA9E4}"/>
              </a:ext>
            </a:extLst>
          </p:cNvPr>
          <p:cNvCxnSpPr>
            <a:cxnSpLocks/>
          </p:cNvCxnSpPr>
          <p:nvPr/>
        </p:nvCxnSpPr>
        <p:spPr>
          <a:xfrm flipH="1" flipV="1">
            <a:off x="7107335" y="1661361"/>
            <a:ext cx="585225" cy="4867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392747-26E9-4CFF-947D-0C9E09BD4C3A}"/>
              </a:ext>
            </a:extLst>
          </p:cNvPr>
          <p:cNvCxnSpPr>
            <a:cxnSpLocks/>
          </p:cNvCxnSpPr>
          <p:nvPr/>
        </p:nvCxnSpPr>
        <p:spPr>
          <a:xfrm flipH="1" flipV="1">
            <a:off x="6571300" y="2193631"/>
            <a:ext cx="860050" cy="2319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3E18603-C3FB-4820-94BE-AB4DCEEB0D29}"/>
              </a:ext>
            </a:extLst>
          </p:cNvPr>
          <p:cNvSpPr/>
          <p:nvPr/>
        </p:nvSpPr>
        <p:spPr>
          <a:xfrm>
            <a:off x="1976014" y="766370"/>
            <a:ext cx="3385191" cy="2089219"/>
          </a:xfrm>
          <a:custGeom>
            <a:avLst/>
            <a:gdLst>
              <a:gd name="connsiteX0" fmla="*/ 2012890 w 3272885"/>
              <a:gd name="connsiteY0" fmla="*/ 11997 h 1840825"/>
              <a:gd name="connsiteX1" fmla="*/ 1456299 w 3272885"/>
              <a:gd name="connsiteY1" fmla="*/ 383058 h 1840825"/>
              <a:gd name="connsiteX2" fmla="*/ 541899 w 3272885"/>
              <a:gd name="connsiteY2" fmla="*/ 581841 h 1840825"/>
              <a:gd name="connsiteX3" fmla="*/ 25064 w 3272885"/>
              <a:gd name="connsiteY3" fmla="*/ 1575754 h 1840825"/>
              <a:gd name="connsiteX4" fmla="*/ 1323777 w 3272885"/>
              <a:gd name="connsiteY4" fmla="*/ 1840797 h 1840825"/>
              <a:gd name="connsiteX5" fmla="*/ 1774351 w 3272885"/>
              <a:gd name="connsiteY5" fmla="*/ 1589006 h 1840825"/>
              <a:gd name="connsiteX6" fmla="*/ 2781516 w 3272885"/>
              <a:gd name="connsiteY6" fmla="*/ 1072171 h 1840825"/>
              <a:gd name="connsiteX7" fmla="*/ 3245343 w 3272885"/>
              <a:gd name="connsiteY7" fmla="*/ 184276 h 1840825"/>
              <a:gd name="connsiteX8" fmla="*/ 2012890 w 3272885"/>
              <a:gd name="connsiteY8" fmla="*/ 11997 h 1840825"/>
              <a:gd name="connsiteX0" fmla="*/ 2012890 w 3272885"/>
              <a:gd name="connsiteY0" fmla="*/ 11997 h 2051464"/>
              <a:gd name="connsiteX1" fmla="*/ 1456299 w 3272885"/>
              <a:gd name="connsiteY1" fmla="*/ 383058 h 2051464"/>
              <a:gd name="connsiteX2" fmla="*/ 541899 w 3272885"/>
              <a:gd name="connsiteY2" fmla="*/ 581841 h 2051464"/>
              <a:gd name="connsiteX3" fmla="*/ 25064 w 3272885"/>
              <a:gd name="connsiteY3" fmla="*/ 1575754 h 2051464"/>
              <a:gd name="connsiteX4" fmla="*/ 1323777 w 3272885"/>
              <a:gd name="connsiteY4" fmla="*/ 1840797 h 2051464"/>
              <a:gd name="connsiteX5" fmla="*/ 3059812 w 3272885"/>
              <a:gd name="connsiteY5" fmla="*/ 2013075 h 2051464"/>
              <a:gd name="connsiteX6" fmla="*/ 2781516 w 3272885"/>
              <a:gd name="connsiteY6" fmla="*/ 1072171 h 2051464"/>
              <a:gd name="connsiteX7" fmla="*/ 3245343 w 3272885"/>
              <a:gd name="connsiteY7" fmla="*/ 184276 h 2051464"/>
              <a:gd name="connsiteX8" fmla="*/ 2012890 w 3272885"/>
              <a:gd name="connsiteY8" fmla="*/ 11997 h 2051464"/>
              <a:gd name="connsiteX0" fmla="*/ 2012890 w 3385191"/>
              <a:gd name="connsiteY0" fmla="*/ 15508 h 2045536"/>
              <a:gd name="connsiteX1" fmla="*/ 1456299 w 3385191"/>
              <a:gd name="connsiteY1" fmla="*/ 386569 h 2045536"/>
              <a:gd name="connsiteX2" fmla="*/ 541899 w 3385191"/>
              <a:gd name="connsiteY2" fmla="*/ 585352 h 2045536"/>
              <a:gd name="connsiteX3" fmla="*/ 25064 w 3385191"/>
              <a:gd name="connsiteY3" fmla="*/ 1579265 h 2045536"/>
              <a:gd name="connsiteX4" fmla="*/ 1323777 w 3385191"/>
              <a:gd name="connsiteY4" fmla="*/ 1844308 h 2045536"/>
              <a:gd name="connsiteX5" fmla="*/ 3059812 w 3385191"/>
              <a:gd name="connsiteY5" fmla="*/ 2016586 h 2045536"/>
              <a:gd name="connsiteX6" fmla="*/ 3192333 w 3385191"/>
              <a:gd name="connsiteY6" fmla="*/ 1221456 h 2045536"/>
              <a:gd name="connsiteX7" fmla="*/ 3245343 w 3385191"/>
              <a:gd name="connsiteY7" fmla="*/ 187787 h 2045536"/>
              <a:gd name="connsiteX8" fmla="*/ 2012890 w 3385191"/>
              <a:gd name="connsiteY8" fmla="*/ 15508 h 2045536"/>
              <a:gd name="connsiteX0" fmla="*/ 2012890 w 3385191"/>
              <a:gd name="connsiteY0" fmla="*/ 15508 h 2089219"/>
              <a:gd name="connsiteX1" fmla="*/ 1456299 w 3385191"/>
              <a:gd name="connsiteY1" fmla="*/ 386569 h 2089219"/>
              <a:gd name="connsiteX2" fmla="*/ 541899 w 3385191"/>
              <a:gd name="connsiteY2" fmla="*/ 585352 h 2089219"/>
              <a:gd name="connsiteX3" fmla="*/ 25064 w 3385191"/>
              <a:gd name="connsiteY3" fmla="*/ 1579265 h 2089219"/>
              <a:gd name="connsiteX4" fmla="*/ 1323777 w 3385191"/>
              <a:gd name="connsiteY4" fmla="*/ 2003335 h 2089219"/>
              <a:gd name="connsiteX5" fmla="*/ 3059812 w 3385191"/>
              <a:gd name="connsiteY5" fmla="*/ 2016586 h 2089219"/>
              <a:gd name="connsiteX6" fmla="*/ 3192333 w 3385191"/>
              <a:gd name="connsiteY6" fmla="*/ 1221456 h 2089219"/>
              <a:gd name="connsiteX7" fmla="*/ 3245343 w 3385191"/>
              <a:gd name="connsiteY7" fmla="*/ 187787 h 2089219"/>
              <a:gd name="connsiteX8" fmla="*/ 2012890 w 3385191"/>
              <a:gd name="connsiteY8" fmla="*/ 15508 h 208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191" h="2089219">
                <a:moveTo>
                  <a:pt x="2012890" y="15508"/>
                </a:moveTo>
                <a:cubicBezTo>
                  <a:pt x="1714716" y="48638"/>
                  <a:pt x="1701464" y="291595"/>
                  <a:pt x="1456299" y="386569"/>
                </a:cubicBezTo>
                <a:cubicBezTo>
                  <a:pt x="1211134" y="481543"/>
                  <a:pt x="780438" y="386569"/>
                  <a:pt x="541899" y="585352"/>
                </a:cubicBezTo>
                <a:cubicBezTo>
                  <a:pt x="303360" y="784135"/>
                  <a:pt x="-105249" y="1342935"/>
                  <a:pt x="25064" y="1579265"/>
                </a:cubicBezTo>
                <a:cubicBezTo>
                  <a:pt x="155377" y="1815596"/>
                  <a:pt x="817986" y="1930448"/>
                  <a:pt x="1323777" y="2003335"/>
                </a:cubicBezTo>
                <a:cubicBezTo>
                  <a:pt x="1829568" y="2076222"/>
                  <a:pt x="2748386" y="2146899"/>
                  <a:pt x="3059812" y="2016586"/>
                </a:cubicBezTo>
                <a:cubicBezTo>
                  <a:pt x="3371238" y="1886273"/>
                  <a:pt x="2947168" y="1455578"/>
                  <a:pt x="3192333" y="1221456"/>
                </a:cubicBezTo>
                <a:cubicBezTo>
                  <a:pt x="3437498" y="987334"/>
                  <a:pt x="3441917" y="388778"/>
                  <a:pt x="3245343" y="187787"/>
                </a:cubicBezTo>
                <a:cubicBezTo>
                  <a:pt x="3048769" y="-13204"/>
                  <a:pt x="2311064" y="-17622"/>
                  <a:pt x="2012890" y="15508"/>
                </a:cubicBez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6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9" grpId="0"/>
      <p:bldP spid="53" grpId="0"/>
      <p:bldP spid="54" grpId="0" animBg="1"/>
      <p:bldP spid="55" grpId="0" animBg="1"/>
      <p:bldP spid="11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80" grpId="0"/>
      <p:bldP spid="81" grpId="0"/>
      <p:bldP spid="84" grpId="0"/>
      <p:bldP spid="85" grpId="0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55699-24FF-4A48-8190-96F3F518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6" y="909655"/>
            <a:ext cx="7877175" cy="31527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547" y="287531"/>
            <a:ext cx="8229600" cy="720080"/>
          </a:xfrm>
        </p:spPr>
        <p:txBody>
          <a:bodyPr/>
          <a:lstStyle/>
          <a:p>
            <a:r>
              <a:rPr lang="pl-PL" dirty="0" err="1"/>
              <a:t>Parametrized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of </a:t>
            </a:r>
            <a:r>
              <a:rPr lang="pl-PL" dirty="0" err="1"/>
              <a:t>Shift</a:t>
            </a:r>
            <a:r>
              <a:rPr lang="pl-PL" dirty="0"/>
              <a:t> </a:t>
            </a:r>
            <a:r>
              <a:rPr lang="pl-PL" dirty="0" err="1"/>
              <a:t>Bribery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03190" y="4431831"/>
            <a:ext cx="122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unit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grpSp>
        <p:nvGrpSpPr>
          <p:cNvPr id="18" name="Grupa 17"/>
          <p:cNvGrpSpPr/>
          <p:nvPr/>
        </p:nvGrpSpPr>
        <p:grpSpPr>
          <a:xfrm>
            <a:off x="487028" y="4539597"/>
            <a:ext cx="1653574" cy="2070935"/>
            <a:chOff x="614855" y="1602431"/>
            <a:chExt cx="2837793" cy="2070935"/>
          </a:xfrm>
        </p:grpSpPr>
        <p:cxnSp>
          <p:nvCxnSpPr>
            <p:cNvPr id="19" name="Łącznik prosty ze strzałką 18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Łącznik prostoliniowy 20"/>
          <p:cNvCxnSpPr/>
          <p:nvPr/>
        </p:nvCxnSpPr>
        <p:spPr>
          <a:xfrm flipV="1">
            <a:off x="493508" y="5158920"/>
            <a:ext cx="1118320" cy="145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a 28"/>
          <p:cNvGrpSpPr/>
          <p:nvPr/>
        </p:nvGrpSpPr>
        <p:grpSpPr>
          <a:xfrm>
            <a:off x="2400455" y="4413047"/>
            <a:ext cx="1935521" cy="2233370"/>
            <a:chOff x="3660061" y="3846711"/>
            <a:chExt cx="2356946" cy="2233370"/>
          </a:xfrm>
        </p:grpSpPr>
        <p:sp>
          <p:nvSpPr>
            <p:cNvPr id="22" name="pole tekstowe 21"/>
            <p:cNvSpPr txBox="1"/>
            <p:nvPr/>
          </p:nvSpPr>
          <p:spPr>
            <a:xfrm>
              <a:off x="3891244" y="3846711"/>
              <a:ext cx="1896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/>
                <a:t>all-or-nothing</a:t>
              </a:r>
              <a:endParaRPr lang="pl-PL" sz="2400" dirty="0"/>
            </a:p>
          </p:txBody>
        </p:sp>
        <p:grpSp>
          <p:nvGrpSpPr>
            <p:cNvPr id="23" name="Grupa 22"/>
            <p:cNvGrpSpPr/>
            <p:nvPr/>
          </p:nvGrpSpPr>
          <p:grpSpPr>
            <a:xfrm>
              <a:off x="3660061" y="4009146"/>
              <a:ext cx="2356946" cy="2070935"/>
              <a:chOff x="614855" y="1602431"/>
              <a:chExt cx="2837793" cy="2070935"/>
            </a:xfrm>
          </p:grpSpPr>
          <p:cxnSp>
            <p:nvCxnSpPr>
              <p:cNvPr id="24" name="Łącznik prosty ze strzałką 23"/>
              <p:cNvCxnSpPr/>
              <p:nvPr/>
            </p:nvCxnSpPr>
            <p:spPr>
              <a:xfrm flipV="1">
                <a:off x="614855" y="1602431"/>
                <a:ext cx="0" cy="20709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ze strzałką 24"/>
              <p:cNvCxnSpPr/>
              <p:nvPr/>
            </p:nvCxnSpPr>
            <p:spPr>
              <a:xfrm>
                <a:off x="614855" y="3673366"/>
                <a:ext cx="283779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Łącznik prostoliniowy 25"/>
            <p:cNvCxnSpPr/>
            <p:nvPr/>
          </p:nvCxnSpPr>
          <p:spPr>
            <a:xfrm>
              <a:off x="3799322" y="4628469"/>
              <a:ext cx="20805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3660061" y="6080081"/>
              <a:ext cx="13926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/>
            <p:nvPr/>
          </p:nvCxnSpPr>
          <p:spPr>
            <a:xfrm>
              <a:off x="3799322" y="4628469"/>
              <a:ext cx="0" cy="14516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a 30"/>
          <p:cNvGrpSpPr/>
          <p:nvPr/>
        </p:nvGrpSpPr>
        <p:grpSpPr>
          <a:xfrm>
            <a:off x="4652415" y="4618617"/>
            <a:ext cx="1968215" cy="2070935"/>
            <a:chOff x="614855" y="1602431"/>
            <a:chExt cx="2837793" cy="2070935"/>
          </a:xfrm>
        </p:grpSpPr>
        <p:cxnSp>
          <p:nvCxnSpPr>
            <p:cNvPr id="32" name="Łącznik prosty ze strzałką 31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ole tekstowe 33"/>
          <p:cNvSpPr txBox="1"/>
          <p:nvPr/>
        </p:nvSpPr>
        <p:spPr>
          <a:xfrm>
            <a:off x="4842852" y="4387783"/>
            <a:ext cx="155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convex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35" name="Dowolny kształt 34"/>
          <p:cNvSpPr/>
          <p:nvPr/>
        </p:nvSpPr>
        <p:spPr>
          <a:xfrm>
            <a:off x="4645834" y="4849448"/>
            <a:ext cx="1649093" cy="1838473"/>
          </a:xfrm>
          <a:custGeom>
            <a:avLst/>
            <a:gdLst>
              <a:gd name="connsiteX0" fmla="*/ 0 w 1974796"/>
              <a:gd name="connsiteY0" fmla="*/ 1836484 h 1853909"/>
              <a:gd name="connsiteX1" fmla="*/ 745351 w 1974796"/>
              <a:gd name="connsiteY1" fmla="*/ 1744275 h 1853909"/>
              <a:gd name="connsiteX2" fmla="*/ 1652067 w 1974796"/>
              <a:gd name="connsiteY2" fmla="*/ 1006608 h 1853909"/>
              <a:gd name="connsiteX3" fmla="*/ 1974796 w 1974796"/>
              <a:gd name="connsiteY3" fmla="*/ 0 h 1853909"/>
              <a:gd name="connsiteX0" fmla="*/ 0 w 1974796"/>
              <a:gd name="connsiteY0" fmla="*/ 1836484 h 1838379"/>
              <a:gd name="connsiteX1" fmla="*/ 1237129 w 1974796"/>
              <a:gd name="connsiteY1" fmla="*/ 1529122 h 1838379"/>
              <a:gd name="connsiteX2" fmla="*/ 1652067 w 1974796"/>
              <a:gd name="connsiteY2" fmla="*/ 1006608 h 1838379"/>
              <a:gd name="connsiteX3" fmla="*/ 1974796 w 1974796"/>
              <a:gd name="connsiteY3" fmla="*/ 0 h 1838379"/>
              <a:gd name="connsiteX0" fmla="*/ 0 w 1974796"/>
              <a:gd name="connsiteY0" fmla="*/ 1836484 h 1838473"/>
              <a:gd name="connsiteX1" fmla="*/ 1237129 w 1974796"/>
              <a:gd name="connsiteY1" fmla="*/ 1529122 h 1838473"/>
              <a:gd name="connsiteX2" fmla="*/ 1744275 w 1974796"/>
              <a:gd name="connsiteY2" fmla="*/ 945135 h 1838473"/>
              <a:gd name="connsiteX3" fmla="*/ 1974796 w 1974796"/>
              <a:gd name="connsiteY3" fmla="*/ 0 h 183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796" h="1838473">
                <a:moveTo>
                  <a:pt x="0" y="1836484"/>
                </a:moveTo>
                <a:cubicBezTo>
                  <a:pt x="235003" y="1859536"/>
                  <a:pt x="946416" y="1677680"/>
                  <a:pt x="1237129" y="1529122"/>
                </a:cubicBezTo>
                <a:cubicBezTo>
                  <a:pt x="1527842" y="1380564"/>
                  <a:pt x="1621331" y="1199989"/>
                  <a:pt x="1744275" y="945135"/>
                </a:cubicBezTo>
                <a:cubicBezTo>
                  <a:pt x="1867220" y="690281"/>
                  <a:pt x="1945341" y="263818"/>
                  <a:pt x="197479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Dowolny kształt 35"/>
          <p:cNvSpPr/>
          <p:nvPr/>
        </p:nvSpPr>
        <p:spPr>
          <a:xfrm>
            <a:off x="4671888" y="4833955"/>
            <a:ext cx="1405258" cy="1848208"/>
          </a:xfrm>
          <a:custGeom>
            <a:avLst/>
            <a:gdLst>
              <a:gd name="connsiteX0" fmla="*/ 0 w 1575227"/>
              <a:gd name="connsiteY0" fmla="*/ 1828800 h 1947725"/>
              <a:gd name="connsiteX1" fmla="*/ 968188 w 1575227"/>
              <a:gd name="connsiteY1" fmla="*/ 1751959 h 1947725"/>
              <a:gd name="connsiteX2" fmla="*/ 1575227 w 1575227"/>
              <a:gd name="connsiteY2" fmla="*/ 0 h 1947725"/>
              <a:gd name="connsiteX0" fmla="*/ 0 w 1575227"/>
              <a:gd name="connsiteY0" fmla="*/ 1828800 h 1858987"/>
              <a:gd name="connsiteX1" fmla="*/ 1091132 w 1575227"/>
              <a:gd name="connsiteY1" fmla="*/ 1413862 h 1858987"/>
              <a:gd name="connsiteX2" fmla="*/ 1575227 w 1575227"/>
              <a:gd name="connsiteY2" fmla="*/ 0 h 1858987"/>
              <a:gd name="connsiteX0" fmla="*/ 0 w 1575227"/>
              <a:gd name="connsiteY0" fmla="*/ 1828800 h 1829870"/>
              <a:gd name="connsiteX1" fmla="*/ 1091132 w 1575227"/>
              <a:gd name="connsiteY1" fmla="*/ 1413862 h 1829870"/>
              <a:gd name="connsiteX2" fmla="*/ 1575227 w 1575227"/>
              <a:gd name="connsiteY2" fmla="*/ 0 h 1829870"/>
              <a:gd name="connsiteX0" fmla="*/ 0 w 1575227"/>
              <a:gd name="connsiteY0" fmla="*/ 1828800 h 1832674"/>
              <a:gd name="connsiteX1" fmla="*/ 1313969 w 1575227"/>
              <a:gd name="connsiteY1" fmla="*/ 1529122 h 1832674"/>
              <a:gd name="connsiteX2" fmla="*/ 1575227 w 1575227"/>
              <a:gd name="connsiteY2" fmla="*/ 0 h 1832674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803" h="1848208">
                <a:moveTo>
                  <a:pt x="0" y="1844168"/>
                </a:moveTo>
                <a:cubicBezTo>
                  <a:pt x="352825" y="1858255"/>
                  <a:pt x="1033502" y="1851851"/>
                  <a:pt x="1313969" y="1544490"/>
                </a:cubicBezTo>
                <a:cubicBezTo>
                  <a:pt x="1594436" y="1237129"/>
                  <a:pt x="1652067" y="404692"/>
                  <a:pt x="168280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Dowolny kształt 36"/>
          <p:cNvSpPr/>
          <p:nvPr/>
        </p:nvSpPr>
        <p:spPr>
          <a:xfrm>
            <a:off x="4646221" y="4818586"/>
            <a:ext cx="1880094" cy="1859537"/>
          </a:xfrm>
          <a:custGeom>
            <a:avLst/>
            <a:gdLst>
              <a:gd name="connsiteX0" fmla="*/ 0 w 2251421"/>
              <a:gd name="connsiteY0" fmla="*/ 1859537 h 1859537"/>
              <a:gd name="connsiteX1" fmla="*/ 1429230 w 2251421"/>
              <a:gd name="connsiteY1" fmla="*/ 1114185 h 1859537"/>
              <a:gd name="connsiteX2" fmla="*/ 2251421 w 2251421"/>
              <a:gd name="connsiteY2" fmla="*/ 0 h 1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421" h="1859537">
                <a:moveTo>
                  <a:pt x="0" y="1859537"/>
                </a:moveTo>
                <a:cubicBezTo>
                  <a:pt x="526996" y="1641822"/>
                  <a:pt x="1053993" y="1424108"/>
                  <a:pt x="1429230" y="1114185"/>
                </a:cubicBezTo>
                <a:cubicBezTo>
                  <a:pt x="1804467" y="804262"/>
                  <a:pt x="2087495" y="291993"/>
                  <a:pt x="2251421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`</a:t>
            </a:r>
          </a:p>
        </p:txBody>
      </p:sp>
      <p:grpSp>
        <p:nvGrpSpPr>
          <p:cNvPr id="38" name="Grupa 37"/>
          <p:cNvGrpSpPr/>
          <p:nvPr/>
        </p:nvGrpSpPr>
        <p:grpSpPr>
          <a:xfrm>
            <a:off x="6992885" y="4643881"/>
            <a:ext cx="1624299" cy="2070935"/>
            <a:chOff x="614855" y="1602431"/>
            <a:chExt cx="2837793" cy="2070935"/>
          </a:xfrm>
        </p:grpSpPr>
        <p:cxnSp>
          <p:nvCxnSpPr>
            <p:cNvPr id="39" name="Łącznik prosty ze strzałką 38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ole tekstowe 40"/>
          <p:cNvSpPr txBox="1"/>
          <p:nvPr/>
        </p:nvSpPr>
        <p:spPr>
          <a:xfrm>
            <a:off x="7128352" y="4387782"/>
            <a:ext cx="139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sortable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42" name="Dowolny kształt 41"/>
          <p:cNvSpPr/>
          <p:nvPr/>
        </p:nvSpPr>
        <p:spPr>
          <a:xfrm>
            <a:off x="6996677" y="5803781"/>
            <a:ext cx="1589514" cy="921224"/>
          </a:xfrm>
          <a:custGeom>
            <a:avLst/>
            <a:gdLst>
              <a:gd name="connsiteX0" fmla="*/ 0 w 2306471"/>
              <a:gd name="connsiteY0" fmla="*/ 921224 h 921224"/>
              <a:gd name="connsiteX1" fmla="*/ 1487606 w 2306471"/>
              <a:gd name="connsiteY1" fmla="*/ 736979 h 921224"/>
              <a:gd name="connsiteX2" fmla="*/ 1903862 w 2306471"/>
              <a:gd name="connsiteY2" fmla="*/ 300251 h 921224"/>
              <a:gd name="connsiteX3" fmla="*/ 2306471 w 2306471"/>
              <a:gd name="connsiteY3" fmla="*/ 0 h 9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471" h="921224">
                <a:moveTo>
                  <a:pt x="0" y="921224"/>
                </a:moveTo>
                <a:cubicBezTo>
                  <a:pt x="585148" y="880849"/>
                  <a:pt x="1170296" y="840474"/>
                  <a:pt x="1487606" y="736979"/>
                </a:cubicBezTo>
                <a:cubicBezTo>
                  <a:pt x="1804916" y="633483"/>
                  <a:pt x="1767385" y="423081"/>
                  <a:pt x="1903862" y="300251"/>
                </a:cubicBezTo>
                <a:cubicBezTo>
                  <a:pt x="2040339" y="177421"/>
                  <a:pt x="2190465" y="118280"/>
                  <a:pt x="230647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Dowolny kształt 42"/>
          <p:cNvSpPr/>
          <p:nvPr/>
        </p:nvSpPr>
        <p:spPr>
          <a:xfrm>
            <a:off x="6991974" y="4855262"/>
            <a:ext cx="1368487" cy="1862919"/>
          </a:xfrm>
          <a:custGeom>
            <a:avLst/>
            <a:gdLst>
              <a:gd name="connsiteX0" fmla="*/ 0 w 1985749"/>
              <a:gd name="connsiteY0" fmla="*/ 1862919 h 1862919"/>
              <a:gd name="connsiteX1" fmla="*/ 880280 w 1985749"/>
              <a:gd name="connsiteY1" fmla="*/ 1583140 h 1862919"/>
              <a:gd name="connsiteX2" fmla="*/ 1596788 w 1985749"/>
              <a:gd name="connsiteY2" fmla="*/ 791570 h 1862919"/>
              <a:gd name="connsiteX3" fmla="*/ 1985749 w 1985749"/>
              <a:gd name="connsiteY3" fmla="*/ 0 h 186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749" h="1862919">
                <a:moveTo>
                  <a:pt x="0" y="1862919"/>
                </a:moveTo>
                <a:cubicBezTo>
                  <a:pt x="307074" y="1812308"/>
                  <a:pt x="614149" y="1761698"/>
                  <a:pt x="880280" y="1583140"/>
                </a:cubicBezTo>
                <a:cubicBezTo>
                  <a:pt x="1146411" y="1404582"/>
                  <a:pt x="1412543" y="1055427"/>
                  <a:pt x="1596788" y="791570"/>
                </a:cubicBezTo>
                <a:cubicBezTo>
                  <a:pt x="1781033" y="527713"/>
                  <a:pt x="1905000" y="218364"/>
                  <a:pt x="1985749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oliniowy 43"/>
          <p:cNvCxnSpPr/>
          <p:nvPr/>
        </p:nvCxnSpPr>
        <p:spPr>
          <a:xfrm flipV="1">
            <a:off x="7264731" y="5483061"/>
            <a:ext cx="411486" cy="2151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oliniowy 44"/>
          <p:cNvCxnSpPr/>
          <p:nvPr/>
        </p:nvCxnSpPr>
        <p:spPr>
          <a:xfrm flipH="1">
            <a:off x="6991974" y="5698247"/>
            <a:ext cx="272757" cy="10388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oliniowy 45"/>
          <p:cNvCxnSpPr/>
          <p:nvPr/>
        </p:nvCxnSpPr>
        <p:spPr>
          <a:xfrm flipV="1">
            <a:off x="7676217" y="4843850"/>
            <a:ext cx="223379" cy="6392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A722640-5D70-42EA-AAA3-7420EF61710D}"/>
              </a:ext>
            </a:extLst>
          </p:cNvPr>
          <p:cNvSpPr/>
          <p:nvPr/>
        </p:nvSpPr>
        <p:spPr>
          <a:xfrm>
            <a:off x="3259394" y="2374490"/>
            <a:ext cx="4416823" cy="353962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14000"/>
                </a:srgbClr>
              </a:gs>
              <a:gs pos="100000">
                <a:srgbClr val="00B050">
                  <a:alpha val="14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9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trzałka w lewo 39">
            <a:extLst>
              <a:ext uri="{FF2B5EF4-FFF2-40B4-BE49-F238E27FC236}">
                <a16:creationId xmlns:a16="http://schemas.microsoft.com/office/drawing/2014/main" id="{A7C8AEFC-C769-4A96-B6E7-2FA82CC7F7C8}"/>
              </a:ext>
            </a:extLst>
          </p:cNvPr>
          <p:cNvSpPr/>
          <p:nvPr/>
        </p:nvSpPr>
        <p:spPr>
          <a:xfrm>
            <a:off x="1306657" y="4728626"/>
            <a:ext cx="929045" cy="747508"/>
          </a:xfrm>
          <a:prstGeom prst="left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425428" y="2976721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2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sp>
        <p:nvSpPr>
          <p:cNvPr id="40" name="Strzałka w lewo 39"/>
          <p:cNvSpPr/>
          <p:nvPr/>
        </p:nvSpPr>
        <p:spPr>
          <a:xfrm>
            <a:off x="1306657" y="2837390"/>
            <a:ext cx="1783067" cy="747508"/>
          </a:xfrm>
          <a:prstGeom prst="leftArrow">
            <a:avLst/>
          </a:prstGeom>
          <a:solidFill>
            <a:srgbClr val="FF0000">
              <a:alpha val="3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425428" y="2040617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1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12" y="1824593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28" y="1896601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08" y="1896601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32" y="1968609"/>
            <a:ext cx="361455" cy="66429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28" y="2760697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64" y="2799043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6" y="2837390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2" y="2819018"/>
            <a:ext cx="361455" cy="664296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425428" y="3840817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3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24" y="3624793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64" y="3775506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19" y="3697246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08" y="3768809"/>
            <a:ext cx="361455" cy="664296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425428" y="4848929"/>
            <a:ext cx="421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v</a:t>
            </a:r>
            <a:r>
              <a:rPr lang="pl-PL" sz="3200" baseline="-25000" dirty="0"/>
              <a:t>4</a:t>
            </a:r>
            <a:r>
              <a:rPr lang="pl-PL" sz="3200" dirty="0"/>
              <a:t>:        &gt;         &gt;        &gt;</a:t>
            </a:r>
            <a:endParaRPr lang="pl-PL" sz="4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12" y="4632905"/>
            <a:ext cx="4683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28" y="4704913"/>
            <a:ext cx="543846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08" y="4704913"/>
            <a:ext cx="660785" cy="7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53" y="4770232"/>
            <a:ext cx="361455" cy="66429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45508" y="1336975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3          2         1         0</a:t>
            </a:r>
          </a:p>
        </p:txBody>
      </p:sp>
      <p:sp>
        <p:nvSpPr>
          <p:cNvPr id="45" name="Tytuł 1">
            <a:extLst>
              <a:ext uri="{FF2B5EF4-FFF2-40B4-BE49-F238E27FC236}">
                <a16:creationId xmlns:a16="http://schemas.microsoft.com/office/drawing/2014/main" id="{ACF1C090-90BE-47B7-A8ED-B6B16272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35" y="167365"/>
            <a:ext cx="8229600" cy="720080"/>
          </a:xfrm>
        </p:spPr>
        <p:txBody>
          <a:bodyPr/>
          <a:lstStyle/>
          <a:p>
            <a:r>
              <a:rPr lang="pl-PL" dirty="0" err="1"/>
              <a:t>Borda-Shift-Bribery</a:t>
            </a:r>
            <a:r>
              <a:rPr lang="pl-PL" dirty="0"/>
              <a:t>: FPT (#</a:t>
            </a:r>
            <a:r>
              <a:rPr lang="pl-PL" dirty="0" err="1"/>
              <a:t>voters</a:t>
            </a:r>
            <a:r>
              <a:rPr lang="pl-PL" dirty="0"/>
              <a:t>)</a:t>
            </a:r>
          </a:p>
        </p:txBody>
      </p:sp>
      <p:grpSp>
        <p:nvGrpSpPr>
          <p:cNvPr id="46" name="Grupa 28">
            <a:extLst>
              <a:ext uri="{FF2B5EF4-FFF2-40B4-BE49-F238E27FC236}">
                <a16:creationId xmlns:a16="http://schemas.microsoft.com/office/drawing/2014/main" id="{A6253FF8-EE7D-458C-886B-4400D3812083}"/>
              </a:ext>
            </a:extLst>
          </p:cNvPr>
          <p:cNvGrpSpPr/>
          <p:nvPr/>
        </p:nvGrpSpPr>
        <p:grpSpPr>
          <a:xfrm>
            <a:off x="6082648" y="1281068"/>
            <a:ext cx="1935521" cy="2233370"/>
            <a:chOff x="3660061" y="3846711"/>
            <a:chExt cx="2356946" cy="2233370"/>
          </a:xfrm>
        </p:grpSpPr>
        <p:sp>
          <p:nvSpPr>
            <p:cNvPr id="47" name="pole tekstowe 21">
              <a:extLst>
                <a:ext uri="{FF2B5EF4-FFF2-40B4-BE49-F238E27FC236}">
                  <a16:creationId xmlns:a16="http://schemas.microsoft.com/office/drawing/2014/main" id="{D42F90B3-DB03-44BD-8094-D668AD68BE51}"/>
                </a:ext>
              </a:extLst>
            </p:cNvPr>
            <p:cNvSpPr txBox="1"/>
            <p:nvPr/>
          </p:nvSpPr>
          <p:spPr>
            <a:xfrm>
              <a:off x="3891244" y="3846711"/>
              <a:ext cx="1896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/>
                <a:t>all-or-nothing</a:t>
              </a:r>
              <a:endParaRPr lang="pl-PL" sz="2400" dirty="0"/>
            </a:p>
          </p:txBody>
        </p:sp>
        <p:grpSp>
          <p:nvGrpSpPr>
            <p:cNvPr id="48" name="Grupa 22">
              <a:extLst>
                <a:ext uri="{FF2B5EF4-FFF2-40B4-BE49-F238E27FC236}">
                  <a16:creationId xmlns:a16="http://schemas.microsoft.com/office/drawing/2014/main" id="{4573BFD8-6821-4876-BE31-E13DCC2AC826}"/>
                </a:ext>
              </a:extLst>
            </p:cNvPr>
            <p:cNvGrpSpPr/>
            <p:nvPr/>
          </p:nvGrpSpPr>
          <p:grpSpPr>
            <a:xfrm>
              <a:off x="3660061" y="4009146"/>
              <a:ext cx="2356946" cy="2070935"/>
              <a:chOff x="614855" y="1602431"/>
              <a:chExt cx="2837793" cy="2070935"/>
            </a:xfrm>
          </p:grpSpPr>
          <p:cxnSp>
            <p:nvCxnSpPr>
              <p:cNvPr id="52" name="Łącznik prosty ze strzałką 23">
                <a:extLst>
                  <a:ext uri="{FF2B5EF4-FFF2-40B4-BE49-F238E27FC236}">
                    <a16:creationId xmlns:a16="http://schemas.microsoft.com/office/drawing/2014/main" id="{DA6955E3-884E-4FAD-B40A-8DDF66BDAC04}"/>
                  </a:ext>
                </a:extLst>
              </p:cNvPr>
              <p:cNvCxnSpPr/>
              <p:nvPr/>
            </p:nvCxnSpPr>
            <p:spPr>
              <a:xfrm flipV="1">
                <a:off x="614855" y="1602431"/>
                <a:ext cx="0" cy="20709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ze strzałką 24">
                <a:extLst>
                  <a:ext uri="{FF2B5EF4-FFF2-40B4-BE49-F238E27FC236}">
                    <a16:creationId xmlns:a16="http://schemas.microsoft.com/office/drawing/2014/main" id="{5BD8A431-9BF5-4C52-93D8-204A0A148CA0}"/>
                  </a:ext>
                </a:extLst>
              </p:cNvPr>
              <p:cNvCxnSpPr/>
              <p:nvPr/>
            </p:nvCxnSpPr>
            <p:spPr>
              <a:xfrm>
                <a:off x="614855" y="3673366"/>
                <a:ext cx="283779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Łącznik prostoliniowy 25">
              <a:extLst>
                <a:ext uri="{FF2B5EF4-FFF2-40B4-BE49-F238E27FC236}">
                  <a16:creationId xmlns:a16="http://schemas.microsoft.com/office/drawing/2014/main" id="{FDE91CA1-67ED-40EB-A2D0-4A74CC4C5AE3}"/>
                </a:ext>
              </a:extLst>
            </p:cNvPr>
            <p:cNvCxnSpPr/>
            <p:nvPr/>
          </p:nvCxnSpPr>
          <p:spPr>
            <a:xfrm>
              <a:off x="3799322" y="4628469"/>
              <a:ext cx="20805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oliniowy 26">
              <a:extLst>
                <a:ext uri="{FF2B5EF4-FFF2-40B4-BE49-F238E27FC236}">
                  <a16:creationId xmlns:a16="http://schemas.microsoft.com/office/drawing/2014/main" id="{15391C7B-0781-4AA3-AC11-6C2F3E37C2D6}"/>
                </a:ext>
              </a:extLst>
            </p:cNvPr>
            <p:cNvCxnSpPr/>
            <p:nvPr/>
          </p:nvCxnSpPr>
          <p:spPr>
            <a:xfrm>
              <a:off x="3660061" y="6080081"/>
              <a:ext cx="13926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oliniowy 27">
              <a:extLst>
                <a:ext uri="{FF2B5EF4-FFF2-40B4-BE49-F238E27FC236}">
                  <a16:creationId xmlns:a16="http://schemas.microsoft.com/office/drawing/2014/main" id="{DE068527-682D-4424-A7C6-095B03C444B7}"/>
                </a:ext>
              </a:extLst>
            </p:cNvPr>
            <p:cNvCxnSpPr/>
            <p:nvPr/>
          </p:nvCxnSpPr>
          <p:spPr>
            <a:xfrm>
              <a:off x="3799322" y="4628469"/>
              <a:ext cx="0" cy="14516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5DD446A-985E-4EC7-BED6-4565F4D37E1B}"/>
              </a:ext>
            </a:extLst>
          </p:cNvPr>
          <p:cNvSpPr txBox="1"/>
          <p:nvPr/>
        </p:nvSpPr>
        <p:spPr>
          <a:xfrm>
            <a:off x="5666087" y="3691757"/>
            <a:ext cx="27686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Guess</a:t>
            </a:r>
            <a:r>
              <a:rPr lang="pl-PL" sz="2000" dirty="0"/>
              <a:t> a </a:t>
            </a:r>
            <a:r>
              <a:rPr lang="pl-PL" sz="2000" dirty="0" err="1"/>
              <a:t>subset</a:t>
            </a:r>
            <a:r>
              <a:rPr lang="pl-PL" sz="2000" dirty="0"/>
              <a:t> of </a:t>
            </a:r>
            <a:r>
              <a:rPr lang="pl-PL" sz="2000" dirty="0" err="1"/>
              <a:t>voters</a:t>
            </a:r>
            <a:r>
              <a:rPr lang="pl-PL" sz="2000" dirty="0"/>
              <a:t> and </a:t>
            </a:r>
            <a:r>
              <a:rPr lang="pl-PL" sz="2000" dirty="0" err="1"/>
              <a:t>shift</a:t>
            </a:r>
            <a:r>
              <a:rPr lang="pl-PL" sz="2000" dirty="0"/>
              <a:t> to the front!</a:t>
            </a:r>
          </a:p>
          <a:p>
            <a:pPr algn="ctr"/>
            <a:r>
              <a:rPr lang="pl-PL" dirty="0">
                <a:solidFill>
                  <a:srgbClr val="FF0000"/>
                </a:solidFill>
              </a:rPr>
              <a:t>(</a:t>
            </a:r>
            <a:r>
              <a:rPr lang="pl-PL" dirty="0" err="1">
                <a:solidFill>
                  <a:srgbClr val="FF0000"/>
                </a:solidFill>
              </a:rPr>
              <a:t>monotonicity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warning</a:t>
            </a:r>
            <a:r>
              <a:rPr lang="pl-PL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A7F6C50-745F-413C-9788-BB59FF0E92A6}"/>
              </a:ext>
            </a:extLst>
          </p:cNvPr>
          <p:cNvSpPr txBox="1"/>
          <p:nvPr/>
        </p:nvSpPr>
        <p:spPr>
          <a:xfrm>
            <a:off x="5666087" y="4966049"/>
            <a:ext cx="276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O</a:t>
            </a:r>
            <a:r>
              <a:rPr lang="pl-PL" sz="3600" baseline="30000" dirty="0"/>
              <a:t>*</a:t>
            </a:r>
            <a:r>
              <a:rPr lang="pl-PL" sz="3600" dirty="0"/>
              <a:t>(2</a:t>
            </a:r>
            <a:r>
              <a:rPr lang="pl-PL" sz="3600" baseline="30000" dirty="0"/>
              <a:t>n</a:t>
            </a:r>
            <a:r>
              <a:rPr lang="pl-PL" sz="3600" dirty="0"/>
              <a:t>)</a:t>
            </a:r>
            <a:endParaRPr lang="pl-P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2217 -7.40741E-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9809 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10521 0.00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434 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7.40741E-7 L 0.11076 -7.40741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0" grpId="0" animBg="1"/>
      <p:bldP spid="6" grpId="0"/>
      <p:bldP spid="5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55699-24FF-4A48-8190-96F3F518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6" y="909655"/>
            <a:ext cx="7877175" cy="31527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547" y="287531"/>
            <a:ext cx="8229600" cy="720080"/>
          </a:xfrm>
        </p:spPr>
        <p:txBody>
          <a:bodyPr/>
          <a:lstStyle/>
          <a:p>
            <a:r>
              <a:rPr lang="pl-PL" dirty="0" err="1"/>
              <a:t>Parametrized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of </a:t>
            </a:r>
            <a:r>
              <a:rPr lang="pl-PL" dirty="0" err="1"/>
              <a:t>Shift</a:t>
            </a:r>
            <a:r>
              <a:rPr lang="pl-PL" dirty="0"/>
              <a:t> </a:t>
            </a:r>
            <a:r>
              <a:rPr lang="pl-PL" dirty="0" err="1"/>
              <a:t>Bribery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03190" y="4431831"/>
            <a:ext cx="122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unit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grpSp>
        <p:nvGrpSpPr>
          <p:cNvPr id="18" name="Grupa 17"/>
          <p:cNvGrpSpPr/>
          <p:nvPr/>
        </p:nvGrpSpPr>
        <p:grpSpPr>
          <a:xfrm>
            <a:off x="487028" y="4539597"/>
            <a:ext cx="1653574" cy="2070935"/>
            <a:chOff x="614855" y="1602431"/>
            <a:chExt cx="2837793" cy="2070935"/>
          </a:xfrm>
        </p:grpSpPr>
        <p:cxnSp>
          <p:nvCxnSpPr>
            <p:cNvPr id="19" name="Łącznik prosty ze strzałką 18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Łącznik prostoliniowy 20"/>
          <p:cNvCxnSpPr/>
          <p:nvPr/>
        </p:nvCxnSpPr>
        <p:spPr>
          <a:xfrm flipV="1">
            <a:off x="493508" y="5158920"/>
            <a:ext cx="1118320" cy="145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a 28"/>
          <p:cNvGrpSpPr/>
          <p:nvPr/>
        </p:nvGrpSpPr>
        <p:grpSpPr>
          <a:xfrm>
            <a:off x="2400455" y="4413047"/>
            <a:ext cx="1935521" cy="2233370"/>
            <a:chOff x="3660061" y="3846711"/>
            <a:chExt cx="2356946" cy="2233370"/>
          </a:xfrm>
        </p:grpSpPr>
        <p:sp>
          <p:nvSpPr>
            <p:cNvPr id="22" name="pole tekstowe 21"/>
            <p:cNvSpPr txBox="1"/>
            <p:nvPr/>
          </p:nvSpPr>
          <p:spPr>
            <a:xfrm>
              <a:off x="3891244" y="3846711"/>
              <a:ext cx="1896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/>
                <a:t>all-or-nothing</a:t>
              </a:r>
              <a:endParaRPr lang="pl-PL" sz="2400" dirty="0"/>
            </a:p>
          </p:txBody>
        </p:sp>
        <p:grpSp>
          <p:nvGrpSpPr>
            <p:cNvPr id="23" name="Grupa 22"/>
            <p:cNvGrpSpPr/>
            <p:nvPr/>
          </p:nvGrpSpPr>
          <p:grpSpPr>
            <a:xfrm>
              <a:off x="3660061" y="4009146"/>
              <a:ext cx="2356946" cy="2070935"/>
              <a:chOff x="614855" y="1602431"/>
              <a:chExt cx="2837793" cy="2070935"/>
            </a:xfrm>
          </p:grpSpPr>
          <p:cxnSp>
            <p:nvCxnSpPr>
              <p:cNvPr id="24" name="Łącznik prosty ze strzałką 23"/>
              <p:cNvCxnSpPr/>
              <p:nvPr/>
            </p:nvCxnSpPr>
            <p:spPr>
              <a:xfrm flipV="1">
                <a:off x="614855" y="1602431"/>
                <a:ext cx="0" cy="20709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ze strzałką 24"/>
              <p:cNvCxnSpPr/>
              <p:nvPr/>
            </p:nvCxnSpPr>
            <p:spPr>
              <a:xfrm>
                <a:off x="614855" y="3673366"/>
                <a:ext cx="283779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Łącznik prostoliniowy 25"/>
            <p:cNvCxnSpPr/>
            <p:nvPr/>
          </p:nvCxnSpPr>
          <p:spPr>
            <a:xfrm>
              <a:off x="3799322" y="4628469"/>
              <a:ext cx="20805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3660061" y="6080081"/>
              <a:ext cx="13926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/>
            <p:nvPr/>
          </p:nvCxnSpPr>
          <p:spPr>
            <a:xfrm>
              <a:off x="3799322" y="4628469"/>
              <a:ext cx="0" cy="14516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a 30"/>
          <p:cNvGrpSpPr/>
          <p:nvPr/>
        </p:nvGrpSpPr>
        <p:grpSpPr>
          <a:xfrm>
            <a:off x="4652415" y="4618617"/>
            <a:ext cx="1968215" cy="2070935"/>
            <a:chOff x="614855" y="1602431"/>
            <a:chExt cx="2837793" cy="2070935"/>
          </a:xfrm>
        </p:grpSpPr>
        <p:cxnSp>
          <p:nvCxnSpPr>
            <p:cNvPr id="32" name="Łącznik prosty ze strzałką 31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ole tekstowe 33"/>
          <p:cNvSpPr txBox="1"/>
          <p:nvPr/>
        </p:nvSpPr>
        <p:spPr>
          <a:xfrm>
            <a:off x="4842852" y="4387783"/>
            <a:ext cx="155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convex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35" name="Dowolny kształt 34"/>
          <p:cNvSpPr/>
          <p:nvPr/>
        </p:nvSpPr>
        <p:spPr>
          <a:xfrm>
            <a:off x="4645834" y="4849448"/>
            <a:ext cx="1649093" cy="1838473"/>
          </a:xfrm>
          <a:custGeom>
            <a:avLst/>
            <a:gdLst>
              <a:gd name="connsiteX0" fmla="*/ 0 w 1974796"/>
              <a:gd name="connsiteY0" fmla="*/ 1836484 h 1853909"/>
              <a:gd name="connsiteX1" fmla="*/ 745351 w 1974796"/>
              <a:gd name="connsiteY1" fmla="*/ 1744275 h 1853909"/>
              <a:gd name="connsiteX2" fmla="*/ 1652067 w 1974796"/>
              <a:gd name="connsiteY2" fmla="*/ 1006608 h 1853909"/>
              <a:gd name="connsiteX3" fmla="*/ 1974796 w 1974796"/>
              <a:gd name="connsiteY3" fmla="*/ 0 h 1853909"/>
              <a:gd name="connsiteX0" fmla="*/ 0 w 1974796"/>
              <a:gd name="connsiteY0" fmla="*/ 1836484 h 1838379"/>
              <a:gd name="connsiteX1" fmla="*/ 1237129 w 1974796"/>
              <a:gd name="connsiteY1" fmla="*/ 1529122 h 1838379"/>
              <a:gd name="connsiteX2" fmla="*/ 1652067 w 1974796"/>
              <a:gd name="connsiteY2" fmla="*/ 1006608 h 1838379"/>
              <a:gd name="connsiteX3" fmla="*/ 1974796 w 1974796"/>
              <a:gd name="connsiteY3" fmla="*/ 0 h 1838379"/>
              <a:gd name="connsiteX0" fmla="*/ 0 w 1974796"/>
              <a:gd name="connsiteY0" fmla="*/ 1836484 h 1838473"/>
              <a:gd name="connsiteX1" fmla="*/ 1237129 w 1974796"/>
              <a:gd name="connsiteY1" fmla="*/ 1529122 h 1838473"/>
              <a:gd name="connsiteX2" fmla="*/ 1744275 w 1974796"/>
              <a:gd name="connsiteY2" fmla="*/ 945135 h 1838473"/>
              <a:gd name="connsiteX3" fmla="*/ 1974796 w 1974796"/>
              <a:gd name="connsiteY3" fmla="*/ 0 h 183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796" h="1838473">
                <a:moveTo>
                  <a:pt x="0" y="1836484"/>
                </a:moveTo>
                <a:cubicBezTo>
                  <a:pt x="235003" y="1859536"/>
                  <a:pt x="946416" y="1677680"/>
                  <a:pt x="1237129" y="1529122"/>
                </a:cubicBezTo>
                <a:cubicBezTo>
                  <a:pt x="1527842" y="1380564"/>
                  <a:pt x="1621331" y="1199989"/>
                  <a:pt x="1744275" y="945135"/>
                </a:cubicBezTo>
                <a:cubicBezTo>
                  <a:pt x="1867220" y="690281"/>
                  <a:pt x="1945341" y="263818"/>
                  <a:pt x="197479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Dowolny kształt 35"/>
          <p:cNvSpPr/>
          <p:nvPr/>
        </p:nvSpPr>
        <p:spPr>
          <a:xfrm>
            <a:off x="4671888" y="4833955"/>
            <a:ext cx="1405258" cy="1848208"/>
          </a:xfrm>
          <a:custGeom>
            <a:avLst/>
            <a:gdLst>
              <a:gd name="connsiteX0" fmla="*/ 0 w 1575227"/>
              <a:gd name="connsiteY0" fmla="*/ 1828800 h 1947725"/>
              <a:gd name="connsiteX1" fmla="*/ 968188 w 1575227"/>
              <a:gd name="connsiteY1" fmla="*/ 1751959 h 1947725"/>
              <a:gd name="connsiteX2" fmla="*/ 1575227 w 1575227"/>
              <a:gd name="connsiteY2" fmla="*/ 0 h 1947725"/>
              <a:gd name="connsiteX0" fmla="*/ 0 w 1575227"/>
              <a:gd name="connsiteY0" fmla="*/ 1828800 h 1858987"/>
              <a:gd name="connsiteX1" fmla="*/ 1091132 w 1575227"/>
              <a:gd name="connsiteY1" fmla="*/ 1413862 h 1858987"/>
              <a:gd name="connsiteX2" fmla="*/ 1575227 w 1575227"/>
              <a:gd name="connsiteY2" fmla="*/ 0 h 1858987"/>
              <a:gd name="connsiteX0" fmla="*/ 0 w 1575227"/>
              <a:gd name="connsiteY0" fmla="*/ 1828800 h 1829870"/>
              <a:gd name="connsiteX1" fmla="*/ 1091132 w 1575227"/>
              <a:gd name="connsiteY1" fmla="*/ 1413862 h 1829870"/>
              <a:gd name="connsiteX2" fmla="*/ 1575227 w 1575227"/>
              <a:gd name="connsiteY2" fmla="*/ 0 h 1829870"/>
              <a:gd name="connsiteX0" fmla="*/ 0 w 1575227"/>
              <a:gd name="connsiteY0" fmla="*/ 1828800 h 1832674"/>
              <a:gd name="connsiteX1" fmla="*/ 1313969 w 1575227"/>
              <a:gd name="connsiteY1" fmla="*/ 1529122 h 1832674"/>
              <a:gd name="connsiteX2" fmla="*/ 1575227 w 1575227"/>
              <a:gd name="connsiteY2" fmla="*/ 0 h 1832674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803" h="1848208">
                <a:moveTo>
                  <a:pt x="0" y="1844168"/>
                </a:moveTo>
                <a:cubicBezTo>
                  <a:pt x="352825" y="1858255"/>
                  <a:pt x="1033502" y="1851851"/>
                  <a:pt x="1313969" y="1544490"/>
                </a:cubicBezTo>
                <a:cubicBezTo>
                  <a:pt x="1594436" y="1237129"/>
                  <a:pt x="1652067" y="404692"/>
                  <a:pt x="168280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Dowolny kształt 36"/>
          <p:cNvSpPr/>
          <p:nvPr/>
        </p:nvSpPr>
        <p:spPr>
          <a:xfrm>
            <a:off x="4646221" y="4818586"/>
            <a:ext cx="1880094" cy="1859537"/>
          </a:xfrm>
          <a:custGeom>
            <a:avLst/>
            <a:gdLst>
              <a:gd name="connsiteX0" fmla="*/ 0 w 2251421"/>
              <a:gd name="connsiteY0" fmla="*/ 1859537 h 1859537"/>
              <a:gd name="connsiteX1" fmla="*/ 1429230 w 2251421"/>
              <a:gd name="connsiteY1" fmla="*/ 1114185 h 1859537"/>
              <a:gd name="connsiteX2" fmla="*/ 2251421 w 2251421"/>
              <a:gd name="connsiteY2" fmla="*/ 0 h 1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421" h="1859537">
                <a:moveTo>
                  <a:pt x="0" y="1859537"/>
                </a:moveTo>
                <a:cubicBezTo>
                  <a:pt x="526996" y="1641822"/>
                  <a:pt x="1053993" y="1424108"/>
                  <a:pt x="1429230" y="1114185"/>
                </a:cubicBezTo>
                <a:cubicBezTo>
                  <a:pt x="1804467" y="804262"/>
                  <a:pt x="2087495" y="291993"/>
                  <a:pt x="2251421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`</a:t>
            </a:r>
          </a:p>
        </p:txBody>
      </p:sp>
      <p:grpSp>
        <p:nvGrpSpPr>
          <p:cNvPr id="38" name="Grupa 37"/>
          <p:cNvGrpSpPr/>
          <p:nvPr/>
        </p:nvGrpSpPr>
        <p:grpSpPr>
          <a:xfrm>
            <a:off x="6992885" y="4643881"/>
            <a:ext cx="1624299" cy="2070935"/>
            <a:chOff x="614855" y="1602431"/>
            <a:chExt cx="2837793" cy="2070935"/>
          </a:xfrm>
        </p:grpSpPr>
        <p:cxnSp>
          <p:nvCxnSpPr>
            <p:cNvPr id="39" name="Łącznik prosty ze strzałką 38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ole tekstowe 40"/>
          <p:cNvSpPr txBox="1"/>
          <p:nvPr/>
        </p:nvSpPr>
        <p:spPr>
          <a:xfrm>
            <a:off x="7128352" y="4387782"/>
            <a:ext cx="139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sortable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42" name="Dowolny kształt 41"/>
          <p:cNvSpPr/>
          <p:nvPr/>
        </p:nvSpPr>
        <p:spPr>
          <a:xfrm>
            <a:off x="6996677" y="5803781"/>
            <a:ext cx="1589514" cy="921224"/>
          </a:xfrm>
          <a:custGeom>
            <a:avLst/>
            <a:gdLst>
              <a:gd name="connsiteX0" fmla="*/ 0 w 2306471"/>
              <a:gd name="connsiteY0" fmla="*/ 921224 h 921224"/>
              <a:gd name="connsiteX1" fmla="*/ 1487606 w 2306471"/>
              <a:gd name="connsiteY1" fmla="*/ 736979 h 921224"/>
              <a:gd name="connsiteX2" fmla="*/ 1903862 w 2306471"/>
              <a:gd name="connsiteY2" fmla="*/ 300251 h 921224"/>
              <a:gd name="connsiteX3" fmla="*/ 2306471 w 2306471"/>
              <a:gd name="connsiteY3" fmla="*/ 0 h 9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471" h="921224">
                <a:moveTo>
                  <a:pt x="0" y="921224"/>
                </a:moveTo>
                <a:cubicBezTo>
                  <a:pt x="585148" y="880849"/>
                  <a:pt x="1170296" y="840474"/>
                  <a:pt x="1487606" y="736979"/>
                </a:cubicBezTo>
                <a:cubicBezTo>
                  <a:pt x="1804916" y="633483"/>
                  <a:pt x="1767385" y="423081"/>
                  <a:pt x="1903862" y="300251"/>
                </a:cubicBezTo>
                <a:cubicBezTo>
                  <a:pt x="2040339" y="177421"/>
                  <a:pt x="2190465" y="118280"/>
                  <a:pt x="230647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Dowolny kształt 42"/>
          <p:cNvSpPr/>
          <p:nvPr/>
        </p:nvSpPr>
        <p:spPr>
          <a:xfrm>
            <a:off x="6991974" y="4855262"/>
            <a:ext cx="1368487" cy="1862919"/>
          </a:xfrm>
          <a:custGeom>
            <a:avLst/>
            <a:gdLst>
              <a:gd name="connsiteX0" fmla="*/ 0 w 1985749"/>
              <a:gd name="connsiteY0" fmla="*/ 1862919 h 1862919"/>
              <a:gd name="connsiteX1" fmla="*/ 880280 w 1985749"/>
              <a:gd name="connsiteY1" fmla="*/ 1583140 h 1862919"/>
              <a:gd name="connsiteX2" fmla="*/ 1596788 w 1985749"/>
              <a:gd name="connsiteY2" fmla="*/ 791570 h 1862919"/>
              <a:gd name="connsiteX3" fmla="*/ 1985749 w 1985749"/>
              <a:gd name="connsiteY3" fmla="*/ 0 h 186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749" h="1862919">
                <a:moveTo>
                  <a:pt x="0" y="1862919"/>
                </a:moveTo>
                <a:cubicBezTo>
                  <a:pt x="307074" y="1812308"/>
                  <a:pt x="614149" y="1761698"/>
                  <a:pt x="880280" y="1583140"/>
                </a:cubicBezTo>
                <a:cubicBezTo>
                  <a:pt x="1146411" y="1404582"/>
                  <a:pt x="1412543" y="1055427"/>
                  <a:pt x="1596788" y="791570"/>
                </a:cubicBezTo>
                <a:cubicBezTo>
                  <a:pt x="1781033" y="527713"/>
                  <a:pt x="1905000" y="218364"/>
                  <a:pt x="1985749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oliniowy 43"/>
          <p:cNvCxnSpPr/>
          <p:nvPr/>
        </p:nvCxnSpPr>
        <p:spPr>
          <a:xfrm flipV="1">
            <a:off x="7264731" y="5483061"/>
            <a:ext cx="411486" cy="2151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oliniowy 44"/>
          <p:cNvCxnSpPr/>
          <p:nvPr/>
        </p:nvCxnSpPr>
        <p:spPr>
          <a:xfrm flipH="1">
            <a:off x="6991974" y="5698247"/>
            <a:ext cx="272757" cy="10388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oliniowy 45"/>
          <p:cNvCxnSpPr/>
          <p:nvPr/>
        </p:nvCxnSpPr>
        <p:spPr>
          <a:xfrm flipV="1">
            <a:off x="7676217" y="4843850"/>
            <a:ext cx="223379" cy="6392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A722640-5D70-42EA-AAA3-7420EF61710D}"/>
              </a:ext>
            </a:extLst>
          </p:cNvPr>
          <p:cNvSpPr/>
          <p:nvPr/>
        </p:nvSpPr>
        <p:spPr>
          <a:xfrm>
            <a:off x="3259394" y="2374490"/>
            <a:ext cx="4416823" cy="353962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14000"/>
                </a:srgbClr>
              </a:gs>
              <a:gs pos="100000">
                <a:srgbClr val="00B050">
                  <a:alpha val="14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38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5C96-CB15-4BD4-A605-A9A9F210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W[1]-hard: #</a:t>
            </a:r>
            <a:r>
              <a:rPr lang="pl-PL" dirty="0" err="1"/>
              <a:t>voters</a:t>
            </a:r>
            <a:endParaRPr lang="pl-P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D67538-C0B8-46FE-B8A6-AA4AD18A31D2}"/>
              </a:ext>
            </a:extLst>
          </p:cNvPr>
          <p:cNvSpPr/>
          <p:nvPr/>
        </p:nvSpPr>
        <p:spPr>
          <a:xfrm>
            <a:off x="741706" y="3472070"/>
            <a:ext cx="251791" cy="238539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37D84C-5B3E-4B47-9780-1F9AE44D1E7B}"/>
              </a:ext>
            </a:extLst>
          </p:cNvPr>
          <p:cNvSpPr/>
          <p:nvPr/>
        </p:nvSpPr>
        <p:spPr>
          <a:xfrm>
            <a:off x="2669897" y="3472069"/>
            <a:ext cx="251791" cy="238539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531CAB-AE5C-4607-912A-3C0132A10519}"/>
              </a:ext>
            </a:extLst>
          </p:cNvPr>
          <p:cNvSpPr/>
          <p:nvPr/>
        </p:nvSpPr>
        <p:spPr>
          <a:xfrm>
            <a:off x="1894645" y="5287618"/>
            <a:ext cx="251791" cy="238539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861B68-610F-4CA2-99DE-0BE6783D2F62}"/>
              </a:ext>
            </a:extLst>
          </p:cNvPr>
          <p:cNvSpPr/>
          <p:nvPr/>
        </p:nvSpPr>
        <p:spPr>
          <a:xfrm>
            <a:off x="1603098" y="3246783"/>
            <a:ext cx="251791" cy="23853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CBFEF0-8E54-4247-987E-88C45366A444}"/>
              </a:ext>
            </a:extLst>
          </p:cNvPr>
          <p:cNvSpPr/>
          <p:nvPr/>
        </p:nvSpPr>
        <p:spPr>
          <a:xfrm>
            <a:off x="2738062" y="4583451"/>
            <a:ext cx="251791" cy="23853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480A93-63BD-407F-B345-3B288F79C2F6}"/>
              </a:ext>
            </a:extLst>
          </p:cNvPr>
          <p:cNvSpPr/>
          <p:nvPr/>
        </p:nvSpPr>
        <p:spPr>
          <a:xfrm>
            <a:off x="701949" y="5526157"/>
            <a:ext cx="251791" cy="23853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B5B404-9491-40E4-B91C-15EAC710B7C2}"/>
              </a:ext>
            </a:extLst>
          </p:cNvPr>
          <p:cNvSpPr/>
          <p:nvPr/>
        </p:nvSpPr>
        <p:spPr>
          <a:xfrm>
            <a:off x="1728993" y="4379845"/>
            <a:ext cx="251791" cy="238539"/>
          </a:xfrm>
          <a:prstGeom prst="ellipse">
            <a:avLst/>
          </a:prstGeom>
          <a:solidFill>
            <a:srgbClr val="05FF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946C80-8DC5-4C49-A99E-B224B2F5A37D}"/>
              </a:ext>
            </a:extLst>
          </p:cNvPr>
          <p:cNvSpPr/>
          <p:nvPr/>
        </p:nvSpPr>
        <p:spPr>
          <a:xfrm>
            <a:off x="221569" y="4591881"/>
            <a:ext cx="251791" cy="238539"/>
          </a:xfrm>
          <a:prstGeom prst="ellipse">
            <a:avLst/>
          </a:prstGeom>
          <a:solidFill>
            <a:srgbClr val="05FF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AAC7C2-205F-4BD6-8893-DB7CDFE7DBB2}"/>
              </a:ext>
            </a:extLst>
          </p:cNvPr>
          <p:cNvSpPr/>
          <p:nvPr/>
        </p:nvSpPr>
        <p:spPr>
          <a:xfrm>
            <a:off x="2544001" y="2385424"/>
            <a:ext cx="251791" cy="238539"/>
          </a:xfrm>
          <a:prstGeom prst="ellipse">
            <a:avLst/>
          </a:prstGeom>
          <a:solidFill>
            <a:srgbClr val="05FF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75754663-7284-4A09-BD06-72F468AD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49" y="1243706"/>
            <a:ext cx="1950329" cy="397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 err="1"/>
              <a:t>Reduction</a:t>
            </a:r>
            <a:r>
              <a:rPr lang="pl-PL" sz="1800" dirty="0"/>
              <a:t> from </a:t>
            </a:r>
            <a:r>
              <a:rPr lang="pl-PL" sz="1800" dirty="0" err="1"/>
              <a:t>Multicolor</a:t>
            </a:r>
            <a:r>
              <a:rPr lang="pl-PL" sz="1800" dirty="0"/>
              <a:t> Independent 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FFA83-49CC-4430-9376-337BDC82C1C4}"/>
              </a:ext>
            </a:extLst>
          </p:cNvPr>
          <p:cNvSpPr txBox="1"/>
          <p:nvPr/>
        </p:nvSpPr>
        <p:spPr>
          <a:xfrm>
            <a:off x="2762830" y="21908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B12CDE-4194-4F60-8FFB-D321DAEBE79A}"/>
              </a:ext>
            </a:extLst>
          </p:cNvPr>
          <p:cNvSpPr txBox="1"/>
          <p:nvPr/>
        </p:nvSpPr>
        <p:spPr>
          <a:xfrm>
            <a:off x="1980784" y="411653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6828AA-7A21-48ED-A58C-9E45BB45A415}"/>
              </a:ext>
            </a:extLst>
          </p:cNvPr>
          <p:cNvSpPr txBox="1"/>
          <p:nvPr/>
        </p:nvSpPr>
        <p:spPr>
          <a:xfrm>
            <a:off x="516586" y="445935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C0CD7-9003-4B6F-B329-30E5FBE0ED7C}"/>
              </a:ext>
            </a:extLst>
          </p:cNvPr>
          <p:cNvSpPr txBox="1"/>
          <p:nvPr/>
        </p:nvSpPr>
        <p:spPr>
          <a:xfrm>
            <a:off x="2751541" y="483041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71C6F-D23A-453C-AB53-24434D44455C}"/>
              </a:ext>
            </a:extLst>
          </p:cNvPr>
          <p:cNvSpPr txBox="1"/>
          <p:nvPr/>
        </p:nvSpPr>
        <p:spPr>
          <a:xfrm>
            <a:off x="666163" y="5764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6DEFF9-F923-4050-BEC7-BD633AE7E5F8}"/>
              </a:ext>
            </a:extLst>
          </p:cNvPr>
          <p:cNvSpPr txBox="1"/>
          <p:nvPr/>
        </p:nvSpPr>
        <p:spPr>
          <a:xfrm>
            <a:off x="1567311" y="288692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CF04FA-FC22-4375-A450-3C2C8CBCC597}"/>
              </a:ext>
            </a:extLst>
          </p:cNvPr>
          <p:cNvSpPr txBox="1"/>
          <p:nvPr/>
        </p:nvSpPr>
        <p:spPr>
          <a:xfrm>
            <a:off x="2146436" y="534149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1534A-3009-4810-8E7C-A66A073DF66E}"/>
              </a:ext>
            </a:extLst>
          </p:cNvPr>
          <p:cNvSpPr txBox="1"/>
          <p:nvPr/>
        </p:nvSpPr>
        <p:spPr>
          <a:xfrm>
            <a:off x="2921688" y="334127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729673-5A32-4748-9FE2-C02DB1BA0DA7}"/>
              </a:ext>
            </a:extLst>
          </p:cNvPr>
          <p:cNvSpPr txBox="1"/>
          <p:nvPr/>
        </p:nvSpPr>
        <p:spPr>
          <a:xfrm>
            <a:off x="558543" y="310273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4DCD5-6021-41B1-8698-15B835CE58FA}"/>
              </a:ext>
            </a:extLst>
          </p:cNvPr>
          <p:cNvCxnSpPr>
            <a:stCxn id="5" idx="0"/>
            <a:endCxn id="12" idx="4"/>
          </p:cNvCxnSpPr>
          <p:nvPr/>
        </p:nvCxnSpPr>
        <p:spPr>
          <a:xfrm flipH="1" flipV="1">
            <a:off x="2669897" y="2623963"/>
            <a:ext cx="125896" cy="84810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1657D0-650D-4EFD-B481-5A74A2E7EF60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2821388" y="3710609"/>
            <a:ext cx="42570" cy="8728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0F8C9B-AD8F-4940-B0AD-2D5D30D75C9B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956623" y="3680012"/>
            <a:ext cx="809244" cy="7347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439F3F-9FE5-49DA-BEE9-22CDF88F5895}"/>
              </a:ext>
            </a:extLst>
          </p:cNvPr>
          <p:cNvCxnSpPr>
            <a:cxnSpLocks/>
            <a:stCxn id="7" idx="2"/>
            <a:endCxn id="4" idx="7"/>
          </p:cNvCxnSpPr>
          <p:nvPr/>
        </p:nvCxnSpPr>
        <p:spPr>
          <a:xfrm flipH="1">
            <a:off x="956623" y="3366053"/>
            <a:ext cx="646475" cy="1409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326D95-DFB3-49EE-B47E-EA046232E38A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1894645" y="2589030"/>
            <a:ext cx="686230" cy="7257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E53FF5-EC25-48E3-9A04-D7BEE60FB3D9}"/>
              </a:ext>
            </a:extLst>
          </p:cNvPr>
          <p:cNvCxnSpPr>
            <a:cxnSpLocks/>
            <a:stCxn id="8" idx="3"/>
            <a:endCxn id="10" idx="6"/>
          </p:cNvCxnSpPr>
          <p:nvPr/>
        </p:nvCxnSpPr>
        <p:spPr>
          <a:xfrm flipH="1" flipV="1">
            <a:off x="1980784" y="4499115"/>
            <a:ext cx="794152" cy="2879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29C41A-1400-493B-AA8C-A69003D2ED59}"/>
              </a:ext>
            </a:extLst>
          </p:cNvPr>
          <p:cNvCxnSpPr>
            <a:cxnSpLocks/>
          </p:cNvCxnSpPr>
          <p:nvPr/>
        </p:nvCxnSpPr>
        <p:spPr>
          <a:xfrm flipV="1">
            <a:off x="436485" y="3752226"/>
            <a:ext cx="431116" cy="91620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682174-1B0A-4BEC-89F8-F3A991AE057C}"/>
              </a:ext>
            </a:extLst>
          </p:cNvPr>
          <p:cNvCxnSpPr>
            <a:cxnSpLocks/>
            <a:stCxn id="9" idx="1"/>
            <a:endCxn id="11" idx="5"/>
          </p:cNvCxnSpPr>
          <p:nvPr/>
        </p:nvCxnSpPr>
        <p:spPr>
          <a:xfrm flipH="1" flipV="1">
            <a:off x="436486" y="4795487"/>
            <a:ext cx="302337" cy="7656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412361-16D4-4F18-A05E-8A582384F79F}"/>
              </a:ext>
            </a:extLst>
          </p:cNvPr>
          <p:cNvCxnSpPr>
            <a:cxnSpLocks/>
            <a:stCxn id="6" idx="0"/>
            <a:endCxn id="10" idx="4"/>
          </p:cNvCxnSpPr>
          <p:nvPr/>
        </p:nvCxnSpPr>
        <p:spPr>
          <a:xfrm flipH="1" flipV="1">
            <a:off x="1854889" y="4618384"/>
            <a:ext cx="165652" cy="66923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A4A747-2410-4B9A-BDD8-045ABC350F4F}"/>
              </a:ext>
            </a:extLst>
          </p:cNvPr>
          <p:cNvCxnSpPr>
            <a:cxnSpLocks/>
            <a:stCxn id="9" idx="6"/>
            <a:endCxn id="6" idx="3"/>
          </p:cNvCxnSpPr>
          <p:nvPr/>
        </p:nvCxnSpPr>
        <p:spPr>
          <a:xfrm flipV="1">
            <a:off x="953740" y="5491224"/>
            <a:ext cx="977779" cy="1542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A60F2F-7A93-4658-879E-6D72A458D935}"/>
              </a:ext>
            </a:extLst>
          </p:cNvPr>
          <p:cNvCxnSpPr>
            <a:cxnSpLocks/>
            <a:stCxn id="6" idx="7"/>
            <a:endCxn id="8" idx="4"/>
          </p:cNvCxnSpPr>
          <p:nvPr/>
        </p:nvCxnSpPr>
        <p:spPr>
          <a:xfrm flipV="1">
            <a:off x="2109562" y="4821990"/>
            <a:ext cx="754396" cy="50056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D6B9F8-0802-4FDB-A181-5B04204114F9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916866" y="4583451"/>
            <a:ext cx="849001" cy="9776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0D917DE-9C10-4B17-9B18-3FE58B95F5BF}"/>
              </a:ext>
            </a:extLst>
          </p:cNvPr>
          <p:cNvSpPr/>
          <p:nvPr/>
        </p:nvSpPr>
        <p:spPr>
          <a:xfrm>
            <a:off x="1190510" y="2635245"/>
            <a:ext cx="2155495" cy="2282332"/>
          </a:xfrm>
          <a:custGeom>
            <a:avLst/>
            <a:gdLst>
              <a:gd name="connsiteX0" fmla="*/ 81283 w 2155495"/>
              <a:gd name="connsiteY0" fmla="*/ 213972 h 2282332"/>
              <a:gd name="connsiteX1" fmla="*/ 359579 w 2155495"/>
              <a:gd name="connsiteY1" fmla="*/ 2254807 h 2282332"/>
              <a:gd name="connsiteX2" fmla="*/ 2122118 w 2155495"/>
              <a:gd name="connsiteY2" fmla="*/ 1313903 h 2282332"/>
              <a:gd name="connsiteX3" fmla="*/ 1406501 w 2155495"/>
              <a:gd name="connsiteY3" fmla="*/ 187468 h 2282332"/>
              <a:gd name="connsiteX4" fmla="*/ 81283 w 2155495"/>
              <a:gd name="connsiteY4" fmla="*/ 213972 h 228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495" h="2282332">
                <a:moveTo>
                  <a:pt x="81283" y="213972"/>
                </a:moveTo>
                <a:cubicBezTo>
                  <a:pt x="-93204" y="558528"/>
                  <a:pt x="19440" y="2071485"/>
                  <a:pt x="359579" y="2254807"/>
                </a:cubicBezTo>
                <a:cubicBezTo>
                  <a:pt x="699718" y="2438129"/>
                  <a:pt x="1947631" y="1658459"/>
                  <a:pt x="2122118" y="1313903"/>
                </a:cubicBezTo>
                <a:cubicBezTo>
                  <a:pt x="2296605" y="969347"/>
                  <a:pt x="1746640" y="372998"/>
                  <a:pt x="1406501" y="187468"/>
                </a:cubicBezTo>
                <a:cubicBezTo>
                  <a:pt x="1066362" y="1938"/>
                  <a:pt x="255770" y="-130584"/>
                  <a:pt x="81283" y="21397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BEC414-31DC-4B85-85FE-85A6E04243FC}"/>
              </a:ext>
            </a:extLst>
          </p:cNvPr>
          <p:cNvSpPr txBox="1"/>
          <p:nvPr/>
        </p:nvSpPr>
        <p:spPr>
          <a:xfrm>
            <a:off x="4022090" y="2548373"/>
            <a:ext cx="569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B050"/>
                </a:solidFill>
              </a:rPr>
              <a:t>A</a:t>
            </a:r>
            <a:r>
              <a:rPr lang="pl-PL" sz="1600" dirty="0"/>
              <a:t> (AF)(AH)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00B050"/>
                </a:solidFill>
              </a:rPr>
              <a:t>C</a:t>
            </a:r>
            <a:r>
              <a:rPr lang="pl-PL" sz="1600" dirty="0"/>
              <a:t> (CI)(CE)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00B050"/>
                </a:solidFill>
              </a:rPr>
              <a:t>B</a:t>
            </a:r>
            <a:r>
              <a:rPr lang="pl-PL" sz="1600" dirty="0"/>
              <a:t>(BE)(BG)(BD)(BI) p …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59B7A6-F00B-4285-9431-4276CC6048DE}"/>
              </a:ext>
            </a:extLst>
          </p:cNvPr>
          <p:cNvSpPr txBox="1"/>
          <p:nvPr/>
        </p:nvSpPr>
        <p:spPr>
          <a:xfrm>
            <a:off x="3889569" y="2971578"/>
            <a:ext cx="569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(BI)(BD)(BG)(BE) </a:t>
            </a:r>
            <a:r>
              <a:rPr lang="pl-PL" sz="1600" b="1" dirty="0">
                <a:solidFill>
                  <a:srgbClr val="00B050"/>
                </a:solidFill>
              </a:rPr>
              <a:t>B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 </a:t>
            </a:r>
            <a:r>
              <a:rPr lang="pl-PL" sz="1600" dirty="0"/>
              <a:t>(CE)(CI) </a:t>
            </a:r>
            <a:r>
              <a:rPr lang="pl-PL" sz="1600" b="1" dirty="0">
                <a:solidFill>
                  <a:srgbClr val="00B050"/>
                </a:solidFill>
              </a:rPr>
              <a:t>C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 </a:t>
            </a:r>
            <a:r>
              <a:rPr lang="pl-PL" sz="1600" dirty="0"/>
              <a:t>(AH)(AF)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rgbClr val="00B050"/>
                </a:solidFill>
              </a:rPr>
              <a:t>A</a:t>
            </a:r>
            <a:r>
              <a:rPr lang="pl-PL" sz="1600" dirty="0"/>
              <a:t> p …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191CDC-94DA-4F6F-9974-A40BBED21668}"/>
              </a:ext>
            </a:extLst>
          </p:cNvPr>
          <p:cNvSpPr txBox="1"/>
          <p:nvPr/>
        </p:nvSpPr>
        <p:spPr>
          <a:xfrm>
            <a:off x="4055468" y="3443634"/>
            <a:ext cx="569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G</a:t>
            </a:r>
            <a:r>
              <a:rPr lang="pl-PL" sz="1600" dirty="0"/>
              <a:t> (GB)(GD)(GE)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FF0000"/>
                </a:solidFill>
              </a:rPr>
              <a:t>H</a:t>
            </a:r>
            <a:r>
              <a:rPr lang="pl-PL" sz="1600" dirty="0"/>
              <a:t> (HA)(HD)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FF0000"/>
                </a:solidFill>
              </a:rPr>
              <a:t>I</a:t>
            </a:r>
            <a:r>
              <a:rPr lang="pl-PL" sz="1600" dirty="0"/>
              <a:t>(IC)(IF)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 p …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7F0CBB7-75EC-4E3C-AAA2-79299341D761}"/>
              </a:ext>
            </a:extLst>
          </p:cNvPr>
          <p:cNvSpPr txBox="1"/>
          <p:nvPr/>
        </p:nvSpPr>
        <p:spPr>
          <a:xfrm>
            <a:off x="3922947" y="3866839"/>
            <a:ext cx="569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 </a:t>
            </a:r>
            <a:r>
              <a:rPr lang="pl-PL" sz="1600" dirty="0"/>
              <a:t>(IF)(IC)</a:t>
            </a:r>
            <a:r>
              <a:rPr lang="pl-PL" sz="1600" b="1" dirty="0">
                <a:solidFill>
                  <a:srgbClr val="00B050"/>
                </a:solidFill>
              </a:rPr>
              <a:t> </a:t>
            </a:r>
            <a:r>
              <a:rPr lang="pl-PL" sz="1600" b="1" dirty="0">
                <a:solidFill>
                  <a:srgbClr val="FF0000"/>
                </a:solidFill>
              </a:rPr>
              <a:t>I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(HD)(HA)</a:t>
            </a:r>
            <a:r>
              <a:rPr lang="pl-PL" sz="1600" b="1" dirty="0">
                <a:solidFill>
                  <a:srgbClr val="00B050"/>
                </a:solidFill>
              </a:rPr>
              <a:t> </a:t>
            </a:r>
            <a:r>
              <a:rPr lang="pl-PL" sz="1600" b="1" dirty="0">
                <a:solidFill>
                  <a:srgbClr val="FF0000"/>
                </a:solidFill>
              </a:rPr>
              <a:t>H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 </a:t>
            </a:r>
            <a:r>
              <a:rPr lang="pl-PL" sz="1600" dirty="0"/>
              <a:t>(GE)(GD)(GB)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rgbClr val="FF0000"/>
                </a:solidFill>
              </a:rPr>
              <a:t>G</a:t>
            </a:r>
            <a:r>
              <a:rPr lang="pl-PL" sz="1600" dirty="0"/>
              <a:t> p …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F4190B-0A29-41DC-AD7C-A58EF1A8B852}"/>
              </a:ext>
            </a:extLst>
          </p:cNvPr>
          <p:cNvSpPr txBox="1"/>
          <p:nvPr/>
        </p:nvSpPr>
        <p:spPr>
          <a:xfrm>
            <a:off x="4055468" y="4295109"/>
            <a:ext cx="569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B0F0"/>
                </a:solidFill>
              </a:rPr>
              <a:t>D</a:t>
            </a:r>
            <a:r>
              <a:rPr lang="pl-PL" sz="1600" dirty="0"/>
              <a:t> (DB)(DG)(DH)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00B0F0"/>
                </a:solidFill>
              </a:rPr>
              <a:t>E</a:t>
            </a:r>
            <a:r>
              <a:rPr lang="pl-PL" sz="1600" dirty="0"/>
              <a:t> (EB)(EC)(EG)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00B0F0"/>
                </a:solidFill>
              </a:rPr>
              <a:t>F</a:t>
            </a:r>
            <a:r>
              <a:rPr lang="pl-PL" sz="1600" dirty="0"/>
              <a:t>(FI)(FA)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 p …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F7151B-E13F-46CD-80CF-C4CF4E6AD081}"/>
              </a:ext>
            </a:extLst>
          </p:cNvPr>
          <p:cNvSpPr txBox="1"/>
          <p:nvPr/>
        </p:nvSpPr>
        <p:spPr>
          <a:xfrm>
            <a:off x="3827566" y="4718314"/>
            <a:ext cx="5794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 </a:t>
            </a:r>
            <a:r>
              <a:rPr lang="pl-PL" sz="1600" dirty="0"/>
              <a:t>(FA)(FI)</a:t>
            </a:r>
            <a:r>
              <a:rPr lang="pl-PL" sz="1600" b="1" dirty="0">
                <a:solidFill>
                  <a:srgbClr val="00B050"/>
                </a:solidFill>
              </a:rPr>
              <a:t> </a:t>
            </a:r>
            <a:r>
              <a:rPr lang="pl-PL" sz="1600" b="1" dirty="0">
                <a:solidFill>
                  <a:srgbClr val="00B0F0"/>
                </a:solidFill>
              </a:rPr>
              <a:t>F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 </a:t>
            </a:r>
            <a:r>
              <a:rPr lang="pl-PL" sz="1600" dirty="0"/>
              <a:t>(EG)(EC)(EB)</a:t>
            </a:r>
            <a:r>
              <a:rPr lang="pl-PL" sz="1600" b="1" dirty="0">
                <a:solidFill>
                  <a:srgbClr val="00B050"/>
                </a:solidFill>
              </a:rPr>
              <a:t> </a:t>
            </a:r>
            <a:r>
              <a:rPr lang="pl-PL" sz="1600" b="1" dirty="0">
                <a:solidFill>
                  <a:srgbClr val="00B0F0"/>
                </a:solidFill>
              </a:rPr>
              <a:t>E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 </a:t>
            </a:r>
            <a:r>
              <a:rPr lang="pl-PL" sz="1600" dirty="0"/>
              <a:t>(DH)(DG)(DB)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rgbClr val="00B0F0"/>
                </a:solidFill>
              </a:rPr>
              <a:t>D</a:t>
            </a:r>
            <a:r>
              <a:rPr lang="pl-PL" sz="1600" dirty="0"/>
              <a:t> p … </a:t>
            </a:r>
          </a:p>
        </p:txBody>
      </p:sp>
      <p:sp>
        <p:nvSpPr>
          <p:cNvPr id="69" name="Symbol zastępczy zawartości 2">
            <a:extLst>
              <a:ext uri="{FF2B5EF4-FFF2-40B4-BE49-F238E27FC236}">
                <a16:creationId xmlns:a16="http://schemas.microsoft.com/office/drawing/2014/main" id="{FBB9B996-5BE5-49CB-9244-F381D857FDDB}"/>
              </a:ext>
            </a:extLst>
          </p:cNvPr>
          <p:cNvSpPr txBox="1">
            <a:spLocks/>
          </p:cNvSpPr>
          <p:nvPr/>
        </p:nvSpPr>
        <p:spPr>
          <a:xfrm>
            <a:off x="4247435" y="1670856"/>
            <a:ext cx="4353225" cy="39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800" dirty="0" err="1"/>
              <a:t>Each</a:t>
            </a:r>
            <a:r>
              <a:rPr lang="pl-PL" sz="1800" dirty="0"/>
              <a:t> </a:t>
            </a:r>
            <a:r>
              <a:rPr lang="pl-PL" sz="1800" dirty="0" err="1"/>
              <a:t>vertex</a:t>
            </a:r>
            <a:r>
              <a:rPr lang="pl-PL" sz="1800" dirty="0"/>
              <a:t> and Edge </a:t>
            </a:r>
            <a:r>
              <a:rPr lang="pl-PL" sz="1800" dirty="0" err="1"/>
              <a:t>needs</a:t>
            </a:r>
            <a:r>
              <a:rPr lang="pl-PL" sz="1800" dirty="0"/>
              <a:t> to </a:t>
            </a:r>
            <a:r>
              <a:rPr lang="pl-PL" sz="1800" dirty="0" err="1"/>
              <a:t>lose</a:t>
            </a:r>
            <a:r>
              <a:rPr lang="pl-PL" sz="1800" dirty="0"/>
              <a:t> a point</a:t>
            </a:r>
          </a:p>
        </p:txBody>
      </p:sp>
    </p:spTree>
    <p:extLst>
      <p:ext uri="{BB962C8B-B14F-4D97-AF65-F5344CB8AC3E}">
        <p14:creationId xmlns:p14="http://schemas.microsoft.com/office/powerpoint/2010/main" val="18630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56" grpId="0" animBg="1"/>
      <p:bldP spid="57" grpId="0"/>
      <p:bldP spid="59" grpId="0"/>
      <p:bldP spid="61" grpId="0"/>
      <p:bldP spid="62" grpId="0"/>
      <p:bldP spid="63" grpId="0"/>
      <p:bldP spid="64" grpId="0"/>
      <p:bldP spid="6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5C96-CB15-4BD4-A605-A9A9F210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W[1]-hard: #</a:t>
            </a:r>
            <a:r>
              <a:rPr lang="pl-PL" dirty="0" err="1"/>
              <a:t>voters</a:t>
            </a:r>
            <a:endParaRPr lang="pl-P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D67538-C0B8-46FE-B8A6-AA4AD18A31D2}"/>
              </a:ext>
            </a:extLst>
          </p:cNvPr>
          <p:cNvSpPr/>
          <p:nvPr/>
        </p:nvSpPr>
        <p:spPr>
          <a:xfrm>
            <a:off x="741706" y="3472070"/>
            <a:ext cx="251791" cy="238539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37D84C-5B3E-4B47-9780-1F9AE44D1E7B}"/>
              </a:ext>
            </a:extLst>
          </p:cNvPr>
          <p:cNvSpPr/>
          <p:nvPr/>
        </p:nvSpPr>
        <p:spPr>
          <a:xfrm>
            <a:off x="2669897" y="3472069"/>
            <a:ext cx="251791" cy="238539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531CAB-AE5C-4607-912A-3C0132A10519}"/>
              </a:ext>
            </a:extLst>
          </p:cNvPr>
          <p:cNvSpPr/>
          <p:nvPr/>
        </p:nvSpPr>
        <p:spPr>
          <a:xfrm>
            <a:off x="1894645" y="5287618"/>
            <a:ext cx="251791" cy="238539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861B68-610F-4CA2-99DE-0BE6783D2F62}"/>
              </a:ext>
            </a:extLst>
          </p:cNvPr>
          <p:cNvSpPr/>
          <p:nvPr/>
        </p:nvSpPr>
        <p:spPr>
          <a:xfrm>
            <a:off x="1603098" y="3246783"/>
            <a:ext cx="251791" cy="23853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CBFEF0-8E54-4247-987E-88C45366A444}"/>
              </a:ext>
            </a:extLst>
          </p:cNvPr>
          <p:cNvSpPr/>
          <p:nvPr/>
        </p:nvSpPr>
        <p:spPr>
          <a:xfrm>
            <a:off x="2738062" y="4583451"/>
            <a:ext cx="251791" cy="23853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480A93-63BD-407F-B345-3B288F79C2F6}"/>
              </a:ext>
            </a:extLst>
          </p:cNvPr>
          <p:cNvSpPr/>
          <p:nvPr/>
        </p:nvSpPr>
        <p:spPr>
          <a:xfrm>
            <a:off x="701949" y="5526157"/>
            <a:ext cx="251791" cy="238539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B5B404-9491-40E4-B91C-15EAC710B7C2}"/>
              </a:ext>
            </a:extLst>
          </p:cNvPr>
          <p:cNvSpPr/>
          <p:nvPr/>
        </p:nvSpPr>
        <p:spPr>
          <a:xfrm>
            <a:off x="1728993" y="4379845"/>
            <a:ext cx="251791" cy="238539"/>
          </a:xfrm>
          <a:prstGeom prst="ellipse">
            <a:avLst/>
          </a:prstGeom>
          <a:solidFill>
            <a:srgbClr val="05FF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946C80-8DC5-4C49-A99E-B224B2F5A37D}"/>
              </a:ext>
            </a:extLst>
          </p:cNvPr>
          <p:cNvSpPr/>
          <p:nvPr/>
        </p:nvSpPr>
        <p:spPr>
          <a:xfrm>
            <a:off x="221569" y="4591881"/>
            <a:ext cx="251791" cy="238539"/>
          </a:xfrm>
          <a:prstGeom prst="ellipse">
            <a:avLst/>
          </a:prstGeom>
          <a:solidFill>
            <a:srgbClr val="05FF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AAC7C2-205F-4BD6-8893-DB7CDFE7DBB2}"/>
              </a:ext>
            </a:extLst>
          </p:cNvPr>
          <p:cNvSpPr/>
          <p:nvPr/>
        </p:nvSpPr>
        <p:spPr>
          <a:xfrm>
            <a:off x="2544001" y="2385424"/>
            <a:ext cx="251791" cy="238539"/>
          </a:xfrm>
          <a:prstGeom prst="ellipse">
            <a:avLst/>
          </a:prstGeom>
          <a:solidFill>
            <a:srgbClr val="05FF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75754663-7284-4A09-BD06-72F468AD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49" y="1243706"/>
            <a:ext cx="1950329" cy="397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 err="1"/>
              <a:t>Reduction</a:t>
            </a:r>
            <a:r>
              <a:rPr lang="pl-PL" sz="1800" dirty="0"/>
              <a:t> from </a:t>
            </a:r>
            <a:r>
              <a:rPr lang="pl-PL" sz="1800" dirty="0" err="1"/>
              <a:t>Multicolor</a:t>
            </a:r>
            <a:r>
              <a:rPr lang="pl-PL" sz="1800" dirty="0"/>
              <a:t> Independent 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FFA83-49CC-4430-9376-337BDC82C1C4}"/>
              </a:ext>
            </a:extLst>
          </p:cNvPr>
          <p:cNvSpPr txBox="1"/>
          <p:nvPr/>
        </p:nvSpPr>
        <p:spPr>
          <a:xfrm>
            <a:off x="2762830" y="21908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B12CDE-4194-4F60-8FFB-D321DAEBE79A}"/>
              </a:ext>
            </a:extLst>
          </p:cNvPr>
          <p:cNvSpPr txBox="1"/>
          <p:nvPr/>
        </p:nvSpPr>
        <p:spPr>
          <a:xfrm>
            <a:off x="1980784" y="411653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6828AA-7A21-48ED-A58C-9E45BB45A415}"/>
              </a:ext>
            </a:extLst>
          </p:cNvPr>
          <p:cNvSpPr txBox="1"/>
          <p:nvPr/>
        </p:nvSpPr>
        <p:spPr>
          <a:xfrm>
            <a:off x="516586" y="445935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C0CD7-9003-4B6F-B329-30E5FBE0ED7C}"/>
              </a:ext>
            </a:extLst>
          </p:cNvPr>
          <p:cNvSpPr txBox="1"/>
          <p:nvPr/>
        </p:nvSpPr>
        <p:spPr>
          <a:xfrm>
            <a:off x="2751541" y="4830419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71C6F-D23A-453C-AB53-24434D44455C}"/>
              </a:ext>
            </a:extLst>
          </p:cNvPr>
          <p:cNvSpPr txBox="1"/>
          <p:nvPr/>
        </p:nvSpPr>
        <p:spPr>
          <a:xfrm>
            <a:off x="666163" y="57646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6DEFF9-F923-4050-BEC7-BD633AE7E5F8}"/>
              </a:ext>
            </a:extLst>
          </p:cNvPr>
          <p:cNvSpPr txBox="1"/>
          <p:nvPr/>
        </p:nvSpPr>
        <p:spPr>
          <a:xfrm>
            <a:off x="1567311" y="288692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CF04FA-FC22-4375-A450-3C2C8CBCC597}"/>
              </a:ext>
            </a:extLst>
          </p:cNvPr>
          <p:cNvSpPr txBox="1"/>
          <p:nvPr/>
        </p:nvSpPr>
        <p:spPr>
          <a:xfrm>
            <a:off x="2146436" y="534149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1534A-3009-4810-8E7C-A66A073DF66E}"/>
              </a:ext>
            </a:extLst>
          </p:cNvPr>
          <p:cNvSpPr txBox="1"/>
          <p:nvPr/>
        </p:nvSpPr>
        <p:spPr>
          <a:xfrm>
            <a:off x="2921688" y="334127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729673-5A32-4748-9FE2-C02DB1BA0DA7}"/>
              </a:ext>
            </a:extLst>
          </p:cNvPr>
          <p:cNvSpPr txBox="1"/>
          <p:nvPr/>
        </p:nvSpPr>
        <p:spPr>
          <a:xfrm>
            <a:off x="558543" y="310273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4DCD5-6021-41B1-8698-15B835CE58FA}"/>
              </a:ext>
            </a:extLst>
          </p:cNvPr>
          <p:cNvCxnSpPr>
            <a:stCxn id="5" idx="0"/>
            <a:endCxn id="12" idx="4"/>
          </p:cNvCxnSpPr>
          <p:nvPr/>
        </p:nvCxnSpPr>
        <p:spPr>
          <a:xfrm flipH="1" flipV="1">
            <a:off x="2669897" y="2623963"/>
            <a:ext cx="125896" cy="84810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1657D0-650D-4EFD-B481-5A74A2E7EF60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2821388" y="3710609"/>
            <a:ext cx="42570" cy="8728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0F8C9B-AD8F-4940-B0AD-2D5D30D75C9B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956623" y="3680012"/>
            <a:ext cx="809244" cy="7347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439F3F-9FE5-49DA-BEE9-22CDF88F5895}"/>
              </a:ext>
            </a:extLst>
          </p:cNvPr>
          <p:cNvCxnSpPr>
            <a:cxnSpLocks/>
            <a:stCxn id="7" idx="2"/>
            <a:endCxn id="4" idx="7"/>
          </p:cNvCxnSpPr>
          <p:nvPr/>
        </p:nvCxnSpPr>
        <p:spPr>
          <a:xfrm flipH="1">
            <a:off x="956623" y="3366053"/>
            <a:ext cx="646475" cy="1409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326D95-DFB3-49EE-B47E-EA046232E38A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1894645" y="2589030"/>
            <a:ext cx="686230" cy="72574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E53FF5-EC25-48E3-9A04-D7BEE60FB3D9}"/>
              </a:ext>
            </a:extLst>
          </p:cNvPr>
          <p:cNvCxnSpPr>
            <a:cxnSpLocks/>
            <a:stCxn id="8" idx="3"/>
            <a:endCxn id="10" idx="6"/>
          </p:cNvCxnSpPr>
          <p:nvPr/>
        </p:nvCxnSpPr>
        <p:spPr>
          <a:xfrm flipH="1" flipV="1">
            <a:off x="1980784" y="4499115"/>
            <a:ext cx="794152" cy="2879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29C41A-1400-493B-AA8C-A69003D2ED59}"/>
              </a:ext>
            </a:extLst>
          </p:cNvPr>
          <p:cNvCxnSpPr>
            <a:cxnSpLocks/>
          </p:cNvCxnSpPr>
          <p:nvPr/>
        </p:nvCxnSpPr>
        <p:spPr>
          <a:xfrm flipV="1">
            <a:off x="436485" y="3752226"/>
            <a:ext cx="431116" cy="91620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682174-1B0A-4BEC-89F8-F3A991AE057C}"/>
              </a:ext>
            </a:extLst>
          </p:cNvPr>
          <p:cNvCxnSpPr>
            <a:cxnSpLocks/>
            <a:stCxn id="9" idx="1"/>
            <a:endCxn id="11" idx="5"/>
          </p:cNvCxnSpPr>
          <p:nvPr/>
        </p:nvCxnSpPr>
        <p:spPr>
          <a:xfrm flipH="1" flipV="1">
            <a:off x="436486" y="4795487"/>
            <a:ext cx="302337" cy="7656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412361-16D4-4F18-A05E-8A582384F79F}"/>
              </a:ext>
            </a:extLst>
          </p:cNvPr>
          <p:cNvCxnSpPr>
            <a:cxnSpLocks/>
            <a:stCxn id="6" idx="0"/>
            <a:endCxn id="10" idx="4"/>
          </p:cNvCxnSpPr>
          <p:nvPr/>
        </p:nvCxnSpPr>
        <p:spPr>
          <a:xfrm flipH="1" flipV="1">
            <a:off x="1854889" y="4618384"/>
            <a:ext cx="165652" cy="66923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A4A747-2410-4B9A-BDD8-045ABC350F4F}"/>
              </a:ext>
            </a:extLst>
          </p:cNvPr>
          <p:cNvCxnSpPr>
            <a:cxnSpLocks/>
            <a:stCxn id="9" idx="6"/>
            <a:endCxn id="6" idx="3"/>
          </p:cNvCxnSpPr>
          <p:nvPr/>
        </p:nvCxnSpPr>
        <p:spPr>
          <a:xfrm flipV="1">
            <a:off x="953740" y="5491224"/>
            <a:ext cx="977779" cy="1542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A60F2F-7A93-4658-879E-6D72A458D935}"/>
              </a:ext>
            </a:extLst>
          </p:cNvPr>
          <p:cNvCxnSpPr>
            <a:cxnSpLocks/>
            <a:stCxn id="6" idx="7"/>
            <a:endCxn id="8" idx="4"/>
          </p:cNvCxnSpPr>
          <p:nvPr/>
        </p:nvCxnSpPr>
        <p:spPr>
          <a:xfrm flipV="1">
            <a:off x="2109562" y="4821990"/>
            <a:ext cx="754396" cy="50056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D6B9F8-0802-4FDB-A181-5B04204114F9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916866" y="4583451"/>
            <a:ext cx="849001" cy="9776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0D917DE-9C10-4B17-9B18-3FE58B95F5BF}"/>
              </a:ext>
            </a:extLst>
          </p:cNvPr>
          <p:cNvSpPr/>
          <p:nvPr/>
        </p:nvSpPr>
        <p:spPr>
          <a:xfrm>
            <a:off x="1212736" y="2589030"/>
            <a:ext cx="2155495" cy="2282332"/>
          </a:xfrm>
          <a:custGeom>
            <a:avLst/>
            <a:gdLst>
              <a:gd name="connsiteX0" fmla="*/ 81283 w 2155495"/>
              <a:gd name="connsiteY0" fmla="*/ 213972 h 2282332"/>
              <a:gd name="connsiteX1" fmla="*/ 359579 w 2155495"/>
              <a:gd name="connsiteY1" fmla="*/ 2254807 h 2282332"/>
              <a:gd name="connsiteX2" fmla="*/ 2122118 w 2155495"/>
              <a:gd name="connsiteY2" fmla="*/ 1313903 h 2282332"/>
              <a:gd name="connsiteX3" fmla="*/ 1406501 w 2155495"/>
              <a:gd name="connsiteY3" fmla="*/ 187468 h 2282332"/>
              <a:gd name="connsiteX4" fmla="*/ 81283 w 2155495"/>
              <a:gd name="connsiteY4" fmla="*/ 213972 h 228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495" h="2282332">
                <a:moveTo>
                  <a:pt x="81283" y="213972"/>
                </a:moveTo>
                <a:cubicBezTo>
                  <a:pt x="-93204" y="558528"/>
                  <a:pt x="19440" y="2071485"/>
                  <a:pt x="359579" y="2254807"/>
                </a:cubicBezTo>
                <a:cubicBezTo>
                  <a:pt x="699718" y="2438129"/>
                  <a:pt x="1947631" y="1658459"/>
                  <a:pt x="2122118" y="1313903"/>
                </a:cubicBezTo>
                <a:cubicBezTo>
                  <a:pt x="2296605" y="969347"/>
                  <a:pt x="1746640" y="372998"/>
                  <a:pt x="1406501" y="187468"/>
                </a:cubicBezTo>
                <a:cubicBezTo>
                  <a:pt x="1066362" y="1938"/>
                  <a:pt x="255770" y="-130584"/>
                  <a:pt x="81283" y="21397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BEC414-31DC-4B85-85FE-85A6E04243FC}"/>
              </a:ext>
            </a:extLst>
          </p:cNvPr>
          <p:cNvSpPr txBox="1"/>
          <p:nvPr/>
        </p:nvSpPr>
        <p:spPr>
          <a:xfrm>
            <a:off x="4022090" y="2548373"/>
            <a:ext cx="569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B050"/>
                </a:solidFill>
              </a:rPr>
              <a:t>A</a:t>
            </a:r>
            <a:r>
              <a:rPr lang="pl-PL" sz="1600" dirty="0"/>
              <a:t> (AF)(AH)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00B050"/>
                </a:solidFill>
              </a:rPr>
              <a:t>C</a:t>
            </a:r>
            <a:r>
              <a:rPr lang="pl-PL" sz="1600" dirty="0"/>
              <a:t> (CI)(CE)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00B050"/>
                </a:solidFill>
              </a:rPr>
              <a:t>B</a:t>
            </a:r>
            <a:r>
              <a:rPr lang="pl-PL" sz="1600" dirty="0"/>
              <a:t>(BE)(BG)(BD)(BI) p …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59B7A6-F00B-4285-9431-4276CC6048DE}"/>
              </a:ext>
            </a:extLst>
          </p:cNvPr>
          <p:cNvSpPr txBox="1"/>
          <p:nvPr/>
        </p:nvSpPr>
        <p:spPr>
          <a:xfrm>
            <a:off x="3889569" y="2971578"/>
            <a:ext cx="569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(BI)(BD)(BG)(BE) </a:t>
            </a:r>
            <a:r>
              <a:rPr lang="pl-PL" sz="1600" b="1" dirty="0">
                <a:solidFill>
                  <a:srgbClr val="00B050"/>
                </a:solidFill>
              </a:rPr>
              <a:t>B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 </a:t>
            </a:r>
            <a:r>
              <a:rPr lang="pl-PL" sz="1600" dirty="0"/>
              <a:t>(CE)(CI) </a:t>
            </a:r>
            <a:r>
              <a:rPr lang="pl-PL" sz="1600" b="1" dirty="0">
                <a:solidFill>
                  <a:srgbClr val="00B050"/>
                </a:solidFill>
              </a:rPr>
              <a:t>C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 </a:t>
            </a:r>
            <a:r>
              <a:rPr lang="pl-PL" sz="1600" dirty="0"/>
              <a:t>(AH)(AF)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rgbClr val="00B050"/>
                </a:solidFill>
              </a:rPr>
              <a:t>A</a:t>
            </a:r>
            <a:r>
              <a:rPr lang="pl-PL" sz="1600" dirty="0"/>
              <a:t> p …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191CDC-94DA-4F6F-9974-A40BBED21668}"/>
              </a:ext>
            </a:extLst>
          </p:cNvPr>
          <p:cNvSpPr txBox="1"/>
          <p:nvPr/>
        </p:nvSpPr>
        <p:spPr>
          <a:xfrm>
            <a:off x="4055468" y="3443634"/>
            <a:ext cx="569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G</a:t>
            </a:r>
            <a:r>
              <a:rPr lang="pl-PL" sz="1600" dirty="0"/>
              <a:t> (GB)(GD)(GE)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FF0000"/>
                </a:solidFill>
              </a:rPr>
              <a:t>H</a:t>
            </a:r>
            <a:r>
              <a:rPr lang="pl-PL" sz="1600" dirty="0"/>
              <a:t> (HA)(HD)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FF0000"/>
                </a:solidFill>
              </a:rPr>
              <a:t>I</a:t>
            </a:r>
            <a:r>
              <a:rPr lang="pl-PL" sz="1600" dirty="0"/>
              <a:t>(IC)(IF)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 p …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7F0CBB7-75EC-4E3C-AAA2-79299341D761}"/>
              </a:ext>
            </a:extLst>
          </p:cNvPr>
          <p:cNvSpPr txBox="1"/>
          <p:nvPr/>
        </p:nvSpPr>
        <p:spPr>
          <a:xfrm>
            <a:off x="3922947" y="3866839"/>
            <a:ext cx="569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 </a:t>
            </a:r>
            <a:r>
              <a:rPr lang="pl-PL" sz="1600" dirty="0"/>
              <a:t>(IF)(IC)</a:t>
            </a:r>
            <a:r>
              <a:rPr lang="pl-PL" sz="1600" b="1" dirty="0">
                <a:solidFill>
                  <a:srgbClr val="00B050"/>
                </a:solidFill>
              </a:rPr>
              <a:t> </a:t>
            </a:r>
            <a:r>
              <a:rPr lang="pl-PL" sz="1600" b="1" dirty="0">
                <a:solidFill>
                  <a:srgbClr val="FF0000"/>
                </a:solidFill>
              </a:rPr>
              <a:t>I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(HD)(HA)</a:t>
            </a:r>
            <a:r>
              <a:rPr lang="pl-PL" sz="1600" b="1" dirty="0">
                <a:solidFill>
                  <a:srgbClr val="00B050"/>
                </a:solidFill>
              </a:rPr>
              <a:t> </a:t>
            </a:r>
            <a:r>
              <a:rPr lang="pl-PL" sz="1600" b="1" dirty="0">
                <a:solidFill>
                  <a:srgbClr val="FF0000"/>
                </a:solidFill>
              </a:rPr>
              <a:t>H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 </a:t>
            </a:r>
            <a:r>
              <a:rPr lang="pl-PL" sz="1600" dirty="0"/>
              <a:t>(GE)(GD)(GB)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rgbClr val="FF0000"/>
                </a:solidFill>
              </a:rPr>
              <a:t>G</a:t>
            </a:r>
            <a:r>
              <a:rPr lang="pl-PL" sz="1600" dirty="0"/>
              <a:t> p …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F4190B-0A29-41DC-AD7C-A58EF1A8B852}"/>
              </a:ext>
            </a:extLst>
          </p:cNvPr>
          <p:cNvSpPr txBox="1"/>
          <p:nvPr/>
        </p:nvSpPr>
        <p:spPr>
          <a:xfrm>
            <a:off x="4055468" y="4295109"/>
            <a:ext cx="569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B0F0"/>
                </a:solidFill>
              </a:rPr>
              <a:t>D</a:t>
            </a:r>
            <a:r>
              <a:rPr lang="pl-PL" sz="1600" dirty="0"/>
              <a:t> (DB)(DG)(DH)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00B0F0"/>
                </a:solidFill>
              </a:rPr>
              <a:t>E</a:t>
            </a:r>
            <a:r>
              <a:rPr lang="pl-PL" sz="1600" dirty="0"/>
              <a:t> (EB)(EC)(EG)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</a:t>
            </a:r>
            <a:r>
              <a:rPr lang="pl-PL" sz="1600" dirty="0"/>
              <a:t> </a:t>
            </a:r>
            <a:r>
              <a:rPr lang="pl-PL" sz="1600" b="1" dirty="0">
                <a:solidFill>
                  <a:srgbClr val="00B0F0"/>
                </a:solidFill>
              </a:rPr>
              <a:t>F</a:t>
            </a:r>
            <a:r>
              <a:rPr lang="pl-PL" sz="1600" dirty="0"/>
              <a:t>(FI)(FA)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</a:t>
            </a:r>
            <a:r>
              <a:rPr lang="pl-PL" sz="1600" dirty="0"/>
              <a:t> p …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F7151B-E13F-46CD-80CF-C4CF4E6AD081}"/>
              </a:ext>
            </a:extLst>
          </p:cNvPr>
          <p:cNvSpPr txBox="1"/>
          <p:nvPr/>
        </p:nvSpPr>
        <p:spPr>
          <a:xfrm>
            <a:off x="3827566" y="4718314"/>
            <a:ext cx="5794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(xx)(xx) </a:t>
            </a:r>
            <a:r>
              <a:rPr lang="pl-PL" sz="1600" dirty="0"/>
              <a:t>(FA)(FI)</a:t>
            </a:r>
            <a:r>
              <a:rPr lang="pl-PL" sz="1600" b="1" dirty="0">
                <a:solidFill>
                  <a:srgbClr val="00B050"/>
                </a:solidFill>
              </a:rPr>
              <a:t> </a:t>
            </a:r>
            <a:r>
              <a:rPr lang="pl-PL" sz="1600" b="1" dirty="0">
                <a:solidFill>
                  <a:srgbClr val="00B0F0"/>
                </a:solidFill>
              </a:rPr>
              <a:t>F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 </a:t>
            </a:r>
            <a:r>
              <a:rPr lang="pl-PL" sz="1600" dirty="0"/>
              <a:t>(EG)(EC)(EB)</a:t>
            </a:r>
            <a:r>
              <a:rPr lang="pl-PL" sz="1600" b="1" dirty="0">
                <a:solidFill>
                  <a:srgbClr val="00B050"/>
                </a:solidFill>
              </a:rPr>
              <a:t> </a:t>
            </a:r>
            <a:r>
              <a:rPr lang="pl-PL" sz="1600" b="1" dirty="0">
                <a:solidFill>
                  <a:srgbClr val="00B0F0"/>
                </a:solidFill>
              </a:rPr>
              <a:t>E</a:t>
            </a:r>
            <a:r>
              <a:rPr lang="pl-PL" sz="1600" dirty="0"/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(xx) </a:t>
            </a:r>
            <a:r>
              <a:rPr lang="pl-PL" sz="1600" dirty="0"/>
              <a:t>(DH)(DG)(DB)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rgbClr val="00B0F0"/>
                </a:solidFill>
              </a:rPr>
              <a:t>D</a:t>
            </a:r>
            <a:r>
              <a:rPr lang="pl-PL" sz="1600" dirty="0"/>
              <a:t> p … </a:t>
            </a:r>
          </a:p>
        </p:txBody>
      </p:sp>
      <p:sp>
        <p:nvSpPr>
          <p:cNvPr id="69" name="Symbol zastępczy zawartości 2">
            <a:extLst>
              <a:ext uri="{FF2B5EF4-FFF2-40B4-BE49-F238E27FC236}">
                <a16:creationId xmlns:a16="http://schemas.microsoft.com/office/drawing/2014/main" id="{FBB9B996-5BE5-49CB-9244-F381D857FDDB}"/>
              </a:ext>
            </a:extLst>
          </p:cNvPr>
          <p:cNvSpPr txBox="1">
            <a:spLocks/>
          </p:cNvSpPr>
          <p:nvPr/>
        </p:nvSpPr>
        <p:spPr>
          <a:xfrm>
            <a:off x="4247435" y="1670856"/>
            <a:ext cx="4353225" cy="39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800" dirty="0" err="1"/>
              <a:t>Each</a:t>
            </a:r>
            <a:r>
              <a:rPr lang="pl-PL" sz="1800" dirty="0"/>
              <a:t> </a:t>
            </a:r>
            <a:r>
              <a:rPr lang="pl-PL" sz="1800" dirty="0" err="1"/>
              <a:t>vertex</a:t>
            </a:r>
            <a:r>
              <a:rPr lang="pl-PL" sz="1800" dirty="0"/>
              <a:t> and Edge </a:t>
            </a:r>
            <a:r>
              <a:rPr lang="pl-PL" sz="1800" dirty="0" err="1"/>
              <a:t>needs</a:t>
            </a:r>
            <a:r>
              <a:rPr lang="pl-PL" sz="1800" dirty="0"/>
              <a:t> to </a:t>
            </a:r>
            <a:r>
              <a:rPr lang="pl-PL" sz="1800" dirty="0" err="1"/>
              <a:t>lose</a:t>
            </a:r>
            <a:r>
              <a:rPr lang="pl-PL" sz="1800" dirty="0"/>
              <a:t> a point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4C1FD-7F46-447A-BB2C-9B5396E34C45}"/>
              </a:ext>
            </a:extLst>
          </p:cNvPr>
          <p:cNvSpPr/>
          <p:nvPr/>
        </p:nvSpPr>
        <p:spPr>
          <a:xfrm>
            <a:off x="8495071" y="2581531"/>
            <a:ext cx="221558" cy="349182"/>
          </a:xfrm>
          <a:prstGeom prst="rect">
            <a:avLst/>
          </a:prstGeom>
          <a:solidFill>
            <a:srgbClr val="00B05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22F2793-D0BE-492E-89EE-2E8922A3A579}"/>
              </a:ext>
            </a:extLst>
          </p:cNvPr>
          <p:cNvSpPr/>
          <p:nvPr/>
        </p:nvSpPr>
        <p:spPr>
          <a:xfrm>
            <a:off x="5339056" y="3015363"/>
            <a:ext cx="3377572" cy="240895"/>
          </a:xfrm>
          <a:prstGeom prst="rect">
            <a:avLst/>
          </a:prstGeom>
          <a:solidFill>
            <a:srgbClr val="00B05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EED12C3-38AE-49FA-8E7F-880515BE8769}"/>
              </a:ext>
            </a:extLst>
          </p:cNvPr>
          <p:cNvSpPr/>
          <p:nvPr/>
        </p:nvSpPr>
        <p:spPr>
          <a:xfrm>
            <a:off x="1835518" y="1980446"/>
            <a:ext cx="1285157" cy="1483913"/>
          </a:xfrm>
          <a:custGeom>
            <a:avLst/>
            <a:gdLst>
              <a:gd name="connsiteX0" fmla="*/ 689318 w 1285157"/>
              <a:gd name="connsiteY0" fmla="*/ 121309 h 1483913"/>
              <a:gd name="connsiteX1" fmla="*/ 6930 w 1285157"/>
              <a:gd name="connsiteY1" fmla="*/ 1131244 h 1483913"/>
              <a:gd name="connsiteX2" fmla="*/ 1139694 w 1285157"/>
              <a:gd name="connsiteY2" fmla="*/ 1431494 h 1483913"/>
              <a:gd name="connsiteX3" fmla="*/ 1221581 w 1285157"/>
              <a:gd name="connsiteY3" fmla="*/ 162253 h 1483913"/>
              <a:gd name="connsiteX4" fmla="*/ 689318 w 1285157"/>
              <a:gd name="connsiteY4" fmla="*/ 121309 h 148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157" h="1483913">
                <a:moveTo>
                  <a:pt x="689318" y="121309"/>
                </a:moveTo>
                <a:cubicBezTo>
                  <a:pt x="486876" y="282808"/>
                  <a:pt x="-68133" y="912880"/>
                  <a:pt x="6930" y="1131244"/>
                </a:cubicBezTo>
                <a:cubicBezTo>
                  <a:pt x="81993" y="1349608"/>
                  <a:pt x="937252" y="1592993"/>
                  <a:pt x="1139694" y="1431494"/>
                </a:cubicBezTo>
                <a:cubicBezTo>
                  <a:pt x="1342136" y="1269996"/>
                  <a:pt x="1296644" y="378342"/>
                  <a:pt x="1221581" y="162253"/>
                </a:cubicBezTo>
                <a:cubicBezTo>
                  <a:pt x="1146518" y="-53836"/>
                  <a:pt x="891760" y="-40190"/>
                  <a:pt x="689318" y="121309"/>
                </a:cubicBezTo>
                <a:close/>
              </a:path>
            </a:pathLst>
          </a:custGeom>
          <a:solidFill>
            <a:srgbClr val="00B050">
              <a:alpha val="3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92CE2EC-DE03-477B-9373-D137E235B1A5}"/>
              </a:ext>
            </a:extLst>
          </p:cNvPr>
          <p:cNvSpPr/>
          <p:nvPr/>
        </p:nvSpPr>
        <p:spPr>
          <a:xfrm>
            <a:off x="139701" y="3710629"/>
            <a:ext cx="821091" cy="1843855"/>
          </a:xfrm>
          <a:custGeom>
            <a:avLst/>
            <a:gdLst>
              <a:gd name="connsiteX0" fmla="*/ 689318 w 1285157"/>
              <a:gd name="connsiteY0" fmla="*/ 121309 h 1483913"/>
              <a:gd name="connsiteX1" fmla="*/ 6930 w 1285157"/>
              <a:gd name="connsiteY1" fmla="*/ 1131244 h 1483913"/>
              <a:gd name="connsiteX2" fmla="*/ 1139694 w 1285157"/>
              <a:gd name="connsiteY2" fmla="*/ 1431494 h 1483913"/>
              <a:gd name="connsiteX3" fmla="*/ 1221581 w 1285157"/>
              <a:gd name="connsiteY3" fmla="*/ 162253 h 1483913"/>
              <a:gd name="connsiteX4" fmla="*/ 689318 w 1285157"/>
              <a:gd name="connsiteY4" fmla="*/ 121309 h 1483913"/>
              <a:gd name="connsiteX0" fmla="*/ 686279 w 1238120"/>
              <a:gd name="connsiteY0" fmla="*/ 145286 h 1853070"/>
              <a:gd name="connsiteX1" fmla="*/ 3891 w 1238120"/>
              <a:gd name="connsiteY1" fmla="*/ 1155221 h 1853070"/>
              <a:gd name="connsiteX2" fmla="*/ 1013825 w 1238120"/>
              <a:gd name="connsiteY2" fmla="*/ 1823961 h 1853070"/>
              <a:gd name="connsiteX3" fmla="*/ 1218542 w 1238120"/>
              <a:gd name="connsiteY3" fmla="*/ 186230 h 1853070"/>
              <a:gd name="connsiteX4" fmla="*/ 686279 w 1238120"/>
              <a:gd name="connsiteY4" fmla="*/ 145286 h 1853070"/>
              <a:gd name="connsiteX0" fmla="*/ 375599 w 927440"/>
              <a:gd name="connsiteY0" fmla="*/ 139631 h 1843855"/>
              <a:gd name="connsiteX1" fmla="*/ 7110 w 927440"/>
              <a:gd name="connsiteY1" fmla="*/ 1054032 h 1843855"/>
              <a:gd name="connsiteX2" fmla="*/ 703145 w 927440"/>
              <a:gd name="connsiteY2" fmla="*/ 1818306 h 1843855"/>
              <a:gd name="connsiteX3" fmla="*/ 907862 w 927440"/>
              <a:gd name="connsiteY3" fmla="*/ 180575 h 1843855"/>
              <a:gd name="connsiteX4" fmla="*/ 375599 w 927440"/>
              <a:gd name="connsiteY4" fmla="*/ 139631 h 1843855"/>
              <a:gd name="connsiteX0" fmla="*/ 269250 w 821091"/>
              <a:gd name="connsiteY0" fmla="*/ 139631 h 1843855"/>
              <a:gd name="connsiteX1" fmla="*/ 9943 w 821091"/>
              <a:gd name="connsiteY1" fmla="*/ 1054032 h 1843855"/>
              <a:gd name="connsiteX2" fmla="*/ 596796 w 821091"/>
              <a:gd name="connsiteY2" fmla="*/ 1818306 h 1843855"/>
              <a:gd name="connsiteX3" fmla="*/ 801513 w 821091"/>
              <a:gd name="connsiteY3" fmla="*/ 180575 h 1843855"/>
              <a:gd name="connsiteX4" fmla="*/ 269250 w 821091"/>
              <a:gd name="connsiteY4" fmla="*/ 139631 h 184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091" h="1843855">
                <a:moveTo>
                  <a:pt x="269250" y="139631"/>
                </a:moveTo>
                <a:cubicBezTo>
                  <a:pt x="137322" y="285207"/>
                  <a:pt x="-44648" y="774253"/>
                  <a:pt x="9943" y="1054032"/>
                </a:cubicBezTo>
                <a:cubicBezTo>
                  <a:pt x="64534" y="1333811"/>
                  <a:pt x="394354" y="1979805"/>
                  <a:pt x="596796" y="1818306"/>
                </a:cubicBezTo>
                <a:cubicBezTo>
                  <a:pt x="799238" y="1656808"/>
                  <a:pt x="856104" y="460354"/>
                  <a:pt x="801513" y="180575"/>
                </a:cubicBezTo>
                <a:cubicBezTo>
                  <a:pt x="746922" y="-99204"/>
                  <a:pt x="401178" y="-5945"/>
                  <a:pt x="269250" y="139631"/>
                </a:cubicBezTo>
                <a:close/>
              </a:path>
            </a:pathLst>
          </a:custGeom>
          <a:solidFill>
            <a:srgbClr val="00B050">
              <a:alpha val="3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CB8BFF0-212C-45ED-A3F8-24E4D45CA9C7}"/>
              </a:ext>
            </a:extLst>
          </p:cNvPr>
          <p:cNvSpPr/>
          <p:nvPr/>
        </p:nvSpPr>
        <p:spPr>
          <a:xfrm>
            <a:off x="1568783" y="4281440"/>
            <a:ext cx="523785" cy="560950"/>
          </a:xfrm>
          <a:custGeom>
            <a:avLst/>
            <a:gdLst>
              <a:gd name="connsiteX0" fmla="*/ 689318 w 1285157"/>
              <a:gd name="connsiteY0" fmla="*/ 121309 h 1483913"/>
              <a:gd name="connsiteX1" fmla="*/ 6930 w 1285157"/>
              <a:gd name="connsiteY1" fmla="*/ 1131244 h 1483913"/>
              <a:gd name="connsiteX2" fmla="*/ 1139694 w 1285157"/>
              <a:gd name="connsiteY2" fmla="*/ 1431494 h 1483913"/>
              <a:gd name="connsiteX3" fmla="*/ 1221581 w 1285157"/>
              <a:gd name="connsiteY3" fmla="*/ 162253 h 1483913"/>
              <a:gd name="connsiteX4" fmla="*/ 689318 w 1285157"/>
              <a:gd name="connsiteY4" fmla="*/ 121309 h 1483913"/>
              <a:gd name="connsiteX0" fmla="*/ 686279 w 1238120"/>
              <a:gd name="connsiteY0" fmla="*/ 145286 h 1853070"/>
              <a:gd name="connsiteX1" fmla="*/ 3891 w 1238120"/>
              <a:gd name="connsiteY1" fmla="*/ 1155221 h 1853070"/>
              <a:gd name="connsiteX2" fmla="*/ 1013825 w 1238120"/>
              <a:gd name="connsiteY2" fmla="*/ 1823961 h 1853070"/>
              <a:gd name="connsiteX3" fmla="*/ 1218542 w 1238120"/>
              <a:gd name="connsiteY3" fmla="*/ 186230 h 1853070"/>
              <a:gd name="connsiteX4" fmla="*/ 686279 w 1238120"/>
              <a:gd name="connsiteY4" fmla="*/ 145286 h 1853070"/>
              <a:gd name="connsiteX0" fmla="*/ 375599 w 927440"/>
              <a:gd name="connsiteY0" fmla="*/ 139631 h 1843855"/>
              <a:gd name="connsiteX1" fmla="*/ 7110 w 927440"/>
              <a:gd name="connsiteY1" fmla="*/ 1054032 h 1843855"/>
              <a:gd name="connsiteX2" fmla="*/ 703145 w 927440"/>
              <a:gd name="connsiteY2" fmla="*/ 1818306 h 1843855"/>
              <a:gd name="connsiteX3" fmla="*/ 907862 w 927440"/>
              <a:gd name="connsiteY3" fmla="*/ 180575 h 1843855"/>
              <a:gd name="connsiteX4" fmla="*/ 375599 w 927440"/>
              <a:gd name="connsiteY4" fmla="*/ 139631 h 1843855"/>
              <a:gd name="connsiteX0" fmla="*/ 269250 w 821091"/>
              <a:gd name="connsiteY0" fmla="*/ 139631 h 1843855"/>
              <a:gd name="connsiteX1" fmla="*/ 9943 w 821091"/>
              <a:gd name="connsiteY1" fmla="*/ 1054032 h 1843855"/>
              <a:gd name="connsiteX2" fmla="*/ 596796 w 821091"/>
              <a:gd name="connsiteY2" fmla="*/ 1818306 h 1843855"/>
              <a:gd name="connsiteX3" fmla="*/ 801513 w 821091"/>
              <a:gd name="connsiteY3" fmla="*/ 180575 h 1843855"/>
              <a:gd name="connsiteX4" fmla="*/ 269250 w 821091"/>
              <a:gd name="connsiteY4" fmla="*/ 139631 h 1843855"/>
              <a:gd name="connsiteX0" fmla="*/ 268163 w 708673"/>
              <a:gd name="connsiteY0" fmla="*/ 25 h 1704249"/>
              <a:gd name="connsiteX1" fmla="*/ 8856 w 708673"/>
              <a:gd name="connsiteY1" fmla="*/ 914426 h 1704249"/>
              <a:gd name="connsiteX2" fmla="*/ 595709 w 708673"/>
              <a:gd name="connsiteY2" fmla="*/ 1678700 h 1704249"/>
              <a:gd name="connsiteX3" fmla="*/ 623005 w 708673"/>
              <a:gd name="connsiteY3" fmla="*/ 941721 h 1704249"/>
              <a:gd name="connsiteX4" fmla="*/ 268163 w 708673"/>
              <a:gd name="connsiteY4" fmla="*/ 25 h 1704249"/>
              <a:gd name="connsiteX0" fmla="*/ 358354 w 698572"/>
              <a:gd name="connsiteY0" fmla="*/ 3543 h 912593"/>
              <a:gd name="connsiteX1" fmla="*/ 3513 w 698572"/>
              <a:gd name="connsiteY1" fmla="*/ 126374 h 912593"/>
              <a:gd name="connsiteX2" fmla="*/ 590366 w 698572"/>
              <a:gd name="connsiteY2" fmla="*/ 890648 h 912593"/>
              <a:gd name="connsiteX3" fmla="*/ 617662 w 698572"/>
              <a:gd name="connsiteY3" fmla="*/ 153669 h 912593"/>
              <a:gd name="connsiteX4" fmla="*/ 358354 w 698572"/>
              <a:gd name="connsiteY4" fmla="*/ 3543 h 912593"/>
              <a:gd name="connsiteX0" fmla="*/ 614189 w 713899"/>
              <a:gd name="connsiteY0" fmla="*/ 108410 h 866758"/>
              <a:gd name="connsiteX1" fmla="*/ 40 w 713899"/>
              <a:gd name="connsiteY1" fmla="*/ 81115 h 866758"/>
              <a:gd name="connsiteX2" fmla="*/ 586893 w 713899"/>
              <a:gd name="connsiteY2" fmla="*/ 845389 h 866758"/>
              <a:gd name="connsiteX3" fmla="*/ 614189 w 713899"/>
              <a:gd name="connsiteY3" fmla="*/ 108410 h 866758"/>
              <a:gd name="connsiteX0" fmla="*/ 464088 w 555475"/>
              <a:gd name="connsiteY0" fmla="*/ 45796 h 807858"/>
              <a:gd name="connsiteX1" fmla="*/ 64 w 555475"/>
              <a:gd name="connsiteY1" fmla="*/ 154978 h 807858"/>
              <a:gd name="connsiteX2" fmla="*/ 436792 w 555475"/>
              <a:gd name="connsiteY2" fmla="*/ 782775 h 807858"/>
              <a:gd name="connsiteX3" fmla="*/ 464088 w 555475"/>
              <a:gd name="connsiteY3" fmla="*/ 45796 h 807858"/>
              <a:gd name="connsiteX0" fmla="*/ 464706 w 523785"/>
              <a:gd name="connsiteY0" fmla="*/ 22638 h 560950"/>
              <a:gd name="connsiteX1" fmla="*/ 682 w 523785"/>
              <a:gd name="connsiteY1" fmla="*/ 131820 h 560950"/>
              <a:gd name="connsiteX2" fmla="*/ 382819 w 523785"/>
              <a:gd name="connsiteY2" fmla="*/ 527605 h 560950"/>
              <a:gd name="connsiteX3" fmla="*/ 464706 w 523785"/>
              <a:gd name="connsiteY3" fmla="*/ 22638 h 56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785" h="560950">
                <a:moveTo>
                  <a:pt x="464706" y="22638"/>
                </a:moveTo>
                <a:cubicBezTo>
                  <a:pt x="401017" y="-43326"/>
                  <a:pt x="14330" y="47659"/>
                  <a:pt x="682" y="131820"/>
                </a:cubicBezTo>
                <a:cubicBezTo>
                  <a:pt x="-12966" y="215981"/>
                  <a:pt x="180377" y="689104"/>
                  <a:pt x="382819" y="527605"/>
                </a:cubicBezTo>
                <a:cubicBezTo>
                  <a:pt x="585261" y="366107"/>
                  <a:pt x="528395" y="88602"/>
                  <a:pt x="464706" y="22638"/>
                </a:cubicBezTo>
                <a:close/>
              </a:path>
            </a:pathLst>
          </a:custGeom>
          <a:solidFill>
            <a:srgbClr val="00B050">
              <a:alpha val="3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FB3C12-5D96-413D-8611-D668BF4D9445}"/>
              </a:ext>
            </a:extLst>
          </p:cNvPr>
          <p:cNvSpPr/>
          <p:nvPr/>
        </p:nvSpPr>
        <p:spPr>
          <a:xfrm>
            <a:off x="7287904" y="3458200"/>
            <a:ext cx="1428725" cy="349182"/>
          </a:xfrm>
          <a:prstGeom prst="rect">
            <a:avLst/>
          </a:pr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EDBD018-A837-4BC0-863D-CBF21B1EA5B7}"/>
              </a:ext>
            </a:extLst>
          </p:cNvPr>
          <p:cNvSpPr/>
          <p:nvPr/>
        </p:nvSpPr>
        <p:spPr>
          <a:xfrm>
            <a:off x="6728346" y="3915668"/>
            <a:ext cx="1988283" cy="349182"/>
          </a:xfrm>
          <a:prstGeom prst="rect">
            <a:avLst/>
          </a:pr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65399E-C77D-4447-BBC3-FACC53F2E49A}"/>
              </a:ext>
            </a:extLst>
          </p:cNvPr>
          <p:cNvSpPr/>
          <p:nvPr/>
        </p:nvSpPr>
        <p:spPr>
          <a:xfrm>
            <a:off x="994301" y="4848897"/>
            <a:ext cx="1787519" cy="966024"/>
          </a:xfrm>
          <a:custGeom>
            <a:avLst/>
            <a:gdLst>
              <a:gd name="connsiteX0" fmla="*/ 689318 w 1285157"/>
              <a:gd name="connsiteY0" fmla="*/ 121309 h 1483913"/>
              <a:gd name="connsiteX1" fmla="*/ 6930 w 1285157"/>
              <a:gd name="connsiteY1" fmla="*/ 1131244 h 1483913"/>
              <a:gd name="connsiteX2" fmla="*/ 1139694 w 1285157"/>
              <a:gd name="connsiteY2" fmla="*/ 1431494 h 1483913"/>
              <a:gd name="connsiteX3" fmla="*/ 1221581 w 1285157"/>
              <a:gd name="connsiteY3" fmla="*/ 162253 h 1483913"/>
              <a:gd name="connsiteX4" fmla="*/ 689318 w 1285157"/>
              <a:gd name="connsiteY4" fmla="*/ 121309 h 1483913"/>
              <a:gd name="connsiteX0" fmla="*/ 686279 w 1238120"/>
              <a:gd name="connsiteY0" fmla="*/ 145286 h 1853070"/>
              <a:gd name="connsiteX1" fmla="*/ 3891 w 1238120"/>
              <a:gd name="connsiteY1" fmla="*/ 1155221 h 1853070"/>
              <a:gd name="connsiteX2" fmla="*/ 1013825 w 1238120"/>
              <a:gd name="connsiteY2" fmla="*/ 1823961 h 1853070"/>
              <a:gd name="connsiteX3" fmla="*/ 1218542 w 1238120"/>
              <a:gd name="connsiteY3" fmla="*/ 186230 h 1853070"/>
              <a:gd name="connsiteX4" fmla="*/ 686279 w 1238120"/>
              <a:gd name="connsiteY4" fmla="*/ 145286 h 1853070"/>
              <a:gd name="connsiteX0" fmla="*/ 375599 w 927440"/>
              <a:gd name="connsiteY0" fmla="*/ 139631 h 1843855"/>
              <a:gd name="connsiteX1" fmla="*/ 7110 w 927440"/>
              <a:gd name="connsiteY1" fmla="*/ 1054032 h 1843855"/>
              <a:gd name="connsiteX2" fmla="*/ 703145 w 927440"/>
              <a:gd name="connsiteY2" fmla="*/ 1818306 h 1843855"/>
              <a:gd name="connsiteX3" fmla="*/ 907862 w 927440"/>
              <a:gd name="connsiteY3" fmla="*/ 180575 h 1843855"/>
              <a:gd name="connsiteX4" fmla="*/ 375599 w 927440"/>
              <a:gd name="connsiteY4" fmla="*/ 139631 h 1843855"/>
              <a:gd name="connsiteX0" fmla="*/ 269250 w 821091"/>
              <a:gd name="connsiteY0" fmla="*/ 139631 h 1843855"/>
              <a:gd name="connsiteX1" fmla="*/ 9943 w 821091"/>
              <a:gd name="connsiteY1" fmla="*/ 1054032 h 1843855"/>
              <a:gd name="connsiteX2" fmla="*/ 596796 w 821091"/>
              <a:gd name="connsiteY2" fmla="*/ 1818306 h 1843855"/>
              <a:gd name="connsiteX3" fmla="*/ 801513 w 821091"/>
              <a:gd name="connsiteY3" fmla="*/ 180575 h 1843855"/>
              <a:gd name="connsiteX4" fmla="*/ 269250 w 821091"/>
              <a:gd name="connsiteY4" fmla="*/ 139631 h 1843855"/>
              <a:gd name="connsiteX0" fmla="*/ 792763 w 1344604"/>
              <a:gd name="connsiteY0" fmla="*/ 136549 h 1839143"/>
              <a:gd name="connsiteX1" fmla="*/ 3369 w 1344604"/>
              <a:gd name="connsiteY1" fmla="*/ 997941 h 1839143"/>
              <a:gd name="connsiteX2" fmla="*/ 1120309 w 1344604"/>
              <a:gd name="connsiteY2" fmla="*/ 1815224 h 1839143"/>
              <a:gd name="connsiteX3" fmla="*/ 1325026 w 1344604"/>
              <a:gd name="connsiteY3" fmla="*/ 177493 h 1839143"/>
              <a:gd name="connsiteX4" fmla="*/ 792763 w 1344604"/>
              <a:gd name="connsiteY4" fmla="*/ 136549 h 1839143"/>
              <a:gd name="connsiteX0" fmla="*/ 702784 w 1353847"/>
              <a:gd name="connsiteY0" fmla="*/ 171882 h 1807913"/>
              <a:gd name="connsiteX1" fmla="*/ 6155 w 1353847"/>
              <a:gd name="connsiteY1" fmla="*/ 967014 h 1807913"/>
              <a:gd name="connsiteX2" fmla="*/ 1123095 w 1353847"/>
              <a:gd name="connsiteY2" fmla="*/ 1784297 h 1807913"/>
              <a:gd name="connsiteX3" fmla="*/ 1327812 w 1353847"/>
              <a:gd name="connsiteY3" fmla="*/ 146566 h 1807913"/>
              <a:gd name="connsiteX4" fmla="*/ 702784 w 1353847"/>
              <a:gd name="connsiteY4" fmla="*/ 171882 h 1807913"/>
              <a:gd name="connsiteX0" fmla="*/ 703635 w 1785646"/>
              <a:gd name="connsiteY0" fmla="*/ 171882 h 1807913"/>
              <a:gd name="connsiteX1" fmla="*/ 7006 w 1785646"/>
              <a:gd name="connsiteY1" fmla="*/ 967014 h 1807913"/>
              <a:gd name="connsiteX2" fmla="*/ 1123946 w 1785646"/>
              <a:gd name="connsiteY2" fmla="*/ 1784297 h 1807913"/>
              <a:gd name="connsiteX3" fmla="*/ 1779237 w 1785646"/>
              <a:gd name="connsiteY3" fmla="*/ 146566 h 1807913"/>
              <a:gd name="connsiteX4" fmla="*/ 703635 w 1785646"/>
              <a:gd name="connsiteY4" fmla="*/ 171882 h 1807913"/>
              <a:gd name="connsiteX0" fmla="*/ 704431 w 1787519"/>
              <a:gd name="connsiteY0" fmla="*/ 107901 h 966024"/>
              <a:gd name="connsiteX1" fmla="*/ 7802 w 1787519"/>
              <a:gd name="connsiteY1" fmla="*/ 903033 h 966024"/>
              <a:gd name="connsiteX2" fmla="*/ 1151246 w 1787519"/>
              <a:gd name="connsiteY2" fmla="*/ 805916 h 966024"/>
              <a:gd name="connsiteX3" fmla="*/ 1780033 w 1787519"/>
              <a:gd name="connsiteY3" fmla="*/ 82585 h 966024"/>
              <a:gd name="connsiteX4" fmla="*/ 704431 w 1787519"/>
              <a:gd name="connsiteY4" fmla="*/ 107901 h 96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519" h="966024">
                <a:moveTo>
                  <a:pt x="704431" y="107901"/>
                </a:moveTo>
                <a:cubicBezTo>
                  <a:pt x="409059" y="244642"/>
                  <a:pt x="-66667" y="786697"/>
                  <a:pt x="7802" y="903033"/>
                </a:cubicBezTo>
                <a:cubicBezTo>
                  <a:pt x="82271" y="1019369"/>
                  <a:pt x="948804" y="967415"/>
                  <a:pt x="1151246" y="805916"/>
                </a:cubicBezTo>
                <a:cubicBezTo>
                  <a:pt x="1353688" y="644418"/>
                  <a:pt x="1854502" y="198921"/>
                  <a:pt x="1780033" y="82585"/>
                </a:cubicBezTo>
                <a:cubicBezTo>
                  <a:pt x="1705564" y="-33751"/>
                  <a:pt x="999803" y="-28840"/>
                  <a:pt x="704431" y="107901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2EF03EB-A7E3-4AAF-98DF-821B886824A6}"/>
              </a:ext>
            </a:extLst>
          </p:cNvPr>
          <p:cNvSpPr/>
          <p:nvPr/>
        </p:nvSpPr>
        <p:spPr>
          <a:xfrm rot="20392598">
            <a:off x="230018" y="3351374"/>
            <a:ext cx="1517552" cy="1222609"/>
          </a:xfrm>
          <a:custGeom>
            <a:avLst/>
            <a:gdLst>
              <a:gd name="connsiteX0" fmla="*/ 689318 w 1285157"/>
              <a:gd name="connsiteY0" fmla="*/ 121309 h 1483913"/>
              <a:gd name="connsiteX1" fmla="*/ 6930 w 1285157"/>
              <a:gd name="connsiteY1" fmla="*/ 1131244 h 1483913"/>
              <a:gd name="connsiteX2" fmla="*/ 1139694 w 1285157"/>
              <a:gd name="connsiteY2" fmla="*/ 1431494 h 1483913"/>
              <a:gd name="connsiteX3" fmla="*/ 1221581 w 1285157"/>
              <a:gd name="connsiteY3" fmla="*/ 162253 h 1483913"/>
              <a:gd name="connsiteX4" fmla="*/ 689318 w 1285157"/>
              <a:gd name="connsiteY4" fmla="*/ 121309 h 1483913"/>
              <a:gd name="connsiteX0" fmla="*/ 686279 w 1238120"/>
              <a:gd name="connsiteY0" fmla="*/ 145286 h 1853070"/>
              <a:gd name="connsiteX1" fmla="*/ 3891 w 1238120"/>
              <a:gd name="connsiteY1" fmla="*/ 1155221 h 1853070"/>
              <a:gd name="connsiteX2" fmla="*/ 1013825 w 1238120"/>
              <a:gd name="connsiteY2" fmla="*/ 1823961 h 1853070"/>
              <a:gd name="connsiteX3" fmla="*/ 1218542 w 1238120"/>
              <a:gd name="connsiteY3" fmla="*/ 186230 h 1853070"/>
              <a:gd name="connsiteX4" fmla="*/ 686279 w 1238120"/>
              <a:gd name="connsiteY4" fmla="*/ 145286 h 1853070"/>
              <a:gd name="connsiteX0" fmla="*/ 375599 w 927440"/>
              <a:gd name="connsiteY0" fmla="*/ 139631 h 1843855"/>
              <a:gd name="connsiteX1" fmla="*/ 7110 w 927440"/>
              <a:gd name="connsiteY1" fmla="*/ 1054032 h 1843855"/>
              <a:gd name="connsiteX2" fmla="*/ 703145 w 927440"/>
              <a:gd name="connsiteY2" fmla="*/ 1818306 h 1843855"/>
              <a:gd name="connsiteX3" fmla="*/ 907862 w 927440"/>
              <a:gd name="connsiteY3" fmla="*/ 180575 h 1843855"/>
              <a:gd name="connsiteX4" fmla="*/ 375599 w 927440"/>
              <a:gd name="connsiteY4" fmla="*/ 139631 h 1843855"/>
              <a:gd name="connsiteX0" fmla="*/ 269250 w 821091"/>
              <a:gd name="connsiteY0" fmla="*/ 139631 h 1843855"/>
              <a:gd name="connsiteX1" fmla="*/ 9943 w 821091"/>
              <a:gd name="connsiteY1" fmla="*/ 1054032 h 1843855"/>
              <a:gd name="connsiteX2" fmla="*/ 596796 w 821091"/>
              <a:gd name="connsiteY2" fmla="*/ 1818306 h 1843855"/>
              <a:gd name="connsiteX3" fmla="*/ 801513 w 821091"/>
              <a:gd name="connsiteY3" fmla="*/ 180575 h 1843855"/>
              <a:gd name="connsiteX4" fmla="*/ 269250 w 821091"/>
              <a:gd name="connsiteY4" fmla="*/ 139631 h 1843855"/>
              <a:gd name="connsiteX0" fmla="*/ 792763 w 1344604"/>
              <a:gd name="connsiteY0" fmla="*/ 136549 h 1839143"/>
              <a:gd name="connsiteX1" fmla="*/ 3369 w 1344604"/>
              <a:gd name="connsiteY1" fmla="*/ 997941 h 1839143"/>
              <a:gd name="connsiteX2" fmla="*/ 1120309 w 1344604"/>
              <a:gd name="connsiteY2" fmla="*/ 1815224 h 1839143"/>
              <a:gd name="connsiteX3" fmla="*/ 1325026 w 1344604"/>
              <a:gd name="connsiteY3" fmla="*/ 177493 h 1839143"/>
              <a:gd name="connsiteX4" fmla="*/ 792763 w 1344604"/>
              <a:gd name="connsiteY4" fmla="*/ 136549 h 1839143"/>
              <a:gd name="connsiteX0" fmla="*/ 702784 w 1353847"/>
              <a:gd name="connsiteY0" fmla="*/ 171882 h 1807913"/>
              <a:gd name="connsiteX1" fmla="*/ 6155 w 1353847"/>
              <a:gd name="connsiteY1" fmla="*/ 967014 h 1807913"/>
              <a:gd name="connsiteX2" fmla="*/ 1123095 w 1353847"/>
              <a:gd name="connsiteY2" fmla="*/ 1784297 h 1807913"/>
              <a:gd name="connsiteX3" fmla="*/ 1327812 w 1353847"/>
              <a:gd name="connsiteY3" fmla="*/ 146566 h 1807913"/>
              <a:gd name="connsiteX4" fmla="*/ 702784 w 1353847"/>
              <a:gd name="connsiteY4" fmla="*/ 171882 h 1807913"/>
              <a:gd name="connsiteX0" fmla="*/ 703635 w 1785646"/>
              <a:gd name="connsiteY0" fmla="*/ 171882 h 1807913"/>
              <a:gd name="connsiteX1" fmla="*/ 7006 w 1785646"/>
              <a:gd name="connsiteY1" fmla="*/ 967014 h 1807913"/>
              <a:gd name="connsiteX2" fmla="*/ 1123946 w 1785646"/>
              <a:gd name="connsiteY2" fmla="*/ 1784297 h 1807913"/>
              <a:gd name="connsiteX3" fmla="*/ 1779237 w 1785646"/>
              <a:gd name="connsiteY3" fmla="*/ 146566 h 1807913"/>
              <a:gd name="connsiteX4" fmla="*/ 703635 w 1785646"/>
              <a:gd name="connsiteY4" fmla="*/ 171882 h 1807913"/>
              <a:gd name="connsiteX0" fmla="*/ 704431 w 1787519"/>
              <a:gd name="connsiteY0" fmla="*/ 107901 h 966024"/>
              <a:gd name="connsiteX1" fmla="*/ 7802 w 1787519"/>
              <a:gd name="connsiteY1" fmla="*/ 903033 h 966024"/>
              <a:gd name="connsiteX2" fmla="*/ 1151246 w 1787519"/>
              <a:gd name="connsiteY2" fmla="*/ 805916 h 966024"/>
              <a:gd name="connsiteX3" fmla="*/ 1780033 w 1787519"/>
              <a:gd name="connsiteY3" fmla="*/ 82585 h 966024"/>
              <a:gd name="connsiteX4" fmla="*/ 704431 w 1787519"/>
              <a:gd name="connsiteY4" fmla="*/ 107901 h 966024"/>
              <a:gd name="connsiteX0" fmla="*/ 704219 w 1695519"/>
              <a:gd name="connsiteY0" fmla="*/ 37784 h 895907"/>
              <a:gd name="connsiteX1" fmla="*/ 7590 w 1695519"/>
              <a:gd name="connsiteY1" fmla="*/ 832916 h 895907"/>
              <a:gd name="connsiteX2" fmla="*/ 1151034 w 1695519"/>
              <a:gd name="connsiteY2" fmla="*/ 735799 h 895907"/>
              <a:gd name="connsiteX3" fmla="*/ 1686544 w 1695519"/>
              <a:gd name="connsiteY3" fmla="*/ 189998 h 895907"/>
              <a:gd name="connsiteX4" fmla="*/ 704219 w 1695519"/>
              <a:gd name="connsiteY4" fmla="*/ 37784 h 895907"/>
              <a:gd name="connsiteX0" fmla="*/ 465500 w 1456800"/>
              <a:gd name="connsiteY0" fmla="*/ 48067 h 1023732"/>
              <a:gd name="connsiteX1" fmla="*/ 11941 w 1456800"/>
              <a:gd name="connsiteY1" fmla="*/ 988718 h 1023732"/>
              <a:gd name="connsiteX2" fmla="*/ 912315 w 1456800"/>
              <a:gd name="connsiteY2" fmla="*/ 746082 h 1023732"/>
              <a:gd name="connsiteX3" fmla="*/ 1447825 w 1456800"/>
              <a:gd name="connsiteY3" fmla="*/ 200281 h 1023732"/>
              <a:gd name="connsiteX4" fmla="*/ 465500 w 1456800"/>
              <a:gd name="connsiteY4" fmla="*/ 48067 h 1023732"/>
              <a:gd name="connsiteX0" fmla="*/ 482180 w 1517552"/>
              <a:gd name="connsiteY0" fmla="*/ 59497 h 1222609"/>
              <a:gd name="connsiteX1" fmla="*/ 28621 w 1517552"/>
              <a:gd name="connsiteY1" fmla="*/ 1000148 h 1222609"/>
              <a:gd name="connsiteX2" fmla="*/ 1265436 w 1517552"/>
              <a:gd name="connsiteY2" fmla="*/ 1148949 h 1222609"/>
              <a:gd name="connsiteX3" fmla="*/ 1464505 w 1517552"/>
              <a:gd name="connsiteY3" fmla="*/ 211711 h 1222609"/>
              <a:gd name="connsiteX4" fmla="*/ 482180 w 1517552"/>
              <a:gd name="connsiteY4" fmla="*/ 59497 h 122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52" h="1222609">
                <a:moveTo>
                  <a:pt x="482180" y="59497"/>
                </a:moveTo>
                <a:cubicBezTo>
                  <a:pt x="242866" y="190903"/>
                  <a:pt x="-101922" y="818573"/>
                  <a:pt x="28621" y="1000148"/>
                </a:cubicBezTo>
                <a:cubicBezTo>
                  <a:pt x="159164" y="1181723"/>
                  <a:pt x="1062994" y="1310448"/>
                  <a:pt x="1265436" y="1148949"/>
                </a:cubicBezTo>
                <a:cubicBezTo>
                  <a:pt x="1467878" y="987451"/>
                  <a:pt x="1595048" y="393286"/>
                  <a:pt x="1464505" y="211711"/>
                </a:cubicBezTo>
                <a:cubicBezTo>
                  <a:pt x="1333962" y="30136"/>
                  <a:pt x="721494" y="-71909"/>
                  <a:pt x="482180" y="5949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778CE54-8861-449C-A2BE-501A8188EE82}"/>
              </a:ext>
            </a:extLst>
          </p:cNvPr>
          <p:cNvSpPr/>
          <p:nvPr/>
        </p:nvSpPr>
        <p:spPr>
          <a:xfrm rot="20392598">
            <a:off x="2492205" y="3411400"/>
            <a:ext cx="537095" cy="469705"/>
          </a:xfrm>
          <a:custGeom>
            <a:avLst/>
            <a:gdLst>
              <a:gd name="connsiteX0" fmla="*/ 689318 w 1285157"/>
              <a:gd name="connsiteY0" fmla="*/ 121309 h 1483913"/>
              <a:gd name="connsiteX1" fmla="*/ 6930 w 1285157"/>
              <a:gd name="connsiteY1" fmla="*/ 1131244 h 1483913"/>
              <a:gd name="connsiteX2" fmla="*/ 1139694 w 1285157"/>
              <a:gd name="connsiteY2" fmla="*/ 1431494 h 1483913"/>
              <a:gd name="connsiteX3" fmla="*/ 1221581 w 1285157"/>
              <a:gd name="connsiteY3" fmla="*/ 162253 h 1483913"/>
              <a:gd name="connsiteX4" fmla="*/ 689318 w 1285157"/>
              <a:gd name="connsiteY4" fmla="*/ 121309 h 1483913"/>
              <a:gd name="connsiteX0" fmla="*/ 686279 w 1238120"/>
              <a:gd name="connsiteY0" fmla="*/ 145286 h 1853070"/>
              <a:gd name="connsiteX1" fmla="*/ 3891 w 1238120"/>
              <a:gd name="connsiteY1" fmla="*/ 1155221 h 1853070"/>
              <a:gd name="connsiteX2" fmla="*/ 1013825 w 1238120"/>
              <a:gd name="connsiteY2" fmla="*/ 1823961 h 1853070"/>
              <a:gd name="connsiteX3" fmla="*/ 1218542 w 1238120"/>
              <a:gd name="connsiteY3" fmla="*/ 186230 h 1853070"/>
              <a:gd name="connsiteX4" fmla="*/ 686279 w 1238120"/>
              <a:gd name="connsiteY4" fmla="*/ 145286 h 1853070"/>
              <a:gd name="connsiteX0" fmla="*/ 375599 w 927440"/>
              <a:gd name="connsiteY0" fmla="*/ 139631 h 1843855"/>
              <a:gd name="connsiteX1" fmla="*/ 7110 w 927440"/>
              <a:gd name="connsiteY1" fmla="*/ 1054032 h 1843855"/>
              <a:gd name="connsiteX2" fmla="*/ 703145 w 927440"/>
              <a:gd name="connsiteY2" fmla="*/ 1818306 h 1843855"/>
              <a:gd name="connsiteX3" fmla="*/ 907862 w 927440"/>
              <a:gd name="connsiteY3" fmla="*/ 180575 h 1843855"/>
              <a:gd name="connsiteX4" fmla="*/ 375599 w 927440"/>
              <a:gd name="connsiteY4" fmla="*/ 139631 h 1843855"/>
              <a:gd name="connsiteX0" fmla="*/ 269250 w 821091"/>
              <a:gd name="connsiteY0" fmla="*/ 139631 h 1843855"/>
              <a:gd name="connsiteX1" fmla="*/ 9943 w 821091"/>
              <a:gd name="connsiteY1" fmla="*/ 1054032 h 1843855"/>
              <a:gd name="connsiteX2" fmla="*/ 596796 w 821091"/>
              <a:gd name="connsiteY2" fmla="*/ 1818306 h 1843855"/>
              <a:gd name="connsiteX3" fmla="*/ 801513 w 821091"/>
              <a:gd name="connsiteY3" fmla="*/ 180575 h 1843855"/>
              <a:gd name="connsiteX4" fmla="*/ 269250 w 821091"/>
              <a:gd name="connsiteY4" fmla="*/ 139631 h 1843855"/>
              <a:gd name="connsiteX0" fmla="*/ 792763 w 1344604"/>
              <a:gd name="connsiteY0" fmla="*/ 136549 h 1839143"/>
              <a:gd name="connsiteX1" fmla="*/ 3369 w 1344604"/>
              <a:gd name="connsiteY1" fmla="*/ 997941 h 1839143"/>
              <a:gd name="connsiteX2" fmla="*/ 1120309 w 1344604"/>
              <a:gd name="connsiteY2" fmla="*/ 1815224 h 1839143"/>
              <a:gd name="connsiteX3" fmla="*/ 1325026 w 1344604"/>
              <a:gd name="connsiteY3" fmla="*/ 177493 h 1839143"/>
              <a:gd name="connsiteX4" fmla="*/ 792763 w 1344604"/>
              <a:gd name="connsiteY4" fmla="*/ 136549 h 1839143"/>
              <a:gd name="connsiteX0" fmla="*/ 702784 w 1353847"/>
              <a:gd name="connsiteY0" fmla="*/ 171882 h 1807913"/>
              <a:gd name="connsiteX1" fmla="*/ 6155 w 1353847"/>
              <a:gd name="connsiteY1" fmla="*/ 967014 h 1807913"/>
              <a:gd name="connsiteX2" fmla="*/ 1123095 w 1353847"/>
              <a:gd name="connsiteY2" fmla="*/ 1784297 h 1807913"/>
              <a:gd name="connsiteX3" fmla="*/ 1327812 w 1353847"/>
              <a:gd name="connsiteY3" fmla="*/ 146566 h 1807913"/>
              <a:gd name="connsiteX4" fmla="*/ 702784 w 1353847"/>
              <a:gd name="connsiteY4" fmla="*/ 171882 h 1807913"/>
              <a:gd name="connsiteX0" fmla="*/ 703635 w 1785646"/>
              <a:gd name="connsiteY0" fmla="*/ 171882 h 1807913"/>
              <a:gd name="connsiteX1" fmla="*/ 7006 w 1785646"/>
              <a:gd name="connsiteY1" fmla="*/ 967014 h 1807913"/>
              <a:gd name="connsiteX2" fmla="*/ 1123946 w 1785646"/>
              <a:gd name="connsiteY2" fmla="*/ 1784297 h 1807913"/>
              <a:gd name="connsiteX3" fmla="*/ 1779237 w 1785646"/>
              <a:gd name="connsiteY3" fmla="*/ 146566 h 1807913"/>
              <a:gd name="connsiteX4" fmla="*/ 703635 w 1785646"/>
              <a:gd name="connsiteY4" fmla="*/ 171882 h 1807913"/>
              <a:gd name="connsiteX0" fmla="*/ 704431 w 1787519"/>
              <a:gd name="connsiteY0" fmla="*/ 107901 h 966024"/>
              <a:gd name="connsiteX1" fmla="*/ 7802 w 1787519"/>
              <a:gd name="connsiteY1" fmla="*/ 903033 h 966024"/>
              <a:gd name="connsiteX2" fmla="*/ 1151246 w 1787519"/>
              <a:gd name="connsiteY2" fmla="*/ 805916 h 966024"/>
              <a:gd name="connsiteX3" fmla="*/ 1780033 w 1787519"/>
              <a:gd name="connsiteY3" fmla="*/ 82585 h 966024"/>
              <a:gd name="connsiteX4" fmla="*/ 704431 w 1787519"/>
              <a:gd name="connsiteY4" fmla="*/ 107901 h 966024"/>
              <a:gd name="connsiteX0" fmla="*/ 704219 w 1695519"/>
              <a:gd name="connsiteY0" fmla="*/ 37784 h 895907"/>
              <a:gd name="connsiteX1" fmla="*/ 7590 w 1695519"/>
              <a:gd name="connsiteY1" fmla="*/ 832916 h 895907"/>
              <a:gd name="connsiteX2" fmla="*/ 1151034 w 1695519"/>
              <a:gd name="connsiteY2" fmla="*/ 735799 h 895907"/>
              <a:gd name="connsiteX3" fmla="*/ 1686544 w 1695519"/>
              <a:gd name="connsiteY3" fmla="*/ 189998 h 895907"/>
              <a:gd name="connsiteX4" fmla="*/ 704219 w 1695519"/>
              <a:gd name="connsiteY4" fmla="*/ 37784 h 895907"/>
              <a:gd name="connsiteX0" fmla="*/ 465500 w 1456800"/>
              <a:gd name="connsiteY0" fmla="*/ 48067 h 1023732"/>
              <a:gd name="connsiteX1" fmla="*/ 11941 w 1456800"/>
              <a:gd name="connsiteY1" fmla="*/ 988718 h 1023732"/>
              <a:gd name="connsiteX2" fmla="*/ 912315 w 1456800"/>
              <a:gd name="connsiteY2" fmla="*/ 746082 h 1023732"/>
              <a:gd name="connsiteX3" fmla="*/ 1447825 w 1456800"/>
              <a:gd name="connsiteY3" fmla="*/ 200281 h 1023732"/>
              <a:gd name="connsiteX4" fmla="*/ 465500 w 1456800"/>
              <a:gd name="connsiteY4" fmla="*/ 48067 h 1023732"/>
              <a:gd name="connsiteX0" fmla="*/ 482180 w 1517552"/>
              <a:gd name="connsiteY0" fmla="*/ 59497 h 1222609"/>
              <a:gd name="connsiteX1" fmla="*/ 28621 w 1517552"/>
              <a:gd name="connsiteY1" fmla="*/ 1000148 h 1222609"/>
              <a:gd name="connsiteX2" fmla="*/ 1265436 w 1517552"/>
              <a:gd name="connsiteY2" fmla="*/ 1148949 h 1222609"/>
              <a:gd name="connsiteX3" fmla="*/ 1464505 w 1517552"/>
              <a:gd name="connsiteY3" fmla="*/ 211711 h 1222609"/>
              <a:gd name="connsiteX4" fmla="*/ 482180 w 1517552"/>
              <a:gd name="connsiteY4" fmla="*/ 59497 h 122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552" h="1222609">
                <a:moveTo>
                  <a:pt x="482180" y="59497"/>
                </a:moveTo>
                <a:cubicBezTo>
                  <a:pt x="242866" y="190903"/>
                  <a:pt x="-101922" y="818573"/>
                  <a:pt x="28621" y="1000148"/>
                </a:cubicBezTo>
                <a:cubicBezTo>
                  <a:pt x="159164" y="1181723"/>
                  <a:pt x="1062994" y="1310448"/>
                  <a:pt x="1265436" y="1148949"/>
                </a:cubicBezTo>
                <a:cubicBezTo>
                  <a:pt x="1467878" y="987451"/>
                  <a:pt x="1595048" y="393286"/>
                  <a:pt x="1464505" y="211711"/>
                </a:cubicBezTo>
                <a:cubicBezTo>
                  <a:pt x="1333962" y="30136"/>
                  <a:pt x="721494" y="-71909"/>
                  <a:pt x="482180" y="59497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3FB42D-A4E6-4703-BB1A-D13859F6657C}"/>
              </a:ext>
            </a:extLst>
          </p:cNvPr>
          <p:cNvSpPr/>
          <p:nvPr/>
        </p:nvSpPr>
        <p:spPr>
          <a:xfrm>
            <a:off x="8495071" y="4347234"/>
            <a:ext cx="244947" cy="371079"/>
          </a:xfrm>
          <a:prstGeom prst="rect">
            <a:avLst/>
          </a:prstGeom>
          <a:solidFill>
            <a:schemeClr val="tx2">
              <a:alpha val="1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2988D6-264B-419A-BFA1-0B723B5D2657}"/>
              </a:ext>
            </a:extLst>
          </p:cNvPr>
          <p:cNvSpPr/>
          <p:nvPr/>
        </p:nvSpPr>
        <p:spPr>
          <a:xfrm>
            <a:off x="5161935" y="4720763"/>
            <a:ext cx="3578084" cy="371079"/>
          </a:xfrm>
          <a:prstGeom prst="rect">
            <a:avLst/>
          </a:prstGeom>
          <a:solidFill>
            <a:schemeClr val="tx2">
              <a:alpha val="1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40A64B0-F739-4F25-B3D6-33F29FA7731F}"/>
              </a:ext>
            </a:extLst>
          </p:cNvPr>
          <p:cNvSpPr/>
          <p:nvPr/>
        </p:nvSpPr>
        <p:spPr>
          <a:xfrm rot="18947112">
            <a:off x="1837893" y="4203048"/>
            <a:ext cx="1495151" cy="1018543"/>
          </a:xfrm>
          <a:custGeom>
            <a:avLst/>
            <a:gdLst>
              <a:gd name="connsiteX0" fmla="*/ 689318 w 1285157"/>
              <a:gd name="connsiteY0" fmla="*/ 121309 h 1483913"/>
              <a:gd name="connsiteX1" fmla="*/ 6930 w 1285157"/>
              <a:gd name="connsiteY1" fmla="*/ 1131244 h 1483913"/>
              <a:gd name="connsiteX2" fmla="*/ 1139694 w 1285157"/>
              <a:gd name="connsiteY2" fmla="*/ 1431494 h 1483913"/>
              <a:gd name="connsiteX3" fmla="*/ 1221581 w 1285157"/>
              <a:gd name="connsiteY3" fmla="*/ 162253 h 1483913"/>
              <a:gd name="connsiteX4" fmla="*/ 689318 w 1285157"/>
              <a:gd name="connsiteY4" fmla="*/ 121309 h 1483913"/>
              <a:gd name="connsiteX0" fmla="*/ 686279 w 1238120"/>
              <a:gd name="connsiteY0" fmla="*/ 145286 h 1853070"/>
              <a:gd name="connsiteX1" fmla="*/ 3891 w 1238120"/>
              <a:gd name="connsiteY1" fmla="*/ 1155221 h 1853070"/>
              <a:gd name="connsiteX2" fmla="*/ 1013825 w 1238120"/>
              <a:gd name="connsiteY2" fmla="*/ 1823961 h 1853070"/>
              <a:gd name="connsiteX3" fmla="*/ 1218542 w 1238120"/>
              <a:gd name="connsiteY3" fmla="*/ 186230 h 1853070"/>
              <a:gd name="connsiteX4" fmla="*/ 686279 w 1238120"/>
              <a:gd name="connsiteY4" fmla="*/ 145286 h 1853070"/>
              <a:gd name="connsiteX0" fmla="*/ 375599 w 927440"/>
              <a:gd name="connsiteY0" fmla="*/ 139631 h 1843855"/>
              <a:gd name="connsiteX1" fmla="*/ 7110 w 927440"/>
              <a:gd name="connsiteY1" fmla="*/ 1054032 h 1843855"/>
              <a:gd name="connsiteX2" fmla="*/ 703145 w 927440"/>
              <a:gd name="connsiteY2" fmla="*/ 1818306 h 1843855"/>
              <a:gd name="connsiteX3" fmla="*/ 907862 w 927440"/>
              <a:gd name="connsiteY3" fmla="*/ 180575 h 1843855"/>
              <a:gd name="connsiteX4" fmla="*/ 375599 w 927440"/>
              <a:gd name="connsiteY4" fmla="*/ 139631 h 1843855"/>
              <a:gd name="connsiteX0" fmla="*/ 269250 w 821091"/>
              <a:gd name="connsiteY0" fmla="*/ 139631 h 1843855"/>
              <a:gd name="connsiteX1" fmla="*/ 9943 w 821091"/>
              <a:gd name="connsiteY1" fmla="*/ 1054032 h 1843855"/>
              <a:gd name="connsiteX2" fmla="*/ 596796 w 821091"/>
              <a:gd name="connsiteY2" fmla="*/ 1818306 h 1843855"/>
              <a:gd name="connsiteX3" fmla="*/ 801513 w 821091"/>
              <a:gd name="connsiteY3" fmla="*/ 180575 h 1843855"/>
              <a:gd name="connsiteX4" fmla="*/ 269250 w 821091"/>
              <a:gd name="connsiteY4" fmla="*/ 139631 h 1843855"/>
              <a:gd name="connsiteX0" fmla="*/ 792763 w 1344604"/>
              <a:gd name="connsiteY0" fmla="*/ 136549 h 1839143"/>
              <a:gd name="connsiteX1" fmla="*/ 3369 w 1344604"/>
              <a:gd name="connsiteY1" fmla="*/ 997941 h 1839143"/>
              <a:gd name="connsiteX2" fmla="*/ 1120309 w 1344604"/>
              <a:gd name="connsiteY2" fmla="*/ 1815224 h 1839143"/>
              <a:gd name="connsiteX3" fmla="*/ 1325026 w 1344604"/>
              <a:gd name="connsiteY3" fmla="*/ 177493 h 1839143"/>
              <a:gd name="connsiteX4" fmla="*/ 792763 w 1344604"/>
              <a:gd name="connsiteY4" fmla="*/ 136549 h 1839143"/>
              <a:gd name="connsiteX0" fmla="*/ 702784 w 1353847"/>
              <a:gd name="connsiteY0" fmla="*/ 171882 h 1807913"/>
              <a:gd name="connsiteX1" fmla="*/ 6155 w 1353847"/>
              <a:gd name="connsiteY1" fmla="*/ 967014 h 1807913"/>
              <a:gd name="connsiteX2" fmla="*/ 1123095 w 1353847"/>
              <a:gd name="connsiteY2" fmla="*/ 1784297 h 1807913"/>
              <a:gd name="connsiteX3" fmla="*/ 1327812 w 1353847"/>
              <a:gd name="connsiteY3" fmla="*/ 146566 h 1807913"/>
              <a:gd name="connsiteX4" fmla="*/ 702784 w 1353847"/>
              <a:gd name="connsiteY4" fmla="*/ 171882 h 1807913"/>
              <a:gd name="connsiteX0" fmla="*/ 703635 w 1785646"/>
              <a:gd name="connsiteY0" fmla="*/ 171882 h 1807913"/>
              <a:gd name="connsiteX1" fmla="*/ 7006 w 1785646"/>
              <a:gd name="connsiteY1" fmla="*/ 967014 h 1807913"/>
              <a:gd name="connsiteX2" fmla="*/ 1123946 w 1785646"/>
              <a:gd name="connsiteY2" fmla="*/ 1784297 h 1807913"/>
              <a:gd name="connsiteX3" fmla="*/ 1779237 w 1785646"/>
              <a:gd name="connsiteY3" fmla="*/ 146566 h 1807913"/>
              <a:gd name="connsiteX4" fmla="*/ 703635 w 1785646"/>
              <a:gd name="connsiteY4" fmla="*/ 171882 h 1807913"/>
              <a:gd name="connsiteX0" fmla="*/ 704431 w 1787519"/>
              <a:gd name="connsiteY0" fmla="*/ 107901 h 966024"/>
              <a:gd name="connsiteX1" fmla="*/ 7802 w 1787519"/>
              <a:gd name="connsiteY1" fmla="*/ 903033 h 966024"/>
              <a:gd name="connsiteX2" fmla="*/ 1151246 w 1787519"/>
              <a:gd name="connsiteY2" fmla="*/ 805916 h 966024"/>
              <a:gd name="connsiteX3" fmla="*/ 1780033 w 1787519"/>
              <a:gd name="connsiteY3" fmla="*/ 82585 h 966024"/>
              <a:gd name="connsiteX4" fmla="*/ 704431 w 1787519"/>
              <a:gd name="connsiteY4" fmla="*/ 107901 h 966024"/>
              <a:gd name="connsiteX0" fmla="*/ 704033 w 1611246"/>
              <a:gd name="connsiteY0" fmla="*/ 180531 h 1038654"/>
              <a:gd name="connsiteX1" fmla="*/ 7404 w 1611246"/>
              <a:gd name="connsiteY1" fmla="*/ 975663 h 1038654"/>
              <a:gd name="connsiteX2" fmla="*/ 1150848 w 1611246"/>
              <a:gd name="connsiteY2" fmla="*/ 878546 h 1038654"/>
              <a:gd name="connsiteX3" fmla="*/ 1600268 w 1611246"/>
              <a:gd name="connsiteY3" fmla="*/ 52939 h 1038654"/>
              <a:gd name="connsiteX4" fmla="*/ 704033 w 1611246"/>
              <a:gd name="connsiteY4" fmla="*/ 180531 h 1038654"/>
              <a:gd name="connsiteX0" fmla="*/ 886684 w 1793897"/>
              <a:gd name="connsiteY0" fmla="*/ 169131 h 909671"/>
              <a:gd name="connsiteX1" fmla="*/ 5821 w 1793897"/>
              <a:gd name="connsiteY1" fmla="*/ 570012 h 909671"/>
              <a:gd name="connsiteX2" fmla="*/ 1333499 w 1793897"/>
              <a:gd name="connsiteY2" fmla="*/ 867146 h 909671"/>
              <a:gd name="connsiteX3" fmla="*/ 1782919 w 1793897"/>
              <a:gd name="connsiteY3" fmla="*/ 41539 h 909671"/>
              <a:gd name="connsiteX4" fmla="*/ 886684 w 1793897"/>
              <a:gd name="connsiteY4" fmla="*/ 169131 h 909671"/>
              <a:gd name="connsiteX0" fmla="*/ 642582 w 1819185"/>
              <a:gd name="connsiteY0" fmla="*/ 48070 h 1018543"/>
              <a:gd name="connsiteX1" fmla="*/ 19297 w 1819185"/>
              <a:gd name="connsiteY1" fmla="*/ 675503 h 1018543"/>
              <a:gd name="connsiteX2" fmla="*/ 1346975 w 1819185"/>
              <a:gd name="connsiteY2" fmla="*/ 972637 h 1018543"/>
              <a:gd name="connsiteX3" fmla="*/ 1796395 w 1819185"/>
              <a:gd name="connsiteY3" fmla="*/ 147030 h 1018543"/>
              <a:gd name="connsiteX4" fmla="*/ 642582 w 1819185"/>
              <a:gd name="connsiteY4" fmla="*/ 48070 h 101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185" h="1018543">
                <a:moveTo>
                  <a:pt x="642582" y="48070"/>
                </a:moveTo>
                <a:cubicBezTo>
                  <a:pt x="346399" y="136149"/>
                  <a:pt x="-98102" y="521409"/>
                  <a:pt x="19297" y="675503"/>
                </a:cubicBezTo>
                <a:cubicBezTo>
                  <a:pt x="136696" y="829597"/>
                  <a:pt x="1144533" y="1134136"/>
                  <a:pt x="1346975" y="972637"/>
                </a:cubicBezTo>
                <a:cubicBezTo>
                  <a:pt x="1549417" y="811139"/>
                  <a:pt x="1913794" y="301124"/>
                  <a:pt x="1796395" y="147030"/>
                </a:cubicBezTo>
                <a:cubicBezTo>
                  <a:pt x="1678996" y="-7064"/>
                  <a:pt x="938765" y="-40009"/>
                  <a:pt x="642582" y="48070"/>
                </a:cubicBezTo>
                <a:close/>
              </a:path>
            </a:pathLst>
          </a:custGeom>
          <a:solidFill>
            <a:schemeClr val="tx2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77302BD-9FC1-4635-9A04-4FA0524E06A8}"/>
              </a:ext>
            </a:extLst>
          </p:cNvPr>
          <p:cNvSpPr/>
          <p:nvPr/>
        </p:nvSpPr>
        <p:spPr>
          <a:xfrm rot="18947112">
            <a:off x="413231" y="4545065"/>
            <a:ext cx="1506279" cy="1444038"/>
          </a:xfrm>
          <a:custGeom>
            <a:avLst/>
            <a:gdLst>
              <a:gd name="connsiteX0" fmla="*/ 689318 w 1285157"/>
              <a:gd name="connsiteY0" fmla="*/ 121309 h 1483913"/>
              <a:gd name="connsiteX1" fmla="*/ 6930 w 1285157"/>
              <a:gd name="connsiteY1" fmla="*/ 1131244 h 1483913"/>
              <a:gd name="connsiteX2" fmla="*/ 1139694 w 1285157"/>
              <a:gd name="connsiteY2" fmla="*/ 1431494 h 1483913"/>
              <a:gd name="connsiteX3" fmla="*/ 1221581 w 1285157"/>
              <a:gd name="connsiteY3" fmla="*/ 162253 h 1483913"/>
              <a:gd name="connsiteX4" fmla="*/ 689318 w 1285157"/>
              <a:gd name="connsiteY4" fmla="*/ 121309 h 1483913"/>
              <a:gd name="connsiteX0" fmla="*/ 686279 w 1238120"/>
              <a:gd name="connsiteY0" fmla="*/ 145286 h 1853070"/>
              <a:gd name="connsiteX1" fmla="*/ 3891 w 1238120"/>
              <a:gd name="connsiteY1" fmla="*/ 1155221 h 1853070"/>
              <a:gd name="connsiteX2" fmla="*/ 1013825 w 1238120"/>
              <a:gd name="connsiteY2" fmla="*/ 1823961 h 1853070"/>
              <a:gd name="connsiteX3" fmla="*/ 1218542 w 1238120"/>
              <a:gd name="connsiteY3" fmla="*/ 186230 h 1853070"/>
              <a:gd name="connsiteX4" fmla="*/ 686279 w 1238120"/>
              <a:gd name="connsiteY4" fmla="*/ 145286 h 1853070"/>
              <a:gd name="connsiteX0" fmla="*/ 375599 w 927440"/>
              <a:gd name="connsiteY0" fmla="*/ 139631 h 1843855"/>
              <a:gd name="connsiteX1" fmla="*/ 7110 w 927440"/>
              <a:gd name="connsiteY1" fmla="*/ 1054032 h 1843855"/>
              <a:gd name="connsiteX2" fmla="*/ 703145 w 927440"/>
              <a:gd name="connsiteY2" fmla="*/ 1818306 h 1843855"/>
              <a:gd name="connsiteX3" fmla="*/ 907862 w 927440"/>
              <a:gd name="connsiteY3" fmla="*/ 180575 h 1843855"/>
              <a:gd name="connsiteX4" fmla="*/ 375599 w 927440"/>
              <a:gd name="connsiteY4" fmla="*/ 139631 h 1843855"/>
              <a:gd name="connsiteX0" fmla="*/ 269250 w 821091"/>
              <a:gd name="connsiteY0" fmla="*/ 139631 h 1843855"/>
              <a:gd name="connsiteX1" fmla="*/ 9943 w 821091"/>
              <a:gd name="connsiteY1" fmla="*/ 1054032 h 1843855"/>
              <a:gd name="connsiteX2" fmla="*/ 596796 w 821091"/>
              <a:gd name="connsiteY2" fmla="*/ 1818306 h 1843855"/>
              <a:gd name="connsiteX3" fmla="*/ 801513 w 821091"/>
              <a:gd name="connsiteY3" fmla="*/ 180575 h 1843855"/>
              <a:gd name="connsiteX4" fmla="*/ 269250 w 821091"/>
              <a:gd name="connsiteY4" fmla="*/ 139631 h 1843855"/>
              <a:gd name="connsiteX0" fmla="*/ 792763 w 1344604"/>
              <a:gd name="connsiteY0" fmla="*/ 136549 h 1839143"/>
              <a:gd name="connsiteX1" fmla="*/ 3369 w 1344604"/>
              <a:gd name="connsiteY1" fmla="*/ 997941 h 1839143"/>
              <a:gd name="connsiteX2" fmla="*/ 1120309 w 1344604"/>
              <a:gd name="connsiteY2" fmla="*/ 1815224 h 1839143"/>
              <a:gd name="connsiteX3" fmla="*/ 1325026 w 1344604"/>
              <a:gd name="connsiteY3" fmla="*/ 177493 h 1839143"/>
              <a:gd name="connsiteX4" fmla="*/ 792763 w 1344604"/>
              <a:gd name="connsiteY4" fmla="*/ 136549 h 1839143"/>
              <a:gd name="connsiteX0" fmla="*/ 702784 w 1353847"/>
              <a:gd name="connsiteY0" fmla="*/ 171882 h 1807913"/>
              <a:gd name="connsiteX1" fmla="*/ 6155 w 1353847"/>
              <a:gd name="connsiteY1" fmla="*/ 967014 h 1807913"/>
              <a:gd name="connsiteX2" fmla="*/ 1123095 w 1353847"/>
              <a:gd name="connsiteY2" fmla="*/ 1784297 h 1807913"/>
              <a:gd name="connsiteX3" fmla="*/ 1327812 w 1353847"/>
              <a:gd name="connsiteY3" fmla="*/ 146566 h 1807913"/>
              <a:gd name="connsiteX4" fmla="*/ 702784 w 1353847"/>
              <a:gd name="connsiteY4" fmla="*/ 171882 h 1807913"/>
              <a:gd name="connsiteX0" fmla="*/ 703635 w 1785646"/>
              <a:gd name="connsiteY0" fmla="*/ 171882 h 1807913"/>
              <a:gd name="connsiteX1" fmla="*/ 7006 w 1785646"/>
              <a:gd name="connsiteY1" fmla="*/ 967014 h 1807913"/>
              <a:gd name="connsiteX2" fmla="*/ 1123946 w 1785646"/>
              <a:gd name="connsiteY2" fmla="*/ 1784297 h 1807913"/>
              <a:gd name="connsiteX3" fmla="*/ 1779237 w 1785646"/>
              <a:gd name="connsiteY3" fmla="*/ 146566 h 1807913"/>
              <a:gd name="connsiteX4" fmla="*/ 703635 w 1785646"/>
              <a:gd name="connsiteY4" fmla="*/ 171882 h 1807913"/>
              <a:gd name="connsiteX0" fmla="*/ 704431 w 1787519"/>
              <a:gd name="connsiteY0" fmla="*/ 107901 h 966024"/>
              <a:gd name="connsiteX1" fmla="*/ 7802 w 1787519"/>
              <a:gd name="connsiteY1" fmla="*/ 903033 h 966024"/>
              <a:gd name="connsiteX2" fmla="*/ 1151246 w 1787519"/>
              <a:gd name="connsiteY2" fmla="*/ 805916 h 966024"/>
              <a:gd name="connsiteX3" fmla="*/ 1780033 w 1787519"/>
              <a:gd name="connsiteY3" fmla="*/ 82585 h 966024"/>
              <a:gd name="connsiteX4" fmla="*/ 704431 w 1787519"/>
              <a:gd name="connsiteY4" fmla="*/ 107901 h 966024"/>
              <a:gd name="connsiteX0" fmla="*/ 704033 w 1611246"/>
              <a:gd name="connsiteY0" fmla="*/ 180531 h 1038654"/>
              <a:gd name="connsiteX1" fmla="*/ 7404 w 1611246"/>
              <a:gd name="connsiteY1" fmla="*/ 975663 h 1038654"/>
              <a:gd name="connsiteX2" fmla="*/ 1150848 w 1611246"/>
              <a:gd name="connsiteY2" fmla="*/ 878546 h 1038654"/>
              <a:gd name="connsiteX3" fmla="*/ 1600268 w 1611246"/>
              <a:gd name="connsiteY3" fmla="*/ 52939 h 1038654"/>
              <a:gd name="connsiteX4" fmla="*/ 704033 w 1611246"/>
              <a:gd name="connsiteY4" fmla="*/ 180531 h 1038654"/>
              <a:gd name="connsiteX0" fmla="*/ 886684 w 1793897"/>
              <a:gd name="connsiteY0" fmla="*/ 169131 h 909671"/>
              <a:gd name="connsiteX1" fmla="*/ 5821 w 1793897"/>
              <a:gd name="connsiteY1" fmla="*/ 570012 h 909671"/>
              <a:gd name="connsiteX2" fmla="*/ 1333499 w 1793897"/>
              <a:gd name="connsiteY2" fmla="*/ 867146 h 909671"/>
              <a:gd name="connsiteX3" fmla="*/ 1782919 w 1793897"/>
              <a:gd name="connsiteY3" fmla="*/ 41539 h 909671"/>
              <a:gd name="connsiteX4" fmla="*/ 886684 w 1793897"/>
              <a:gd name="connsiteY4" fmla="*/ 169131 h 909671"/>
              <a:gd name="connsiteX0" fmla="*/ 642582 w 1819185"/>
              <a:gd name="connsiteY0" fmla="*/ 48070 h 1018543"/>
              <a:gd name="connsiteX1" fmla="*/ 19297 w 1819185"/>
              <a:gd name="connsiteY1" fmla="*/ 675503 h 1018543"/>
              <a:gd name="connsiteX2" fmla="*/ 1346975 w 1819185"/>
              <a:gd name="connsiteY2" fmla="*/ 972637 h 1018543"/>
              <a:gd name="connsiteX3" fmla="*/ 1796395 w 1819185"/>
              <a:gd name="connsiteY3" fmla="*/ 147030 h 1018543"/>
              <a:gd name="connsiteX4" fmla="*/ 642582 w 1819185"/>
              <a:gd name="connsiteY4" fmla="*/ 48070 h 1018543"/>
              <a:gd name="connsiteX0" fmla="*/ 647847 w 2562503"/>
              <a:gd name="connsiteY0" fmla="*/ 8420 h 978893"/>
              <a:gd name="connsiteX1" fmla="*/ 24562 w 2562503"/>
              <a:gd name="connsiteY1" fmla="*/ 635853 h 978893"/>
              <a:gd name="connsiteX2" fmla="*/ 1352240 w 2562503"/>
              <a:gd name="connsiteY2" fmla="*/ 932987 h 978893"/>
              <a:gd name="connsiteX3" fmla="*/ 2553880 w 2562503"/>
              <a:gd name="connsiteY3" fmla="*/ 317930 h 978893"/>
              <a:gd name="connsiteX4" fmla="*/ 647847 w 2562503"/>
              <a:gd name="connsiteY4" fmla="*/ 8420 h 978893"/>
              <a:gd name="connsiteX0" fmla="*/ 681798 w 2632152"/>
              <a:gd name="connsiteY0" fmla="*/ 9478 h 1149215"/>
              <a:gd name="connsiteX1" fmla="*/ 58513 w 2632152"/>
              <a:gd name="connsiteY1" fmla="*/ 636911 h 1149215"/>
              <a:gd name="connsiteX2" fmla="*/ 1972953 w 2632152"/>
              <a:gd name="connsiteY2" fmla="*/ 1115169 h 1149215"/>
              <a:gd name="connsiteX3" fmla="*/ 2587831 w 2632152"/>
              <a:gd name="connsiteY3" fmla="*/ 318988 h 1149215"/>
              <a:gd name="connsiteX4" fmla="*/ 681798 w 2632152"/>
              <a:gd name="connsiteY4" fmla="*/ 9478 h 1149215"/>
              <a:gd name="connsiteX0" fmla="*/ 1175694 w 2560221"/>
              <a:gd name="connsiteY0" fmla="*/ 4273 h 1476683"/>
              <a:gd name="connsiteX1" fmla="*/ 12230 w 2560221"/>
              <a:gd name="connsiteY1" fmla="*/ 961110 h 1476683"/>
              <a:gd name="connsiteX2" fmla="*/ 1926670 w 2560221"/>
              <a:gd name="connsiteY2" fmla="*/ 1439368 h 1476683"/>
              <a:gd name="connsiteX3" fmla="*/ 2541548 w 2560221"/>
              <a:gd name="connsiteY3" fmla="*/ 643187 h 1476683"/>
              <a:gd name="connsiteX4" fmla="*/ 1175694 w 2560221"/>
              <a:gd name="connsiteY4" fmla="*/ 4273 h 1476683"/>
              <a:gd name="connsiteX0" fmla="*/ 473862 w 1858388"/>
              <a:gd name="connsiteY0" fmla="*/ 1736 h 1467219"/>
              <a:gd name="connsiteX1" fmla="*/ 31681 w 1858388"/>
              <a:gd name="connsiteY1" fmla="*/ 835722 h 1467219"/>
              <a:gd name="connsiteX2" fmla="*/ 1224838 w 1858388"/>
              <a:gd name="connsiteY2" fmla="*/ 1436831 h 1467219"/>
              <a:gd name="connsiteX3" fmla="*/ 1839716 w 1858388"/>
              <a:gd name="connsiteY3" fmla="*/ 640650 h 1467219"/>
              <a:gd name="connsiteX4" fmla="*/ 473862 w 1858388"/>
              <a:gd name="connsiteY4" fmla="*/ 1736 h 1467219"/>
              <a:gd name="connsiteX0" fmla="*/ 464945 w 1835529"/>
              <a:gd name="connsiteY0" fmla="*/ 4886 h 1470369"/>
              <a:gd name="connsiteX1" fmla="*/ 22764 w 1835529"/>
              <a:gd name="connsiteY1" fmla="*/ 838872 h 1470369"/>
              <a:gd name="connsiteX2" fmla="*/ 1215921 w 1835529"/>
              <a:gd name="connsiteY2" fmla="*/ 1439981 h 1470369"/>
              <a:gd name="connsiteX3" fmla="*/ 1830799 w 1835529"/>
              <a:gd name="connsiteY3" fmla="*/ 643800 h 1470369"/>
              <a:gd name="connsiteX4" fmla="*/ 875179 w 1835529"/>
              <a:gd name="connsiteY4" fmla="*/ 501228 h 1470369"/>
              <a:gd name="connsiteX5" fmla="*/ 464945 w 1835529"/>
              <a:gd name="connsiteY5" fmla="*/ 4886 h 1470369"/>
              <a:gd name="connsiteX0" fmla="*/ 464945 w 1832724"/>
              <a:gd name="connsiteY0" fmla="*/ 4886 h 1444038"/>
              <a:gd name="connsiteX1" fmla="*/ 22764 w 1832724"/>
              <a:gd name="connsiteY1" fmla="*/ 838872 h 1444038"/>
              <a:gd name="connsiteX2" fmla="*/ 1215921 w 1832724"/>
              <a:gd name="connsiteY2" fmla="*/ 1439981 h 1444038"/>
              <a:gd name="connsiteX3" fmla="*/ 1124764 w 1832724"/>
              <a:gd name="connsiteY3" fmla="*/ 1009470 h 1444038"/>
              <a:gd name="connsiteX4" fmla="*/ 1830799 w 1832724"/>
              <a:gd name="connsiteY4" fmla="*/ 643800 h 1444038"/>
              <a:gd name="connsiteX5" fmla="*/ 875179 w 1832724"/>
              <a:gd name="connsiteY5" fmla="*/ 501228 h 1444038"/>
              <a:gd name="connsiteX6" fmla="*/ 464945 w 1832724"/>
              <a:gd name="connsiteY6" fmla="*/ 4886 h 144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724" h="1444038">
                <a:moveTo>
                  <a:pt x="464945" y="4886"/>
                </a:moveTo>
                <a:cubicBezTo>
                  <a:pt x="322876" y="61160"/>
                  <a:pt x="-102399" y="599690"/>
                  <a:pt x="22764" y="838872"/>
                </a:cubicBezTo>
                <a:cubicBezTo>
                  <a:pt x="147927" y="1078055"/>
                  <a:pt x="968526" y="1394883"/>
                  <a:pt x="1215921" y="1439981"/>
                </a:cubicBezTo>
                <a:cubicBezTo>
                  <a:pt x="1463316" y="1485079"/>
                  <a:pt x="1022284" y="1142167"/>
                  <a:pt x="1124764" y="1009470"/>
                </a:cubicBezTo>
                <a:cubicBezTo>
                  <a:pt x="1227244" y="876773"/>
                  <a:pt x="1872397" y="728507"/>
                  <a:pt x="1830799" y="643800"/>
                </a:cubicBezTo>
                <a:cubicBezTo>
                  <a:pt x="1789201" y="559093"/>
                  <a:pt x="1102821" y="607714"/>
                  <a:pt x="875179" y="501228"/>
                </a:cubicBezTo>
                <a:cubicBezTo>
                  <a:pt x="647537" y="394742"/>
                  <a:pt x="607014" y="-51388"/>
                  <a:pt x="464945" y="4886"/>
                </a:cubicBezTo>
                <a:close/>
              </a:path>
            </a:pathLst>
          </a:custGeom>
          <a:solidFill>
            <a:schemeClr val="tx2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9E5DB3B-A1CD-410E-9F65-B93CD9D5334D}"/>
              </a:ext>
            </a:extLst>
          </p:cNvPr>
          <p:cNvSpPr/>
          <p:nvPr/>
        </p:nvSpPr>
        <p:spPr>
          <a:xfrm rot="18947112">
            <a:off x="1454737" y="3075445"/>
            <a:ext cx="594636" cy="532385"/>
          </a:xfrm>
          <a:custGeom>
            <a:avLst/>
            <a:gdLst>
              <a:gd name="connsiteX0" fmla="*/ 689318 w 1285157"/>
              <a:gd name="connsiteY0" fmla="*/ 121309 h 1483913"/>
              <a:gd name="connsiteX1" fmla="*/ 6930 w 1285157"/>
              <a:gd name="connsiteY1" fmla="*/ 1131244 h 1483913"/>
              <a:gd name="connsiteX2" fmla="*/ 1139694 w 1285157"/>
              <a:gd name="connsiteY2" fmla="*/ 1431494 h 1483913"/>
              <a:gd name="connsiteX3" fmla="*/ 1221581 w 1285157"/>
              <a:gd name="connsiteY3" fmla="*/ 162253 h 1483913"/>
              <a:gd name="connsiteX4" fmla="*/ 689318 w 1285157"/>
              <a:gd name="connsiteY4" fmla="*/ 121309 h 1483913"/>
              <a:gd name="connsiteX0" fmla="*/ 686279 w 1238120"/>
              <a:gd name="connsiteY0" fmla="*/ 145286 h 1853070"/>
              <a:gd name="connsiteX1" fmla="*/ 3891 w 1238120"/>
              <a:gd name="connsiteY1" fmla="*/ 1155221 h 1853070"/>
              <a:gd name="connsiteX2" fmla="*/ 1013825 w 1238120"/>
              <a:gd name="connsiteY2" fmla="*/ 1823961 h 1853070"/>
              <a:gd name="connsiteX3" fmla="*/ 1218542 w 1238120"/>
              <a:gd name="connsiteY3" fmla="*/ 186230 h 1853070"/>
              <a:gd name="connsiteX4" fmla="*/ 686279 w 1238120"/>
              <a:gd name="connsiteY4" fmla="*/ 145286 h 1853070"/>
              <a:gd name="connsiteX0" fmla="*/ 375599 w 927440"/>
              <a:gd name="connsiteY0" fmla="*/ 139631 h 1843855"/>
              <a:gd name="connsiteX1" fmla="*/ 7110 w 927440"/>
              <a:gd name="connsiteY1" fmla="*/ 1054032 h 1843855"/>
              <a:gd name="connsiteX2" fmla="*/ 703145 w 927440"/>
              <a:gd name="connsiteY2" fmla="*/ 1818306 h 1843855"/>
              <a:gd name="connsiteX3" fmla="*/ 907862 w 927440"/>
              <a:gd name="connsiteY3" fmla="*/ 180575 h 1843855"/>
              <a:gd name="connsiteX4" fmla="*/ 375599 w 927440"/>
              <a:gd name="connsiteY4" fmla="*/ 139631 h 1843855"/>
              <a:gd name="connsiteX0" fmla="*/ 269250 w 821091"/>
              <a:gd name="connsiteY0" fmla="*/ 139631 h 1843855"/>
              <a:gd name="connsiteX1" fmla="*/ 9943 w 821091"/>
              <a:gd name="connsiteY1" fmla="*/ 1054032 h 1843855"/>
              <a:gd name="connsiteX2" fmla="*/ 596796 w 821091"/>
              <a:gd name="connsiteY2" fmla="*/ 1818306 h 1843855"/>
              <a:gd name="connsiteX3" fmla="*/ 801513 w 821091"/>
              <a:gd name="connsiteY3" fmla="*/ 180575 h 1843855"/>
              <a:gd name="connsiteX4" fmla="*/ 269250 w 821091"/>
              <a:gd name="connsiteY4" fmla="*/ 139631 h 1843855"/>
              <a:gd name="connsiteX0" fmla="*/ 792763 w 1344604"/>
              <a:gd name="connsiteY0" fmla="*/ 136549 h 1839143"/>
              <a:gd name="connsiteX1" fmla="*/ 3369 w 1344604"/>
              <a:gd name="connsiteY1" fmla="*/ 997941 h 1839143"/>
              <a:gd name="connsiteX2" fmla="*/ 1120309 w 1344604"/>
              <a:gd name="connsiteY2" fmla="*/ 1815224 h 1839143"/>
              <a:gd name="connsiteX3" fmla="*/ 1325026 w 1344604"/>
              <a:gd name="connsiteY3" fmla="*/ 177493 h 1839143"/>
              <a:gd name="connsiteX4" fmla="*/ 792763 w 1344604"/>
              <a:gd name="connsiteY4" fmla="*/ 136549 h 1839143"/>
              <a:gd name="connsiteX0" fmla="*/ 702784 w 1353847"/>
              <a:gd name="connsiteY0" fmla="*/ 171882 h 1807913"/>
              <a:gd name="connsiteX1" fmla="*/ 6155 w 1353847"/>
              <a:gd name="connsiteY1" fmla="*/ 967014 h 1807913"/>
              <a:gd name="connsiteX2" fmla="*/ 1123095 w 1353847"/>
              <a:gd name="connsiteY2" fmla="*/ 1784297 h 1807913"/>
              <a:gd name="connsiteX3" fmla="*/ 1327812 w 1353847"/>
              <a:gd name="connsiteY3" fmla="*/ 146566 h 1807913"/>
              <a:gd name="connsiteX4" fmla="*/ 702784 w 1353847"/>
              <a:gd name="connsiteY4" fmla="*/ 171882 h 1807913"/>
              <a:gd name="connsiteX0" fmla="*/ 703635 w 1785646"/>
              <a:gd name="connsiteY0" fmla="*/ 171882 h 1807913"/>
              <a:gd name="connsiteX1" fmla="*/ 7006 w 1785646"/>
              <a:gd name="connsiteY1" fmla="*/ 967014 h 1807913"/>
              <a:gd name="connsiteX2" fmla="*/ 1123946 w 1785646"/>
              <a:gd name="connsiteY2" fmla="*/ 1784297 h 1807913"/>
              <a:gd name="connsiteX3" fmla="*/ 1779237 w 1785646"/>
              <a:gd name="connsiteY3" fmla="*/ 146566 h 1807913"/>
              <a:gd name="connsiteX4" fmla="*/ 703635 w 1785646"/>
              <a:gd name="connsiteY4" fmla="*/ 171882 h 1807913"/>
              <a:gd name="connsiteX0" fmla="*/ 704431 w 1787519"/>
              <a:gd name="connsiteY0" fmla="*/ 107901 h 966024"/>
              <a:gd name="connsiteX1" fmla="*/ 7802 w 1787519"/>
              <a:gd name="connsiteY1" fmla="*/ 903033 h 966024"/>
              <a:gd name="connsiteX2" fmla="*/ 1151246 w 1787519"/>
              <a:gd name="connsiteY2" fmla="*/ 805916 h 966024"/>
              <a:gd name="connsiteX3" fmla="*/ 1780033 w 1787519"/>
              <a:gd name="connsiteY3" fmla="*/ 82585 h 966024"/>
              <a:gd name="connsiteX4" fmla="*/ 704431 w 1787519"/>
              <a:gd name="connsiteY4" fmla="*/ 107901 h 966024"/>
              <a:gd name="connsiteX0" fmla="*/ 704033 w 1611246"/>
              <a:gd name="connsiteY0" fmla="*/ 180531 h 1038654"/>
              <a:gd name="connsiteX1" fmla="*/ 7404 w 1611246"/>
              <a:gd name="connsiteY1" fmla="*/ 975663 h 1038654"/>
              <a:gd name="connsiteX2" fmla="*/ 1150848 w 1611246"/>
              <a:gd name="connsiteY2" fmla="*/ 878546 h 1038654"/>
              <a:gd name="connsiteX3" fmla="*/ 1600268 w 1611246"/>
              <a:gd name="connsiteY3" fmla="*/ 52939 h 1038654"/>
              <a:gd name="connsiteX4" fmla="*/ 704033 w 1611246"/>
              <a:gd name="connsiteY4" fmla="*/ 180531 h 1038654"/>
              <a:gd name="connsiteX0" fmla="*/ 886684 w 1793897"/>
              <a:gd name="connsiteY0" fmla="*/ 169131 h 909671"/>
              <a:gd name="connsiteX1" fmla="*/ 5821 w 1793897"/>
              <a:gd name="connsiteY1" fmla="*/ 570012 h 909671"/>
              <a:gd name="connsiteX2" fmla="*/ 1333499 w 1793897"/>
              <a:gd name="connsiteY2" fmla="*/ 867146 h 909671"/>
              <a:gd name="connsiteX3" fmla="*/ 1782919 w 1793897"/>
              <a:gd name="connsiteY3" fmla="*/ 41539 h 909671"/>
              <a:gd name="connsiteX4" fmla="*/ 886684 w 1793897"/>
              <a:gd name="connsiteY4" fmla="*/ 169131 h 909671"/>
              <a:gd name="connsiteX0" fmla="*/ 642582 w 1819185"/>
              <a:gd name="connsiteY0" fmla="*/ 48070 h 1018543"/>
              <a:gd name="connsiteX1" fmla="*/ 19297 w 1819185"/>
              <a:gd name="connsiteY1" fmla="*/ 675503 h 1018543"/>
              <a:gd name="connsiteX2" fmla="*/ 1346975 w 1819185"/>
              <a:gd name="connsiteY2" fmla="*/ 972637 h 1018543"/>
              <a:gd name="connsiteX3" fmla="*/ 1796395 w 1819185"/>
              <a:gd name="connsiteY3" fmla="*/ 147030 h 1018543"/>
              <a:gd name="connsiteX4" fmla="*/ 642582 w 1819185"/>
              <a:gd name="connsiteY4" fmla="*/ 48070 h 101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185" h="1018543">
                <a:moveTo>
                  <a:pt x="642582" y="48070"/>
                </a:moveTo>
                <a:cubicBezTo>
                  <a:pt x="346399" y="136149"/>
                  <a:pt x="-98102" y="521409"/>
                  <a:pt x="19297" y="675503"/>
                </a:cubicBezTo>
                <a:cubicBezTo>
                  <a:pt x="136696" y="829597"/>
                  <a:pt x="1144533" y="1134136"/>
                  <a:pt x="1346975" y="972637"/>
                </a:cubicBezTo>
                <a:cubicBezTo>
                  <a:pt x="1549417" y="811139"/>
                  <a:pt x="1913794" y="301124"/>
                  <a:pt x="1796395" y="147030"/>
                </a:cubicBezTo>
                <a:cubicBezTo>
                  <a:pt x="1678996" y="-7064"/>
                  <a:pt x="938765" y="-40009"/>
                  <a:pt x="642582" y="48070"/>
                </a:cubicBezTo>
                <a:close/>
              </a:path>
            </a:pathLst>
          </a:custGeom>
          <a:solidFill>
            <a:schemeClr val="tx2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4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60" grpId="0" animBg="1"/>
      <p:bldP spid="65" grpId="0" animBg="1"/>
      <p:bldP spid="66" grpId="0" animBg="1"/>
      <p:bldP spid="6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132" y="-327"/>
            <a:ext cx="7948685" cy="864096"/>
          </a:xfrm>
        </p:spPr>
        <p:txBody>
          <a:bodyPr>
            <a:noAutofit/>
          </a:bodyPr>
          <a:lstStyle/>
          <a:p>
            <a:r>
              <a:rPr lang="pl-PL" sz="3200" dirty="0"/>
              <a:t>FPT </a:t>
            </a:r>
            <a:r>
              <a:rPr lang="pl-PL" sz="3200" dirty="0" err="1"/>
              <a:t>Approx</a:t>
            </a:r>
            <a:r>
              <a:rPr lang="pl-PL" sz="3200" dirty="0"/>
              <a:t>.-</a:t>
            </a:r>
            <a:r>
              <a:rPr lang="pl-PL" sz="3200" dirty="0" err="1"/>
              <a:t>Scheme</a:t>
            </a:r>
            <a:r>
              <a:rPr lang="pl-PL" sz="3200" dirty="0"/>
              <a:t> (#</a:t>
            </a:r>
            <a:r>
              <a:rPr lang="pl-PL" sz="3200" dirty="0" err="1"/>
              <a:t>voters</a:t>
            </a:r>
            <a:r>
              <a:rPr lang="pl-PL" sz="3200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653" y="1068996"/>
            <a:ext cx="864096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err="1"/>
              <a:t>Description</a:t>
            </a:r>
            <a:r>
              <a:rPr lang="pl-PL" sz="2400" b="1" dirty="0"/>
              <a:t> of a </a:t>
            </a:r>
            <a:r>
              <a:rPr lang="pl-PL" sz="2400" b="1" dirty="0" err="1"/>
              <a:t>shift-bribery</a:t>
            </a:r>
            <a:r>
              <a:rPr lang="pl-PL" sz="2400" b="1" dirty="0"/>
              <a:t>:</a:t>
            </a:r>
          </a:p>
          <a:p>
            <a:pPr marL="0" indent="0">
              <a:buNone/>
            </a:pPr>
            <a:r>
              <a:rPr lang="pl-PL" sz="2400" dirty="0"/>
              <a:t>(s</a:t>
            </a:r>
            <a:r>
              <a:rPr lang="pl-PL" sz="2400" baseline="-25000" dirty="0"/>
              <a:t>1</a:t>
            </a:r>
            <a:r>
              <a:rPr lang="pl-PL" sz="2400" dirty="0"/>
              <a:t>, …, </a:t>
            </a:r>
            <a:r>
              <a:rPr lang="pl-PL" sz="2400" dirty="0" err="1"/>
              <a:t>s</a:t>
            </a:r>
            <a:r>
              <a:rPr lang="pl-PL" sz="2400" baseline="-25000" dirty="0" err="1"/>
              <a:t>n</a:t>
            </a:r>
            <a:r>
              <a:rPr lang="pl-PL" sz="2400" dirty="0"/>
              <a:t>) – a </a:t>
            </a:r>
            <a:r>
              <a:rPr lang="pl-PL" sz="2400" dirty="0" err="1"/>
              <a:t>vector</a:t>
            </a:r>
            <a:r>
              <a:rPr lang="pl-PL" sz="2400" dirty="0"/>
              <a:t> </a:t>
            </a:r>
            <a:r>
              <a:rPr lang="pl-PL" sz="2400" dirty="0" err="1"/>
              <a:t>where</a:t>
            </a:r>
            <a:r>
              <a:rPr lang="pl-PL" sz="2400" dirty="0"/>
              <a:t> </a:t>
            </a:r>
            <a:r>
              <a:rPr lang="pl-PL" sz="2400" dirty="0" err="1"/>
              <a:t>s</a:t>
            </a:r>
            <a:r>
              <a:rPr lang="pl-PL" sz="2400" baseline="-25000" dirty="0" err="1"/>
              <a:t>j</a:t>
            </a:r>
            <a:r>
              <a:rPr lang="pl-PL" sz="2400" dirty="0"/>
              <a:t> = </a:t>
            </a:r>
            <a:r>
              <a:rPr lang="pl-PL" sz="2400" dirty="0" err="1"/>
              <a:t>shift</a:t>
            </a:r>
            <a:r>
              <a:rPr lang="pl-PL" sz="2400" dirty="0"/>
              <a:t> of p in </a:t>
            </a:r>
            <a:r>
              <a:rPr lang="pl-PL" sz="2400" dirty="0" err="1"/>
              <a:t>vote</a:t>
            </a:r>
            <a:r>
              <a:rPr lang="pl-PL" sz="2400" dirty="0"/>
              <a:t> j 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Problem: m</a:t>
            </a:r>
            <a:r>
              <a:rPr lang="pl-PL" sz="2400" b="1" baseline="30000" dirty="0"/>
              <a:t>n</a:t>
            </a:r>
            <a:r>
              <a:rPr lang="pl-PL" sz="2400" b="1" dirty="0"/>
              <a:t> </a:t>
            </a:r>
            <a:r>
              <a:rPr lang="pl-PL" sz="2400" b="1" dirty="0" err="1"/>
              <a:t>such</a:t>
            </a:r>
            <a:r>
              <a:rPr lang="pl-PL" sz="2400" b="1" dirty="0"/>
              <a:t> </a:t>
            </a:r>
            <a:r>
              <a:rPr lang="pl-PL" sz="2400" b="1" dirty="0" err="1"/>
              <a:t>vectors</a:t>
            </a:r>
            <a:endParaRPr lang="pl-PL" sz="2400" b="1" dirty="0"/>
          </a:p>
          <a:p>
            <a:pPr marL="0" indent="0">
              <a:buNone/>
            </a:pPr>
            <a:endParaRPr lang="pl-PL" sz="2400" dirty="0"/>
          </a:p>
        </p:txBody>
      </p:sp>
      <p:cxnSp>
        <p:nvCxnSpPr>
          <p:cNvPr id="4" name="Łącznik prosty ze strzałką 3"/>
          <p:cNvCxnSpPr/>
          <p:nvPr/>
        </p:nvCxnSpPr>
        <p:spPr>
          <a:xfrm rot="5400000" flipH="1" flipV="1">
            <a:off x="-757915" y="3731419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>
            <a:off x="308091" y="4799013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841491" y="3960813"/>
            <a:ext cx="228600" cy="8382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679691" y="3122613"/>
            <a:ext cx="228600" cy="1676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4422891" y="4265613"/>
            <a:ext cx="228600" cy="5334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3508491" y="2665413"/>
            <a:ext cx="228600" cy="21336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2594091" y="3732213"/>
            <a:ext cx="228600" cy="10668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ole tekstowe 44"/>
          <p:cNvSpPr txBox="1">
            <a:spLocks noChangeArrowheads="1"/>
          </p:cNvSpPr>
          <p:nvPr/>
        </p:nvSpPr>
        <p:spPr bwMode="auto">
          <a:xfrm>
            <a:off x="8414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12" name="pole tekstowe 45"/>
          <p:cNvSpPr txBox="1">
            <a:spLocks noChangeArrowheads="1"/>
          </p:cNvSpPr>
          <p:nvPr/>
        </p:nvSpPr>
        <p:spPr bwMode="auto">
          <a:xfrm>
            <a:off x="44228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13" name="pole tekstowe 46"/>
          <p:cNvSpPr txBox="1">
            <a:spLocks noChangeArrowheads="1"/>
          </p:cNvSpPr>
          <p:nvPr/>
        </p:nvSpPr>
        <p:spPr bwMode="auto">
          <a:xfrm>
            <a:off x="25940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14" name="pole tekstowe 47"/>
          <p:cNvSpPr txBox="1">
            <a:spLocks noChangeArrowheads="1"/>
          </p:cNvSpPr>
          <p:nvPr/>
        </p:nvSpPr>
        <p:spPr bwMode="auto">
          <a:xfrm>
            <a:off x="35084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15" name="pole tekstowe 48"/>
          <p:cNvSpPr txBox="1">
            <a:spLocks noChangeArrowheads="1"/>
          </p:cNvSpPr>
          <p:nvPr/>
        </p:nvSpPr>
        <p:spPr bwMode="auto">
          <a:xfrm>
            <a:off x="16796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AC43D5-E4F7-426C-B48B-1526168904B7}"/>
              </a:ext>
            </a:extLst>
          </p:cNvPr>
          <p:cNvSpPr txBox="1"/>
          <p:nvPr/>
        </p:nvSpPr>
        <p:spPr>
          <a:xfrm>
            <a:off x="7064102" y="108555"/>
            <a:ext cx="177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 – #</a:t>
            </a:r>
            <a:r>
              <a:rPr lang="pl-PL" dirty="0" err="1"/>
              <a:t>candidates</a:t>
            </a:r>
            <a:endParaRPr lang="pl-PL" dirty="0"/>
          </a:p>
          <a:p>
            <a:r>
              <a:rPr lang="pl-PL" dirty="0"/>
              <a:t>n  – #</a:t>
            </a:r>
            <a:r>
              <a:rPr lang="pl-PL" dirty="0" err="1"/>
              <a:t>voters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91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132" y="-327"/>
            <a:ext cx="7948685" cy="864096"/>
          </a:xfrm>
        </p:spPr>
        <p:txBody>
          <a:bodyPr>
            <a:noAutofit/>
          </a:bodyPr>
          <a:lstStyle/>
          <a:p>
            <a:r>
              <a:rPr lang="pl-PL" sz="3200" dirty="0"/>
              <a:t>FPT </a:t>
            </a:r>
            <a:r>
              <a:rPr lang="pl-PL" sz="3200" dirty="0" err="1"/>
              <a:t>Approx</a:t>
            </a:r>
            <a:r>
              <a:rPr lang="pl-PL" sz="3200" dirty="0"/>
              <a:t>.-</a:t>
            </a:r>
            <a:r>
              <a:rPr lang="pl-PL" sz="3200" dirty="0" err="1"/>
              <a:t>Scheme</a:t>
            </a:r>
            <a:r>
              <a:rPr lang="pl-PL" sz="3200" dirty="0"/>
              <a:t> (#</a:t>
            </a:r>
            <a:r>
              <a:rPr lang="pl-PL" sz="3200" dirty="0" err="1"/>
              <a:t>voters</a:t>
            </a:r>
            <a:r>
              <a:rPr lang="pl-PL" sz="3200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653" y="1068996"/>
            <a:ext cx="864096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err="1"/>
              <a:t>Description</a:t>
            </a:r>
            <a:r>
              <a:rPr lang="pl-PL" sz="2400" b="1" dirty="0"/>
              <a:t> of a </a:t>
            </a:r>
            <a:r>
              <a:rPr lang="pl-PL" sz="2400" b="1" dirty="0" err="1"/>
              <a:t>shift-bribery</a:t>
            </a:r>
            <a:r>
              <a:rPr lang="pl-PL" sz="2400" b="1" dirty="0"/>
              <a:t>:</a:t>
            </a:r>
          </a:p>
          <a:p>
            <a:pPr marL="0" indent="0">
              <a:buNone/>
            </a:pPr>
            <a:r>
              <a:rPr lang="pl-PL" sz="2400" dirty="0"/>
              <a:t>(b</a:t>
            </a:r>
            <a:r>
              <a:rPr lang="pl-PL" sz="2400" baseline="-25000" dirty="0"/>
              <a:t>1</a:t>
            </a:r>
            <a:r>
              <a:rPr lang="pl-PL" sz="2400" dirty="0"/>
              <a:t>, …, </a:t>
            </a:r>
            <a:r>
              <a:rPr lang="pl-PL" sz="2400" dirty="0" err="1"/>
              <a:t>b</a:t>
            </a:r>
            <a:r>
              <a:rPr lang="pl-PL" sz="2400" baseline="-25000" dirty="0" err="1"/>
              <a:t>n</a:t>
            </a:r>
            <a:r>
              <a:rPr lang="pl-PL" sz="2400" dirty="0"/>
              <a:t>) – a </a:t>
            </a:r>
            <a:r>
              <a:rPr lang="pl-PL" sz="2400" dirty="0" err="1"/>
              <a:t>vector</a:t>
            </a:r>
            <a:r>
              <a:rPr lang="pl-PL" sz="2400" dirty="0"/>
              <a:t> </a:t>
            </a:r>
            <a:r>
              <a:rPr lang="pl-PL" sz="2400" dirty="0" err="1"/>
              <a:t>where</a:t>
            </a:r>
            <a:r>
              <a:rPr lang="pl-PL" sz="2400" dirty="0"/>
              <a:t> </a:t>
            </a:r>
            <a:r>
              <a:rPr lang="pl-PL" sz="2400" dirty="0" err="1"/>
              <a:t>b</a:t>
            </a:r>
            <a:r>
              <a:rPr lang="pl-PL" sz="2400" baseline="-25000" dirty="0" err="1"/>
              <a:t>j</a:t>
            </a:r>
            <a:r>
              <a:rPr lang="pl-PL" sz="2400" dirty="0"/>
              <a:t> = </a:t>
            </a:r>
            <a:r>
              <a:rPr lang="pl-PL" sz="2400" dirty="0" err="1"/>
              <a:t>amount</a:t>
            </a:r>
            <a:r>
              <a:rPr lang="pl-PL" sz="2400" dirty="0"/>
              <a:t> of </a:t>
            </a:r>
            <a:r>
              <a:rPr lang="pl-PL" sz="2400" dirty="0" err="1"/>
              <a:t>budget</a:t>
            </a:r>
            <a:r>
              <a:rPr lang="pl-PL" sz="2400" dirty="0"/>
              <a:t> </a:t>
            </a:r>
            <a:r>
              <a:rPr lang="pl-PL" sz="2400" dirty="0" err="1"/>
              <a:t>spent</a:t>
            </a:r>
            <a:r>
              <a:rPr lang="pl-PL" sz="2400" dirty="0"/>
              <a:t> on </a:t>
            </a:r>
            <a:r>
              <a:rPr lang="pl-PL" sz="2400" dirty="0" err="1"/>
              <a:t>vj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Problem: </a:t>
            </a:r>
            <a:r>
              <a:rPr lang="pl-PL" sz="2400" dirty="0" err="1"/>
              <a:t>B</a:t>
            </a:r>
            <a:r>
              <a:rPr lang="pl-PL" sz="2400" baseline="30000" dirty="0" err="1"/>
              <a:t>n</a:t>
            </a:r>
            <a:r>
              <a:rPr lang="pl-PL" sz="2400" dirty="0"/>
              <a:t> </a:t>
            </a:r>
            <a:r>
              <a:rPr lang="pl-PL" sz="2400" dirty="0" err="1"/>
              <a:t>such</a:t>
            </a:r>
            <a:r>
              <a:rPr lang="pl-PL" sz="2400" dirty="0"/>
              <a:t> </a:t>
            </a:r>
            <a:r>
              <a:rPr lang="pl-PL" sz="2400" dirty="0" err="1"/>
              <a:t>vectors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AC43D5-E4F7-426C-B48B-1526168904B7}"/>
              </a:ext>
            </a:extLst>
          </p:cNvPr>
          <p:cNvSpPr txBox="1"/>
          <p:nvPr/>
        </p:nvSpPr>
        <p:spPr>
          <a:xfrm>
            <a:off x="7064102" y="108555"/>
            <a:ext cx="177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 – #</a:t>
            </a:r>
            <a:r>
              <a:rPr lang="pl-PL" dirty="0" err="1"/>
              <a:t>candidates</a:t>
            </a:r>
            <a:endParaRPr lang="pl-PL" dirty="0"/>
          </a:p>
          <a:p>
            <a:r>
              <a:rPr lang="pl-PL" dirty="0"/>
              <a:t>n  – #</a:t>
            </a:r>
            <a:r>
              <a:rPr lang="pl-PL" dirty="0" err="1"/>
              <a:t>voters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/>
                  <a:t>Observation:</a:t>
                </a:r>
                <a:r>
                  <a:rPr lang="pl-PL" sz="1800" dirty="0"/>
                  <a:t> We </a:t>
                </a:r>
                <a:r>
                  <a:rPr lang="pl-PL" sz="1800" dirty="0" err="1"/>
                  <a:t>have</a:t>
                </a:r>
                <a:r>
                  <a:rPr lang="pl-PL" sz="1800" dirty="0"/>
                  <a:t> to </a:t>
                </a: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least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sz="1800" dirty="0"/>
                  <a:t> 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 on </a:t>
                </a:r>
                <a:r>
                  <a:rPr lang="pl-PL" sz="1800" dirty="0" err="1"/>
                  <a:t>some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 err="1"/>
                  <a:t>Algorithm</a:t>
                </a:r>
                <a:r>
                  <a:rPr lang="pl-PL" sz="1800" b="1" dirty="0"/>
                  <a:t>: 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Repeat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until</a:t>
                </a:r>
                <a:r>
                  <a:rPr lang="pl-PL" sz="1800" dirty="0"/>
                  <a:t> </a:t>
                </a:r>
                <a:r>
                  <a:rPr lang="pl-PL" sz="1800" dirty="0" err="1"/>
                  <a:t>you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are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left</a:t>
                </a:r>
                <a:r>
                  <a:rPr lang="pl-PL" sz="1800" dirty="0"/>
                  <a:t> with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:</a:t>
                </a:r>
              </a:p>
              <a:p>
                <a:pPr marL="457200" lvl="1" indent="0">
                  <a:buNone/>
                </a:pPr>
                <a:r>
                  <a:rPr lang="pl-PL" sz="1400" dirty="0" err="1"/>
                  <a:t>Guess</a:t>
                </a:r>
                <a:r>
                  <a:rPr lang="pl-PL" sz="1400" dirty="0"/>
                  <a:t> a </a:t>
                </a:r>
                <a:r>
                  <a:rPr lang="pl-PL" sz="1400" dirty="0" err="1"/>
                  <a:t>voter</a:t>
                </a:r>
                <a:r>
                  <a:rPr lang="pl-PL" sz="1400" dirty="0"/>
                  <a:t> and </a:t>
                </a:r>
                <a:r>
                  <a:rPr lang="pl-PL" sz="1400" dirty="0" err="1"/>
                  <a:t>spend</a:t>
                </a:r>
                <a:r>
                  <a:rPr lang="pl-PL" sz="1400" dirty="0"/>
                  <a:t> on </a:t>
                </a:r>
                <a:r>
                  <a:rPr lang="pl-PL" sz="1400" dirty="0" err="1"/>
                  <a:t>him</a:t>
                </a:r>
                <a:r>
                  <a:rPr lang="pl-PL" sz="1400" dirty="0"/>
                  <a:t>/</a:t>
                </a:r>
                <a:r>
                  <a:rPr lang="pl-PL" sz="1400" dirty="0" err="1"/>
                  <a:t>her</a:t>
                </a:r>
                <a:r>
                  <a:rPr lang="pl-PL" sz="1400" dirty="0"/>
                  <a:t> B/n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on </a:t>
                </a:r>
                <a:r>
                  <a:rPr lang="pl-PL" sz="1800" dirty="0" err="1"/>
                  <a:t>each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900" dirty="0"/>
              </a:p>
            </p:txBody>
          </p:sp>
        </mc:Choice>
        <mc:Fallback xmlns="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  <a:blipFill>
                <a:blip r:embed="rId2"/>
                <a:stretch>
                  <a:fillRect l="-1718" t="-822" r="-11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Łącznik prosty ze strzałką 3">
            <a:extLst>
              <a:ext uri="{FF2B5EF4-FFF2-40B4-BE49-F238E27FC236}">
                <a16:creationId xmlns:a16="http://schemas.microsoft.com/office/drawing/2014/main" id="{782FB463-C2C2-4E53-B751-2AF7C83339BC}"/>
              </a:ext>
            </a:extLst>
          </p:cNvPr>
          <p:cNvCxnSpPr/>
          <p:nvPr/>
        </p:nvCxnSpPr>
        <p:spPr>
          <a:xfrm rot="5400000" flipH="1" flipV="1">
            <a:off x="-757915" y="3731419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4">
            <a:extLst>
              <a:ext uri="{FF2B5EF4-FFF2-40B4-BE49-F238E27FC236}">
                <a16:creationId xmlns:a16="http://schemas.microsoft.com/office/drawing/2014/main" id="{665101D8-9767-4B3F-80F4-094254537B56}"/>
              </a:ext>
            </a:extLst>
          </p:cNvPr>
          <p:cNvCxnSpPr/>
          <p:nvPr/>
        </p:nvCxnSpPr>
        <p:spPr>
          <a:xfrm>
            <a:off x="308091" y="4799013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5">
            <a:extLst>
              <a:ext uri="{FF2B5EF4-FFF2-40B4-BE49-F238E27FC236}">
                <a16:creationId xmlns:a16="http://schemas.microsoft.com/office/drawing/2014/main" id="{D616A0A9-7A8B-4577-932E-09DF60C0759D}"/>
              </a:ext>
            </a:extLst>
          </p:cNvPr>
          <p:cNvSpPr/>
          <p:nvPr/>
        </p:nvSpPr>
        <p:spPr>
          <a:xfrm>
            <a:off x="841491" y="3960813"/>
            <a:ext cx="228600" cy="8382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6">
            <a:extLst>
              <a:ext uri="{FF2B5EF4-FFF2-40B4-BE49-F238E27FC236}">
                <a16:creationId xmlns:a16="http://schemas.microsoft.com/office/drawing/2014/main" id="{10826663-B839-4C65-9386-96CA351F7695}"/>
              </a:ext>
            </a:extLst>
          </p:cNvPr>
          <p:cNvSpPr/>
          <p:nvPr/>
        </p:nvSpPr>
        <p:spPr>
          <a:xfrm>
            <a:off x="1679691" y="3122613"/>
            <a:ext cx="228600" cy="1676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rostokąt 7">
            <a:extLst>
              <a:ext uri="{FF2B5EF4-FFF2-40B4-BE49-F238E27FC236}">
                <a16:creationId xmlns:a16="http://schemas.microsoft.com/office/drawing/2014/main" id="{34C0EEBB-7267-4060-9FFF-D27246F1014F}"/>
              </a:ext>
            </a:extLst>
          </p:cNvPr>
          <p:cNvSpPr/>
          <p:nvPr/>
        </p:nvSpPr>
        <p:spPr>
          <a:xfrm>
            <a:off x="4422891" y="4265613"/>
            <a:ext cx="228600" cy="533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ostokąt 8">
            <a:extLst>
              <a:ext uri="{FF2B5EF4-FFF2-40B4-BE49-F238E27FC236}">
                <a16:creationId xmlns:a16="http://schemas.microsoft.com/office/drawing/2014/main" id="{AE2205D6-1BAA-460E-8DD5-09AC86EB864C}"/>
              </a:ext>
            </a:extLst>
          </p:cNvPr>
          <p:cNvSpPr/>
          <p:nvPr/>
        </p:nvSpPr>
        <p:spPr>
          <a:xfrm>
            <a:off x="3508491" y="2665413"/>
            <a:ext cx="228600" cy="21336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rostokąt 9">
            <a:extLst>
              <a:ext uri="{FF2B5EF4-FFF2-40B4-BE49-F238E27FC236}">
                <a16:creationId xmlns:a16="http://schemas.microsoft.com/office/drawing/2014/main" id="{75C47DC6-37CC-43CD-8AEE-5EF12D6EF6D9}"/>
              </a:ext>
            </a:extLst>
          </p:cNvPr>
          <p:cNvSpPr/>
          <p:nvPr/>
        </p:nvSpPr>
        <p:spPr>
          <a:xfrm>
            <a:off x="2594091" y="3732213"/>
            <a:ext cx="228600" cy="10668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ole tekstowe 44">
            <a:extLst>
              <a:ext uri="{FF2B5EF4-FFF2-40B4-BE49-F238E27FC236}">
                <a16:creationId xmlns:a16="http://schemas.microsoft.com/office/drawing/2014/main" id="{9675FD9B-8636-4B4D-AF7D-D1911E7D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26" name="pole tekstowe 45">
            <a:extLst>
              <a:ext uri="{FF2B5EF4-FFF2-40B4-BE49-F238E27FC236}">
                <a16:creationId xmlns:a16="http://schemas.microsoft.com/office/drawing/2014/main" id="{1860DF93-2024-43D7-8CE8-289AAF7E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8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27" name="pole tekstowe 46">
            <a:extLst>
              <a:ext uri="{FF2B5EF4-FFF2-40B4-BE49-F238E27FC236}">
                <a16:creationId xmlns:a16="http://schemas.microsoft.com/office/drawing/2014/main" id="{310BCA14-6CA7-4A24-9E9A-774C338F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0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28" name="pole tekstowe 47">
            <a:extLst>
              <a:ext uri="{FF2B5EF4-FFF2-40B4-BE49-F238E27FC236}">
                <a16:creationId xmlns:a16="http://schemas.microsoft.com/office/drawing/2014/main" id="{9D546281-770A-45AB-92D0-E956E53D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29" name="pole tekstowe 48">
            <a:extLst>
              <a:ext uri="{FF2B5EF4-FFF2-40B4-BE49-F238E27FC236}">
                <a16:creationId xmlns:a16="http://schemas.microsoft.com/office/drawing/2014/main" id="{B160244D-A90C-481D-93C2-453EC92E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6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</p:spTree>
    <p:extLst>
      <p:ext uri="{BB962C8B-B14F-4D97-AF65-F5344CB8AC3E}">
        <p14:creationId xmlns:p14="http://schemas.microsoft.com/office/powerpoint/2010/main" val="18155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132" y="-327"/>
            <a:ext cx="7948685" cy="864096"/>
          </a:xfrm>
        </p:spPr>
        <p:txBody>
          <a:bodyPr>
            <a:noAutofit/>
          </a:bodyPr>
          <a:lstStyle/>
          <a:p>
            <a:r>
              <a:rPr lang="pl-PL" sz="3200" dirty="0"/>
              <a:t>FPT </a:t>
            </a:r>
            <a:r>
              <a:rPr lang="pl-PL" sz="3200" dirty="0" err="1"/>
              <a:t>Approx</a:t>
            </a:r>
            <a:r>
              <a:rPr lang="pl-PL" sz="3200" dirty="0"/>
              <a:t>.-</a:t>
            </a:r>
            <a:r>
              <a:rPr lang="pl-PL" sz="3200" dirty="0" err="1"/>
              <a:t>Scheme</a:t>
            </a:r>
            <a:r>
              <a:rPr lang="pl-PL" sz="3200" dirty="0"/>
              <a:t> (#</a:t>
            </a:r>
            <a:r>
              <a:rPr lang="pl-PL" sz="3200" dirty="0" err="1"/>
              <a:t>voters</a:t>
            </a:r>
            <a:r>
              <a:rPr lang="pl-PL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400" b="1" dirty="0"/>
                  <a:t>Description of a </a:t>
                </a:r>
                <a:r>
                  <a:rPr lang="pl-PL" sz="2400" b="1" dirty="0" err="1"/>
                  <a:t>shift-bribery</a:t>
                </a:r>
                <a:r>
                  <a:rPr lang="pl-PL" sz="2400" b="1" dirty="0"/>
                  <a:t>:</a:t>
                </a:r>
              </a:p>
              <a:p>
                <a:pPr marL="0" indent="0">
                  <a:buNone/>
                </a:pPr>
                <a:r>
                  <a:rPr lang="pl-PL" sz="2400" dirty="0"/>
                  <a:t>(b</a:t>
                </a:r>
                <a:r>
                  <a:rPr lang="pl-PL" sz="2400" baseline="-25000" dirty="0"/>
                  <a:t>1</a:t>
                </a:r>
                <a:r>
                  <a:rPr lang="pl-PL" sz="2400" dirty="0"/>
                  <a:t>, …,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n</a:t>
                </a:r>
                <a:r>
                  <a:rPr lang="pl-PL" sz="2400" dirty="0"/>
                  <a:t>) – a </a:t>
                </a:r>
                <a:r>
                  <a:rPr lang="pl-PL" sz="2400" dirty="0" err="1"/>
                  <a:t>vector</a:t>
                </a:r>
                <a:r>
                  <a:rPr lang="pl-PL" sz="2400" dirty="0"/>
                  <a:t> </a:t>
                </a:r>
                <a:r>
                  <a:rPr lang="pl-PL" sz="2400" dirty="0" err="1"/>
                  <a:t>where</a:t>
                </a:r>
                <a:r>
                  <a:rPr lang="pl-PL" sz="2400" dirty="0"/>
                  <a:t>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j</a:t>
                </a:r>
                <a:r>
                  <a:rPr lang="pl-PL" sz="2400" dirty="0"/>
                  <a:t> = </a:t>
                </a:r>
                <a:r>
                  <a:rPr lang="pl-PL" sz="2400" dirty="0" err="1"/>
                  <a:t>amount</a:t>
                </a:r>
                <a:r>
                  <a:rPr lang="pl-PL" sz="2400" dirty="0"/>
                  <a:t> of </a:t>
                </a:r>
                <a:r>
                  <a:rPr lang="pl-PL" sz="2400" dirty="0" err="1"/>
                  <a:t>budget</a:t>
                </a:r>
                <a:r>
                  <a:rPr lang="pl-PL" sz="2400" dirty="0"/>
                  <a:t> </a:t>
                </a:r>
                <a:r>
                  <a:rPr lang="pl-PL" sz="2400" dirty="0" err="1"/>
                  <a:t>spent</a:t>
                </a:r>
                <a:r>
                  <a:rPr lang="pl-PL" sz="2400" dirty="0"/>
                  <a:t> on </a:t>
                </a:r>
                <a:r>
                  <a:rPr lang="pl-PL" sz="2400" dirty="0" err="1"/>
                  <a:t>vj</a:t>
                </a: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pl-PL" sz="2400" dirty="0"/>
                  <a:t>Budget </a:t>
                </a:r>
                <a:r>
                  <a:rPr lang="pl-PL" sz="2400" dirty="0" err="1"/>
                  <a:t>left</a:t>
                </a:r>
                <a:r>
                  <a:rPr lang="pl-PL" sz="2400" dirty="0"/>
                  <a:t>: 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  <a:blipFill>
                <a:blip r:embed="rId2"/>
                <a:stretch>
                  <a:fillRect l="-1129" t="-9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FAC43D5-E4F7-426C-B48B-1526168904B7}"/>
              </a:ext>
            </a:extLst>
          </p:cNvPr>
          <p:cNvSpPr txBox="1"/>
          <p:nvPr/>
        </p:nvSpPr>
        <p:spPr>
          <a:xfrm>
            <a:off x="7064102" y="108555"/>
            <a:ext cx="177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 – #</a:t>
            </a:r>
            <a:r>
              <a:rPr lang="pl-PL" dirty="0" err="1"/>
              <a:t>candidates</a:t>
            </a:r>
            <a:endParaRPr lang="pl-PL" dirty="0"/>
          </a:p>
          <a:p>
            <a:r>
              <a:rPr lang="pl-PL" dirty="0"/>
              <a:t>n  – #</a:t>
            </a:r>
            <a:r>
              <a:rPr lang="pl-PL" dirty="0" err="1"/>
              <a:t>voters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/>
                  <a:t>Observation:</a:t>
                </a:r>
                <a:r>
                  <a:rPr lang="pl-PL" sz="1800" dirty="0"/>
                  <a:t> We </a:t>
                </a:r>
                <a:r>
                  <a:rPr lang="pl-PL" sz="1800" dirty="0" err="1"/>
                  <a:t>have</a:t>
                </a:r>
                <a:r>
                  <a:rPr lang="pl-PL" sz="1800" dirty="0"/>
                  <a:t> to </a:t>
                </a: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least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sz="1800" dirty="0"/>
                  <a:t> 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 on </a:t>
                </a:r>
                <a:r>
                  <a:rPr lang="pl-PL" sz="1800" dirty="0" err="1"/>
                  <a:t>some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 err="1"/>
                  <a:t>Algorithm</a:t>
                </a:r>
                <a:r>
                  <a:rPr lang="pl-PL" sz="1800" b="1" dirty="0"/>
                  <a:t>: 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Repeat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until</a:t>
                </a:r>
                <a:r>
                  <a:rPr lang="pl-PL" sz="1800" dirty="0"/>
                  <a:t> </a:t>
                </a:r>
                <a:r>
                  <a:rPr lang="pl-PL" sz="1800" dirty="0" err="1"/>
                  <a:t>you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are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left</a:t>
                </a:r>
                <a:r>
                  <a:rPr lang="pl-PL" sz="1800" dirty="0"/>
                  <a:t> with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:</a:t>
                </a:r>
              </a:p>
              <a:p>
                <a:pPr marL="457200" lvl="1" indent="0">
                  <a:buNone/>
                </a:pPr>
                <a:r>
                  <a:rPr lang="pl-PL" sz="1400" dirty="0" err="1"/>
                  <a:t>Guess</a:t>
                </a:r>
                <a:r>
                  <a:rPr lang="pl-PL" sz="1400" dirty="0"/>
                  <a:t> a </a:t>
                </a:r>
                <a:r>
                  <a:rPr lang="pl-PL" sz="1400" dirty="0" err="1"/>
                  <a:t>voter</a:t>
                </a:r>
                <a:r>
                  <a:rPr lang="pl-PL" sz="1400" dirty="0"/>
                  <a:t> and </a:t>
                </a:r>
                <a:r>
                  <a:rPr lang="pl-PL" sz="1400" dirty="0" err="1"/>
                  <a:t>spend</a:t>
                </a:r>
                <a:r>
                  <a:rPr lang="pl-PL" sz="1400" dirty="0"/>
                  <a:t> on </a:t>
                </a:r>
                <a:r>
                  <a:rPr lang="pl-PL" sz="1400" dirty="0" err="1"/>
                  <a:t>him</a:t>
                </a:r>
                <a:r>
                  <a:rPr lang="pl-PL" sz="1400" dirty="0"/>
                  <a:t>/</a:t>
                </a:r>
                <a:r>
                  <a:rPr lang="pl-PL" sz="1400" dirty="0" err="1"/>
                  <a:t>her</a:t>
                </a:r>
                <a:r>
                  <a:rPr lang="pl-PL" sz="1400" dirty="0"/>
                  <a:t> B/n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on </a:t>
                </a:r>
                <a:r>
                  <a:rPr lang="pl-PL" sz="1800" dirty="0" err="1"/>
                  <a:t>each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900" dirty="0"/>
              </a:p>
            </p:txBody>
          </p:sp>
        </mc:Choice>
        <mc:Fallback xmlns="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  <a:blipFill>
                <a:blip r:embed="rId3"/>
                <a:stretch>
                  <a:fillRect l="-1718" t="-822" r="-11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Łącznik prosty ze strzałką 3">
            <a:extLst>
              <a:ext uri="{FF2B5EF4-FFF2-40B4-BE49-F238E27FC236}">
                <a16:creationId xmlns:a16="http://schemas.microsoft.com/office/drawing/2014/main" id="{782FB463-C2C2-4E53-B751-2AF7C83339BC}"/>
              </a:ext>
            </a:extLst>
          </p:cNvPr>
          <p:cNvCxnSpPr/>
          <p:nvPr/>
        </p:nvCxnSpPr>
        <p:spPr>
          <a:xfrm rot="5400000" flipH="1" flipV="1">
            <a:off x="-757915" y="3731419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4">
            <a:extLst>
              <a:ext uri="{FF2B5EF4-FFF2-40B4-BE49-F238E27FC236}">
                <a16:creationId xmlns:a16="http://schemas.microsoft.com/office/drawing/2014/main" id="{665101D8-9767-4B3F-80F4-094254537B56}"/>
              </a:ext>
            </a:extLst>
          </p:cNvPr>
          <p:cNvCxnSpPr/>
          <p:nvPr/>
        </p:nvCxnSpPr>
        <p:spPr>
          <a:xfrm>
            <a:off x="308091" y="4799013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5">
            <a:extLst>
              <a:ext uri="{FF2B5EF4-FFF2-40B4-BE49-F238E27FC236}">
                <a16:creationId xmlns:a16="http://schemas.microsoft.com/office/drawing/2014/main" id="{D616A0A9-7A8B-4577-932E-09DF60C0759D}"/>
              </a:ext>
            </a:extLst>
          </p:cNvPr>
          <p:cNvSpPr/>
          <p:nvPr/>
        </p:nvSpPr>
        <p:spPr>
          <a:xfrm>
            <a:off x="841491" y="3960813"/>
            <a:ext cx="228600" cy="8382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6">
            <a:extLst>
              <a:ext uri="{FF2B5EF4-FFF2-40B4-BE49-F238E27FC236}">
                <a16:creationId xmlns:a16="http://schemas.microsoft.com/office/drawing/2014/main" id="{10826663-B839-4C65-9386-96CA351F7695}"/>
              </a:ext>
            </a:extLst>
          </p:cNvPr>
          <p:cNvSpPr/>
          <p:nvPr/>
        </p:nvSpPr>
        <p:spPr>
          <a:xfrm>
            <a:off x="1679691" y="3122613"/>
            <a:ext cx="228600" cy="1676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rostokąt 7">
            <a:extLst>
              <a:ext uri="{FF2B5EF4-FFF2-40B4-BE49-F238E27FC236}">
                <a16:creationId xmlns:a16="http://schemas.microsoft.com/office/drawing/2014/main" id="{34C0EEBB-7267-4060-9FFF-D27246F1014F}"/>
              </a:ext>
            </a:extLst>
          </p:cNvPr>
          <p:cNvSpPr/>
          <p:nvPr/>
        </p:nvSpPr>
        <p:spPr>
          <a:xfrm>
            <a:off x="4422891" y="4265613"/>
            <a:ext cx="228600" cy="533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ostokąt 8">
            <a:extLst>
              <a:ext uri="{FF2B5EF4-FFF2-40B4-BE49-F238E27FC236}">
                <a16:creationId xmlns:a16="http://schemas.microsoft.com/office/drawing/2014/main" id="{AE2205D6-1BAA-460E-8DD5-09AC86EB864C}"/>
              </a:ext>
            </a:extLst>
          </p:cNvPr>
          <p:cNvSpPr/>
          <p:nvPr/>
        </p:nvSpPr>
        <p:spPr>
          <a:xfrm>
            <a:off x="3508491" y="2665413"/>
            <a:ext cx="228600" cy="21336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rostokąt 9">
            <a:extLst>
              <a:ext uri="{FF2B5EF4-FFF2-40B4-BE49-F238E27FC236}">
                <a16:creationId xmlns:a16="http://schemas.microsoft.com/office/drawing/2014/main" id="{75C47DC6-37CC-43CD-8AEE-5EF12D6EF6D9}"/>
              </a:ext>
            </a:extLst>
          </p:cNvPr>
          <p:cNvSpPr/>
          <p:nvPr/>
        </p:nvSpPr>
        <p:spPr>
          <a:xfrm>
            <a:off x="2594091" y="3732213"/>
            <a:ext cx="228600" cy="10668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ole tekstowe 44">
            <a:extLst>
              <a:ext uri="{FF2B5EF4-FFF2-40B4-BE49-F238E27FC236}">
                <a16:creationId xmlns:a16="http://schemas.microsoft.com/office/drawing/2014/main" id="{9675FD9B-8636-4B4D-AF7D-D1911E7D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26" name="pole tekstowe 45">
            <a:extLst>
              <a:ext uri="{FF2B5EF4-FFF2-40B4-BE49-F238E27FC236}">
                <a16:creationId xmlns:a16="http://schemas.microsoft.com/office/drawing/2014/main" id="{1860DF93-2024-43D7-8CE8-289AAF7E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8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27" name="pole tekstowe 46">
            <a:extLst>
              <a:ext uri="{FF2B5EF4-FFF2-40B4-BE49-F238E27FC236}">
                <a16:creationId xmlns:a16="http://schemas.microsoft.com/office/drawing/2014/main" id="{310BCA14-6CA7-4A24-9E9A-774C338F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0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28" name="pole tekstowe 47">
            <a:extLst>
              <a:ext uri="{FF2B5EF4-FFF2-40B4-BE49-F238E27FC236}">
                <a16:creationId xmlns:a16="http://schemas.microsoft.com/office/drawing/2014/main" id="{9D546281-770A-45AB-92D0-E956E53D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29" name="pole tekstowe 48">
            <a:extLst>
              <a:ext uri="{FF2B5EF4-FFF2-40B4-BE49-F238E27FC236}">
                <a16:creationId xmlns:a16="http://schemas.microsoft.com/office/drawing/2014/main" id="{B160244D-A90C-481D-93C2-453EC92E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6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</p:spTree>
    <p:extLst>
      <p:ext uri="{BB962C8B-B14F-4D97-AF65-F5344CB8AC3E}">
        <p14:creationId xmlns:p14="http://schemas.microsoft.com/office/powerpoint/2010/main" val="73865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132" y="-327"/>
            <a:ext cx="7948685" cy="864096"/>
          </a:xfrm>
        </p:spPr>
        <p:txBody>
          <a:bodyPr>
            <a:noAutofit/>
          </a:bodyPr>
          <a:lstStyle/>
          <a:p>
            <a:r>
              <a:rPr lang="pl-PL" sz="3200" dirty="0"/>
              <a:t>FPT </a:t>
            </a:r>
            <a:r>
              <a:rPr lang="pl-PL" sz="3200" dirty="0" err="1"/>
              <a:t>Approx</a:t>
            </a:r>
            <a:r>
              <a:rPr lang="pl-PL" sz="3200" dirty="0"/>
              <a:t>.-</a:t>
            </a:r>
            <a:r>
              <a:rPr lang="pl-PL" sz="3200" dirty="0" err="1"/>
              <a:t>Scheme</a:t>
            </a:r>
            <a:r>
              <a:rPr lang="pl-PL" sz="3200" dirty="0"/>
              <a:t> (#</a:t>
            </a:r>
            <a:r>
              <a:rPr lang="pl-PL" sz="3200" dirty="0" err="1"/>
              <a:t>voters</a:t>
            </a:r>
            <a:r>
              <a:rPr lang="pl-PL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400" b="1" dirty="0"/>
                  <a:t>Description of a </a:t>
                </a:r>
                <a:r>
                  <a:rPr lang="pl-PL" sz="2400" b="1" dirty="0" err="1"/>
                  <a:t>shift-bribery</a:t>
                </a:r>
                <a:r>
                  <a:rPr lang="pl-PL" sz="2400" b="1" dirty="0"/>
                  <a:t>:</a:t>
                </a:r>
              </a:p>
              <a:p>
                <a:pPr marL="0" indent="0">
                  <a:buNone/>
                </a:pPr>
                <a:r>
                  <a:rPr lang="pl-PL" sz="2400" dirty="0"/>
                  <a:t>(b</a:t>
                </a:r>
                <a:r>
                  <a:rPr lang="pl-PL" sz="2400" baseline="-25000" dirty="0"/>
                  <a:t>1</a:t>
                </a:r>
                <a:r>
                  <a:rPr lang="pl-PL" sz="2400" dirty="0"/>
                  <a:t>, …,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n</a:t>
                </a:r>
                <a:r>
                  <a:rPr lang="pl-PL" sz="2400" dirty="0"/>
                  <a:t>) – a </a:t>
                </a:r>
                <a:r>
                  <a:rPr lang="pl-PL" sz="2400" dirty="0" err="1"/>
                  <a:t>vector</a:t>
                </a:r>
                <a:r>
                  <a:rPr lang="pl-PL" sz="2400" dirty="0"/>
                  <a:t> </a:t>
                </a:r>
                <a:r>
                  <a:rPr lang="pl-PL" sz="2400" dirty="0" err="1"/>
                  <a:t>where</a:t>
                </a:r>
                <a:r>
                  <a:rPr lang="pl-PL" sz="2400" dirty="0"/>
                  <a:t>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j</a:t>
                </a:r>
                <a:r>
                  <a:rPr lang="pl-PL" sz="2400" dirty="0"/>
                  <a:t> = </a:t>
                </a:r>
                <a:r>
                  <a:rPr lang="pl-PL" sz="2400" dirty="0" err="1"/>
                  <a:t>amount</a:t>
                </a:r>
                <a:r>
                  <a:rPr lang="pl-PL" sz="2400" dirty="0"/>
                  <a:t> of </a:t>
                </a:r>
                <a:r>
                  <a:rPr lang="pl-PL" sz="2400" dirty="0" err="1"/>
                  <a:t>budget</a:t>
                </a:r>
                <a:r>
                  <a:rPr lang="pl-PL" sz="2400" dirty="0"/>
                  <a:t> </a:t>
                </a:r>
                <a:r>
                  <a:rPr lang="pl-PL" sz="2400" dirty="0" err="1"/>
                  <a:t>spent</a:t>
                </a:r>
                <a:r>
                  <a:rPr lang="pl-PL" sz="2400" dirty="0"/>
                  <a:t> on </a:t>
                </a:r>
                <a:r>
                  <a:rPr lang="pl-PL" sz="2400" dirty="0" err="1"/>
                  <a:t>vj</a:t>
                </a: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pl-PL" sz="2400" dirty="0"/>
                  <a:t>Budget </a:t>
                </a:r>
                <a:r>
                  <a:rPr lang="pl-PL" sz="2400" dirty="0" err="1"/>
                  <a:t>left</a:t>
                </a:r>
                <a:r>
                  <a:rPr lang="pl-PL" sz="2400" dirty="0"/>
                  <a:t>: 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  <a:blipFill>
                <a:blip r:embed="rId2"/>
                <a:stretch>
                  <a:fillRect l="-1129" t="-9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FAC43D5-E4F7-426C-B48B-1526168904B7}"/>
              </a:ext>
            </a:extLst>
          </p:cNvPr>
          <p:cNvSpPr txBox="1"/>
          <p:nvPr/>
        </p:nvSpPr>
        <p:spPr>
          <a:xfrm>
            <a:off x="7064102" y="108555"/>
            <a:ext cx="177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 – #</a:t>
            </a:r>
            <a:r>
              <a:rPr lang="pl-PL" dirty="0" err="1"/>
              <a:t>candidates</a:t>
            </a:r>
            <a:endParaRPr lang="pl-PL" dirty="0"/>
          </a:p>
          <a:p>
            <a:r>
              <a:rPr lang="pl-PL" dirty="0"/>
              <a:t>n  – #</a:t>
            </a:r>
            <a:r>
              <a:rPr lang="pl-PL" dirty="0" err="1"/>
              <a:t>voters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/>
                  <a:t>Observation:</a:t>
                </a:r>
                <a:r>
                  <a:rPr lang="pl-PL" sz="1800" dirty="0"/>
                  <a:t> We </a:t>
                </a:r>
                <a:r>
                  <a:rPr lang="pl-PL" sz="1800" dirty="0" err="1"/>
                  <a:t>have</a:t>
                </a:r>
                <a:r>
                  <a:rPr lang="pl-PL" sz="1800" dirty="0"/>
                  <a:t> to </a:t>
                </a: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least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sz="1800" dirty="0"/>
                  <a:t> 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 on </a:t>
                </a:r>
                <a:r>
                  <a:rPr lang="pl-PL" sz="1800" dirty="0" err="1"/>
                  <a:t>some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 err="1"/>
                  <a:t>Algorithm</a:t>
                </a:r>
                <a:r>
                  <a:rPr lang="pl-PL" sz="1800" b="1" dirty="0"/>
                  <a:t>: 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Repeat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until</a:t>
                </a:r>
                <a:r>
                  <a:rPr lang="pl-PL" sz="1800" dirty="0"/>
                  <a:t> </a:t>
                </a:r>
                <a:r>
                  <a:rPr lang="pl-PL" sz="1800" dirty="0" err="1"/>
                  <a:t>you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are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left</a:t>
                </a:r>
                <a:r>
                  <a:rPr lang="pl-PL" sz="1800" dirty="0"/>
                  <a:t> with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:</a:t>
                </a:r>
              </a:p>
              <a:p>
                <a:pPr marL="457200" lvl="1" indent="0">
                  <a:buNone/>
                </a:pPr>
                <a:r>
                  <a:rPr lang="pl-PL" sz="1400" dirty="0" err="1"/>
                  <a:t>Guess</a:t>
                </a:r>
                <a:r>
                  <a:rPr lang="pl-PL" sz="1400" dirty="0"/>
                  <a:t> a </a:t>
                </a:r>
                <a:r>
                  <a:rPr lang="pl-PL" sz="1400" dirty="0" err="1"/>
                  <a:t>voter</a:t>
                </a:r>
                <a:r>
                  <a:rPr lang="pl-PL" sz="1400" dirty="0"/>
                  <a:t> and </a:t>
                </a:r>
                <a:r>
                  <a:rPr lang="pl-PL" sz="1400" dirty="0" err="1"/>
                  <a:t>spend</a:t>
                </a:r>
                <a:r>
                  <a:rPr lang="pl-PL" sz="1400" dirty="0"/>
                  <a:t> on </a:t>
                </a:r>
                <a:r>
                  <a:rPr lang="pl-PL" sz="1400" dirty="0" err="1"/>
                  <a:t>him</a:t>
                </a:r>
                <a:r>
                  <a:rPr lang="pl-PL" sz="1400" dirty="0"/>
                  <a:t>/</a:t>
                </a:r>
                <a:r>
                  <a:rPr lang="pl-PL" sz="1400" dirty="0" err="1"/>
                  <a:t>her</a:t>
                </a:r>
                <a:r>
                  <a:rPr lang="pl-PL" sz="1400" dirty="0"/>
                  <a:t> B/n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on </a:t>
                </a:r>
                <a:r>
                  <a:rPr lang="pl-PL" sz="1800" dirty="0" err="1"/>
                  <a:t>each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900" dirty="0"/>
              </a:p>
            </p:txBody>
          </p:sp>
        </mc:Choice>
        <mc:Fallback xmlns="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  <a:blipFill>
                <a:blip r:embed="rId3"/>
                <a:stretch>
                  <a:fillRect l="-1718" t="-822" r="-11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Łącznik prosty ze strzałką 3">
            <a:extLst>
              <a:ext uri="{FF2B5EF4-FFF2-40B4-BE49-F238E27FC236}">
                <a16:creationId xmlns:a16="http://schemas.microsoft.com/office/drawing/2014/main" id="{782FB463-C2C2-4E53-B751-2AF7C83339BC}"/>
              </a:ext>
            </a:extLst>
          </p:cNvPr>
          <p:cNvCxnSpPr/>
          <p:nvPr/>
        </p:nvCxnSpPr>
        <p:spPr>
          <a:xfrm rot="5400000" flipH="1" flipV="1">
            <a:off x="-757915" y="3731419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4">
            <a:extLst>
              <a:ext uri="{FF2B5EF4-FFF2-40B4-BE49-F238E27FC236}">
                <a16:creationId xmlns:a16="http://schemas.microsoft.com/office/drawing/2014/main" id="{665101D8-9767-4B3F-80F4-094254537B56}"/>
              </a:ext>
            </a:extLst>
          </p:cNvPr>
          <p:cNvCxnSpPr/>
          <p:nvPr/>
        </p:nvCxnSpPr>
        <p:spPr>
          <a:xfrm>
            <a:off x="308091" y="4799013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5">
            <a:extLst>
              <a:ext uri="{FF2B5EF4-FFF2-40B4-BE49-F238E27FC236}">
                <a16:creationId xmlns:a16="http://schemas.microsoft.com/office/drawing/2014/main" id="{D616A0A9-7A8B-4577-932E-09DF60C0759D}"/>
              </a:ext>
            </a:extLst>
          </p:cNvPr>
          <p:cNvSpPr/>
          <p:nvPr/>
        </p:nvSpPr>
        <p:spPr>
          <a:xfrm>
            <a:off x="841491" y="3960813"/>
            <a:ext cx="228600" cy="8382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6">
            <a:extLst>
              <a:ext uri="{FF2B5EF4-FFF2-40B4-BE49-F238E27FC236}">
                <a16:creationId xmlns:a16="http://schemas.microsoft.com/office/drawing/2014/main" id="{10826663-B839-4C65-9386-96CA351F7695}"/>
              </a:ext>
            </a:extLst>
          </p:cNvPr>
          <p:cNvSpPr/>
          <p:nvPr/>
        </p:nvSpPr>
        <p:spPr>
          <a:xfrm>
            <a:off x="1679691" y="3122613"/>
            <a:ext cx="228600" cy="1676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rostokąt 7">
            <a:extLst>
              <a:ext uri="{FF2B5EF4-FFF2-40B4-BE49-F238E27FC236}">
                <a16:creationId xmlns:a16="http://schemas.microsoft.com/office/drawing/2014/main" id="{34C0EEBB-7267-4060-9FFF-D27246F1014F}"/>
              </a:ext>
            </a:extLst>
          </p:cNvPr>
          <p:cNvSpPr/>
          <p:nvPr/>
        </p:nvSpPr>
        <p:spPr>
          <a:xfrm>
            <a:off x="4422891" y="4265613"/>
            <a:ext cx="228600" cy="533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ostokąt 8">
            <a:extLst>
              <a:ext uri="{FF2B5EF4-FFF2-40B4-BE49-F238E27FC236}">
                <a16:creationId xmlns:a16="http://schemas.microsoft.com/office/drawing/2014/main" id="{AE2205D6-1BAA-460E-8DD5-09AC86EB864C}"/>
              </a:ext>
            </a:extLst>
          </p:cNvPr>
          <p:cNvSpPr/>
          <p:nvPr/>
        </p:nvSpPr>
        <p:spPr>
          <a:xfrm>
            <a:off x="3508491" y="2665413"/>
            <a:ext cx="228600" cy="21336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rostokąt 9">
            <a:extLst>
              <a:ext uri="{FF2B5EF4-FFF2-40B4-BE49-F238E27FC236}">
                <a16:creationId xmlns:a16="http://schemas.microsoft.com/office/drawing/2014/main" id="{75C47DC6-37CC-43CD-8AEE-5EF12D6EF6D9}"/>
              </a:ext>
            </a:extLst>
          </p:cNvPr>
          <p:cNvSpPr/>
          <p:nvPr/>
        </p:nvSpPr>
        <p:spPr>
          <a:xfrm>
            <a:off x="2594091" y="3732213"/>
            <a:ext cx="228600" cy="10668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ole tekstowe 44">
            <a:extLst>
              <a:ext uri="{FF2B5EF4-FFF2-40B4-BE49-F238E27FC236}">
                <a16:creationId xmlns:a16="http://schemas.microsoft.com/office/drawing/2014/main" id="{9675FD9B-8636-4B4D-AF7D-D1911E7D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26" name="pole tekstowe 45">
            <a:extLst>
              <a:ext uri="{FF2B5EF4-FFF2-40B4-BE49-F238E27FC236}">
                <a16:creationId xmlns:a16="http://schemas.microsoft.com/office/drawing/2014/main" id="{1860DF93-2024-43D7-8CE8-289AAF7E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8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27" name="pole tekstowe 46">
            <a:extLst>
              <a:ext uri="{FF2B5EF4-FFF2-40B4-BE49-F238E27FC236}">
                <a16:creationId xmlns:a16="http://schemas.microsoft.com/office/drawing/2014/main" id="{310BCA14-6CA7-4A24-9E9A-774C338F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0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28" name="pole tekstowe 47">
            <a:extLst>
              <a:ext uri="{FF2B5EF4-FFF2-40B4-BE49-F238E27FC236}">
                <a16:creationId xmlns:a16="http://schemas.microsoft.com/office/drawing/2014/main" id="{9D546281-770A-45AB-92D0-E956E53D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29" name="pole tekstowe 48">
            <a:extLst>
              <a:ext uri="{FF2B5EF4-FFF2-40B4-BE49-F238E27FC236}">
                <a16:creationId xmlns:a16="http://schemas.microsoft.com/office/drawing/2014/main" id="{B160244D-A90C-481D-93C2-453EC92E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6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30" name="Prostokąt 8">
            <a:extLst>
              <a:ext uri="{FF2B5EF4-FFF2-40B4-BE49-F238E27FC236}">
                <a16:creationId xmlns:a16="http://schemas.microsoft.com/office/drawing/2014/main" id="{97E69051-AD3B-46C8-9626-DA3C8747D2A8}"/>
              </a:ext>
            </a:extLst>
          </p:cNvPr>
          <p:cNvSpPr/>
          <p:nvPr/>
        </p:nvSpPr>
        <p:spPr>
          <a:xfrm>
            <a:off x="3759701" y="3400925"/>
            <a:ext cx="251211" cy="1398087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683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132" y="-327"/>
            <a:ext cx="7948685" cy="864096"/>
          </a:xfrm>
        </p:spPr>
        <p:txBody>
          <a:bodyPr>
            <a:noAutofit/>
          </a:bodyPr>
          <a:lstStyle/>
          <a:p>
            <a:r>
              <a:rPr lang="pl-PL" sz="3200" dirty="0"/>
              <a:t>FPT </a:t>
            </a:r>
            <a:r>
              <a:rPr lang="pl-PL" sz="3200" dirty="0" err="1"/>
              <a:t>Approx</a:t>
            </a:r>
            <a:r>
              <a:rPr lang="pl-PL" sz="3200" dirty="0"/>
              <a:t>.-</a:t>
            </a:r>
            <a:r>
              <a:rPr lang="pl-PL" sz="3200" dirty="0" err="1"/>
              <a:t>Scheme</a:t>
            </a:r>
            <a:r>
              <a:rPr lang="pl-PL" sz="3200" dirty="0"/>
              <a:t> (#</a:t>
            </a:r>
            <a:r>
              <a:rPr lang="pl-PL" sz="3200" dirty="0" err="1"/>
              <a:t>voters</a:t>
            </a:r>
            <a:r>
              <a:rPr lang="pl-PL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400" b="1" dirty="0"/>
                  <a:t>Description of a </a:t>
                </a:r>
                <a:r>
                  <a:rPr lang="pl-PL" sz="2400" b="1" dirty="0" err="1"/>
                  <a:t>shift-bribery</a:t>
                </a:r>
                <a:r>
                  <a:rPr lang="pl-PL" sz="2400" b="1" dirty="0"/>
                  <a:t>:</a:t>
                </a:r>
              </a:p>
              <a:p>
                <a:pPr marL="0" indent="0">
                  <a:buNone/>
                </a:pPr>
                <a:r>
                  <a:rPr lang="pl-PL" sz="2400" dirty="0"/>
                  <a:t>(b</a:t>
                </a:r>
                <a:r>
                  <a:rPr lang="pl-PL" sz="2400" baseline="-25000" dirty="0"/>
                  <a:t>1</a:t>
                </a:r>
                <a:r>
                  <a:rPr lang="pl-PL" sz="2400" dirty="0"/>
                  <a:t>, …,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n</a:t>
                </a:r>
                <a:r>
                  <a:rPr lang="pl-PL" sz="2400" dirty="0"/>
                  <a:t>) – a </a:t>
                </a:r>
                <a:r>
                  <a:rPr lang="pl-PL" sz="2400" dirty="0" err="1"/>
                  <a:t>vector</a:t>
                </a:r>
                <a:r>
                  <a:rPr lang="pl-PL" sz="2400" dirty="0"/>
                  <a:t> </a:t>
                </a:r>
                <a:r>
                  <a:rPr lang="pl-PL" sz="2400" dirty="0" err="1"/>
                  <a:t>where</a:t>
                </a:r>
                <a:r>
                  <a:rPr lang="pl-PL" sz="2400" dirty="0"/>
                  <a:t>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j</a:t>
                </a:r>
                <a:r>
                  <a:rPr lang="pl-PL" sz="2400" dirty="0"/>
                  <a:t> = </a:t>
                </a:r>
                <a:r>
                  <a:rPr lang="pl-PL" sz="2400" dirty="0" err="1"/>
                  <a:t>amount</a:t>
                </a:r>
                <a:r>
                  <a:rPr lang="pl-PL" sz="2400" dirty="0"/>
                  <a:t> of </a:t>
                </a:r>
                <a:r>
                  <a:rPr lang="pl-PL" sz="2400" dirty="0" err="1"/>
                  <a:t>budget</a:t>
                </a:r>
                <a:r>
                  <a:rPr lang="pl-PL" sz="2400" dirty="0"/>
                  <a:t> </a:t>
                </a:r>
                <a:r>
                  <a:rPr lang="pl-PL" sz="2400" dirty="0" err="1"/>
                  <a:t>spent</a:t>
                </a:r>
                <a:r>
                  <a:rPr lang="pl-PL" sz="2400" dirty="0"/>
                  <a:t> on </a:t>
                </a:r>
                <a:r>
                  <a:rPr lang="pl-PL" sz="2400" dirty="0" err="1"/>
                  <a:t>vj</a:t>
                </a: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pl-PL" sz="2400" dirty="0"/>
                  <a:t>Budget </a:t>
                </a:r>
                <a:r>
                  <a:rPr lang="pl-PL" sz="2400" dirty="0" err="1"/>
                  <a:t>left</a:t>
                </a:r>
                <a:r>
                  <a:rPr lang="pl-PL" sz="2400" dirty="0"/>
                  <a:t>: 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  <a:blipFill>
                <a:blip r:embed="rId2"/>
                <a:stretch>
                  <a:fillRect l="-1129" t="-9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FAC43D5-E4F7-426C-B48B-1526168904B7}"/>
              </a:ext>
            </a:extLst>
          </p:cNvPr>
          <p:cNvSpPr txBox="1"/>
          <p:nvPr/>
        </p:nvSpPr>
        <p:spPr>
          <a:xfrm>
            <a:off x="7064102" y="108555"/>
            <a:ext cx="177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 – #</a:t>
            </a:r>
            <a:r>
              <a:rPr lang="pl-PL" dirty="0" err="1"/>
              <a:t>candidates</a:t>
            </a:r>
            <a:endParaRPr lang="pl-PL" dirty="0"/>
          </a:p>
          <a:p>
            <a:r>
              <a:rPr lang="pl-PL" dirty="0"/>
              <a:t>n  – #</a:t>
            </a:r>
            <a:r>
              <a:rPr lang="pl-PL" dirty="0" err="1"/>
              <a:t>voters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/>
                  <a:t>Observation:</a:t>
                </a:r>
                <a:r>
                  <a:rPr lang="pl-PL" sz="1800" dirty="0"/>
                  <a:t> We </a:t>
                </a:r>
                <a:r>
                  <a:rPr lang="pl-PL" sz="1800" dirty="0" err="1"/>
                  <a:t>have</a:t>
                </a:r>
                <a:r>
                  <a:rPr lang="pl-PL" sz="1800" dirty="0"/>
                  <a:t> to </a:t>
                </a: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least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sz="1800" dirty="0"/>
                  <a:t> 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 on </a:t>
                </a:r>
                <a:r>
                  <a:rPr lang="pl-PL" sz="1800" dirty="0" err="1"/>
                  <a:t>some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 err="1"/>
                  <a:t>Algorithm</a:t>
                </a:r>
                <a:r>
                  <a:rPr lang="pl-PL" sz="1800" b="1" dirty="0"/>
                  <a:t>: 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Repeat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until</a:t>
                </a:r>
                <a:r>
                  <a:rPr lang="pl-PL" sz="1800" dirty="0"/>
                  <a:t> </a:t>
                </a:r>
                <a:r>
                  <a:rPr lang="pl-PL" sz="1800" dirty="0" err="1"/>
                  <a:t>you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are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left</a:t>
                </a:r>
                <a:r>
                  <a:rPr lang="pl-PL" sz="1800" dirty="0"/>
                  <a:t> with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:</a:t>
                </a:r>
              </a:p>
              <a:p>
                <a:pPr marL="457200" lvl="1" indent="0">
                  <a:buNone/>
                </a:pPr>
                <a:r>
                  <a:rPr lang="pl-PL" sz="1400" dirty="0" err="1"/>
                  <a:t>Guess</a:t>
                </a:r>
                <a:r>
                  <a:rPr lang="pl-PL" sz="1400" dirty="0"/>
                  <a:t> a </a:t>
                </a:r>
                <a:r>
                  <a:rPr lang="pl-PL" sz="1400" dirty="0" err="1"/>
                  <a:t>voter</a:t>
                </a:r>
                <a:r>
                  <a:rPr lang="pl-PL" sz="1400" dirty="0"/>
                  <a:t> and </a:t>
                </a:r>
                <a:r>
                  <a:rPr lang="pl-PL" sz="1400" dirty="0" err="1"/>
                  <a:t>spend</a:t>
                </a:r>
                <a:r>
                  <a:rPr lang="pl-PL" sz="1400" dirty="0"/>
                  <a:t> on </a:t>
                </a:r>
                <a:r>
                  <a:rPr lang="pl-PL" sz="1400" dirty="0" err="1"/>
                  <a:t>him</a:t>
                </a:r>
                <a:r>
                  <a:rPr lang="pl-PL" sz="1400" dirty="0"/>
                  <a:t>/</a:t>
                </a:r>
                <a:r>
                  <a:rPr lang="pl-PL" sz="1400" dirty="0" err="1"/>
                  <a:t>her</a:t>
                </a:r>
                <a:r>
                  <a:rPr lang="pl-PL" sz="1400" dirty="0"/>
                  <a:t> B/n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on </a:t>
                </a:r>
                <a:r>
                  <a:rPr lang="pl-PL" sz="1800" dirty="0" err="1"/>
                  <a:t>each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900" dirty="0"/>
              </a:p>
            </p:txBody>
          </p:sp>
        </mc:Choice>
        <mc:Fallback xmlns="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  <a:blipFill>
                <a:blip r:embed="rId3"/>
                <a:stretch>
                  <a:fillRect l="-1718" t="-822" r="-11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Łącznik prosty ze strzałką 3">
            <a:extLst>
              <a:ext uri="{FF2B5EF4-FFF2-40B4-BE49-F238E27FC236}">
                <a16:creationId xmlns:a16="http://schemas.microsoft.com/office/drawing/2014/main" id="{782FB463-C2C2-4E53-B751-2AF7C83339BC}"/>
              </a:ext>
            </a:extLst>
          </p:cNvPr>
          <p:cNvCxnSpPr/>
          <p:nvPr/>
        </p:nvCxnSpPr>
        <p:spPr>
          <a:xfrm rot="5400000" flipH="1" flipV="1">
            <a:off x="-757915" y="3731419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4">
            <a:extLst>
              <a:ext uri="{FF2B5EF4-FFF2-40B4-BE49-F238E27FC236}">
                <a16:creationId xmlns:a16="http://schemas.microsoft.com/office/drawing/2014/main" id="{665101D8-9767-4B3F-80F4-094254537B56}"/>
              </a:ext>
            </a:extLst>
          </p:cNvPr>
          <p:cNvCxnSpPr/>
          <p:nvPr/>
        </p:nvCxnSpPr>
        <p:spPr>
          <a:xfrm>
            <a:off x="308091" y="4799013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5">
            <a:extLst>
              <a:ext uri="{FF2B5EF4-FFF2-40B4-BE49-F238E27FC236}">
                <a16:creationId xmlns:a16="http://schemas.microsoft.com/office/drawing/2014/main" id="{D616A0A9-7A8B-4577-932E-09DF60C0759D}"/>
              </a:ext>
            </a:extLst>
          </p:cNvPr>
          <p:cNvSpPr/>
          <p:nvPr/>
        </p:nvSpPr>
        <p:spPr>
          <a:xfrm>
            <a:off x="841491" y="3960813"/>
            <a:ext cx="228600" cy="8382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6">
            <a:extLst>
              <a:ext uri="{FF2B5EF4-FFF2-40B4-BE49-F238E27FC236}">
                <a16:creationId xmlns:a16="http://schemas.microsoft.com/office/drawing/2014/main" id="{10826663-B839-4C65-9386-96CA351F7695}"/>
              </a:ext>
            </a:extLst>
          </p:cNvPr>
          <p:cNvSpPr/>
          <p:nvPr/>
        </p:nvSpPr>
        <p:spPr>
          <a:xfrm>
            <a:off x="1679691" y="3122613"/>
            <a:ext cx="228600" cy="1676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rostokąt 7">
            <a:extLst>
              <a:ext uri="{FF2B5EF4-FFF2-40B4-BE49-F238E27FC236}">
                <a16:creationId xmlns:a16="http://schemas.microsoft.com/office/drawing/2014/main" id="{34C0EEBB-7267-4060-9FFF-D27246F1014F}"/>
              </a:ext>
            </a:extLst>
          </p:cNvPr>
          <p:cNvSpPr/>
          <p:nvPr/>
        </p:nvSpPr>
        <p:spPr>
          <a:xfrm>
            <a:off x="4422891" y="4265613"/>
            <a:ext cx="228600" cy="533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ostokąt 8">
            <a:extLst>
              <a:ext uri="{FF2B5EF4-FFF2-40B4-BE49-F238E27FC236}">
                <a16:creationId xmlns:a16="http://schemas.microsoft.com/office/drawing/2014/main" id="{AE2205D6-1BAA-460E-8DD5-09AC86EB864C}"/>
              </a:ext>
            </a:extLst>
          </p:cNvPr>
          <p:cNvSpPr/>
          <p:nvPr/>
        </p:nvSpPr>
        <p:spPr>
          <a:xfrm>
            <a:off x="3508491" y="2665413"/>
            <a:ext cx="228600" cy="21336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rostokąt 9">
            <a:extLst>
              <a:ext uri="{FF2B5EF4-FFF2-40B4-BE49-F238E27FC236}">
                <a16:creationId xmlns:a16="http://schemas.microsoft.com/office/drawing/2014/main" id="{75C47DC6-37CC-43CD-8AEE-5EF12D6EF6D9}"/>
              </a:ext>
            </a:extLst>
          </p:cNvPr>
          <p:cNvSpPr/>
          <p:nvPr/>
        </p:nvSpPr>
        <p:spPr>
          <a:xfrm>
            <a:off x="2594091" y="3732213"/>
            <a:ext cx="228600" cy="10668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ole tekstowe 44">
            <a:extLst>
              <a:ext uri="{FF2B5EF4-FFF2-40B4-BE49-F238E27FC236}">
                <a16:creationId xmlns:a16="http://schemas.microsoft.com/office/drawing/2014/main" id="{9675FD9B-8636-4B4D-AF7D-D1911E7D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26" name="pole tekstowe 45">
            <a:extLst>
              <a:ext uri="{FF2B5EF4-FFF2-40B4-BE49-F238E27FC236}">
                <a16:creationId xmlns:a16="http://schemas.microsoft.com/office/drawing/2014/main" id="{1860DF93-2024-43D7-8CE8-289AAF7E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8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27" name="pole tekstowe 46">
            <a:extLst>
              <a:ext uri="{FF2B5EF4-FFF2-40B4-BE49-F238E27FC236}">
                <a16:creationId xmlns:a16="http://schemas.microsoft.com/office/drawing/2014/main" id="{310BCA14-6CA7-4A24-9E9A-774C338F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0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28" name="pole tekstowe 47">
            <a:extLst>
              <a:ext uri="{FF2B5EF4-FFF2-40B4-BE49-F238E27FC236}">
                <a16:creationId xmlns:a16="http://schemas.microsoft.com/office/drawing/2014/main" id="{9D546281-770A-45AB-92D0-E956E53D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29" name="pole tekstowe 48">
            <a:extLst>
              <a:ext uri="{FF2B5EF4-FFF2-40B4-BE49-F238E27FC236}">
                <a16:creationId xmlns:a16="http://schemas.microsoft.com/office/drawing/2014/main" id="{B160244D-A90C-481D-93C2-453EC92E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6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30" name="Prostokąt 8">
            <a:extLst>
              <a:ext uri="{FF2B5EF4-FFF2-40B4-BE49-F238E27FC236}">
                <a16:creationId xmlns:a16="http://schemas.microsoft.com/office/drawing/2014/main" id="{97E69051-AD3B-46C8-9626-DA3C8747D2A8}"/>
              </a:ext>
            </a:extLst>
          </p:cNvPr>
          <p:cNvSpPr/>
          <p:nvPr/>
        </p:nvSpPr>
        <p:spPr>
          <a:xfrm>
            <a:off x="3759701" y="3400925"/>
            <a:ext cx="251211" cy="1398087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rostokąt 8">
            <a:extLst>
              <a:ext uri="{FF2B5EF4-FFF2-40B4-BE49-F238E27FC236}">
                <a16:creationId xmlns:a16="http://schemas.microsoft.com/office/drawing/2014/main" id="{5F2D4897-3A11-4A77-B394-503D7E99E089}"/>
              </a:ext>
            </a:extLst>
          </p:cNvPr>
          <p:cNvSpPr/>
          <p:nvPr/>
        </p:nvSpPr>
        <p:spPr>
          <a:xfrm>
            <a:off x="1931635" y="3580421"/>
            <a:ext cx="241006" cy="1218591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746FF5-D372-4845-A018-323374F5C37A}"/>
              </a:ext>
            </a:extLst>
          </p:cNvPr>
          <p:cNvSpPr/>
          <p:nvPr/>
        </p:nvSpPr>
        <p:spPr>
          <a:xfrm>
            <a:off x="4103115" y="3545282"/>
            <a:ext cx="3137632" cy="13635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Computational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Choice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voting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B5ECE6-0027-4FD7-90D9-FE6591F86211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>
            <a:off x="5671931" y="4908810"/>
            <a:ext cx="9726" cy="4308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3CD2E8-1D77-4FDB-A210-7D20DB02348E}"/>
              </a:ext>
            </a:extLst>
          </p:cNvPr>
          <p:cNvSpPr/>
          <p:nvPr/>
        </p:nvSpPr>
        <p:spPr>
          <a:xfrm>
            <a:off x="4596798" y="5339676"/>
            <a:ext cx="2169718" cy="11237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election</a:t>
            </a:r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formalism</a:t>
            </a:r>
            <a:endParaRPr lang="pl-PL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(single </a:t>
            </a:r>
            <a:r>
              <a:rPr lang="pl-PL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winner</a:t>
            </a:r>
            <a:r>
              <a:rPr lang="pl-PL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0EE384-3927-414C-A099-07EAE4A9177D}"/>
              </a:ext>
            </a:extLst>
          </p:cNvPr>
          <p:cNvCxnSpPr>
            <a:cxnSpLocks/>
            <a:stCxn id="19" idx="6"/>
            <a:endCxn id="25" idx="1"/>
          </p:cNvCxnSpPr>
          <p:nvPr/>
        </p:nvCxnSpPr>
        <p:spPr>
          <a:xfrm>
            <a:off x="6766516" y="5901552"/>
            <a:ext cx="340819" cy="66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6F958F-C594-4A6B-A4AC-FA31B7048D7B}"/>
              </a:ext>
            </a:extLst>
          </p:cNvPr>
          <p:cNvSpPr txBox="1"/>
          <p:nvPr/>
        </p:nvSpPr>
        <p:spPr>
          <a:xfrm>
            <a:off x="7107335" y="5767955"/>
            <a:ext cx="203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approval-based</a:t>
            </a:r>
            <a:endParaRPr lang="pl-PL" sz="2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4AA87D-253F-4633-9189-50F895A7254E}"/>
              </a:ext>
            </a:extLst>
          </p:cNvPr>
          <p:cNvCxnSpPr>
            <a:cxnSpLocks/>
            <a:stCxn id="19" idx="2"/>
            <a:endCxn id="28" idx="3"/>
          </p:cNvCxnSpPr>
          <p:nvPr/>
        </p:nvCxnSpPr>
        <p:spPr>
          <a:xfrm flipH="1" flipV="1">
            <a:off x="4227444" y="5882308"/>
            <a:ext cx="369354" cy="192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4D0D5A-B7AD-4FEB-B221-DDFD17007E2D}"/>
              </a:ext>
            </a:extLst>
          </p:cNvPr>
          <p:cNvSpPr txBox="1"/>
          <p:nvPr/>
        </p:nvSpPr>
        <p:spPr>
          <a:xfrm>
            <a:off x="3309732" y="5682253"/>
            <a:ext cx="91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ordinal</a:t>
            </a:r>
            <a:endParaRPr lang="pl-PL" sz="20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9F6F7C-CCAC-4324-B885-1BDB0048EF6B}"/>
              </a:ext>
            </a:extLst>
          </p:cNvPr>
          <p:cNvCxnSpPr>
            <a:cxnSpLocks/>
          </p:cNvCxnSpPr>
          <p:nvPr/>
        </p:nvCxnSpPr>
        <p:spPr>
          <a:xfrm flipH="1">
            <a:off x="2832652" y="6082363"/>
            <a:ext cx="477081" cy="318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DF58DA-B134-44B1-BD56-7C63B2EBF2CA}"/>
              </a:ext>
            </a:extLst>
          </p:cNvPr>
          <p:cNvCxnSpPr>
            <a:cxnSpLocks/>
          </p:cNvCxnSpPr>
          <p:nvPr/>
        </p:nvCxnSpPr>
        <p:spPr>
          <a:xfrm flipH="1" flipV="1">
            <a:off x="2404442" y="5732501"/>
            <a:ext cx="880445" cy="13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1755AE3-67B8-4C20-9C7B-8EAE89958C49}"/>
              </a:ext>
            </a:extLst>
          </p:cNvPr>
          <p:cNvCxnSpPr>
            <a:cxnSpLocks/>
          </p:cNvCxnSpPr>
          <p:nvPr/>
        </p:nvCxnSpPr>
        <p:spPr>
          <a:xfrm flipH="1" flipV="1">
            <a:off x="2832652" y="5207165"/>
            <a:ext cx="477080" cy="514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63633AE-6874-46BC-9D2C-31626957BC89}"/>
              </a:ext>
            </a:extLst>
          </p:cNvPr>
          <p:cNvSpPr txBox="1"/>
          <p:nvPr/>
        </p:nvSpPr>
        <p:spPr>
          <a:xfrm>
            <a:off x="1303684" y="4886791"/>
            <a:ext cx="161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scoring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endParaRPr lang="pl-PL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1ED7B-DC12-40D1-A96F-76A9C27B7F34}"/>
              </a:ext>
            </a:extLst>
          </p:cNvPr>
          <p:cNvSpPr txBox="1"/>
          <p:nvPr/>
        </p:nvSpPr>
        <p:spPr>
          <a:xfrm>
            <a:off x="968815" y="6071266"/>
            <a:ext cx="197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Condorcet</a:t>
            </a:r>
            <a:r>
              <a:rPr lang="pl-PL" sz="2000" dirty="0"/>
              <a:t> </a:t>
            </a:r>
            <a:r>
              <a:rPr lang="pl-PL" sz="2000" dirty="0" err="1"/>
              <a:t>rules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 err="1"/>
              <a:t>graphs</a:t>
            </a:r>
            <a:r>
              <a:rPr lang="pl-PL" sz="2000" dirty="0"/>
              <a:t>!)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B5CA26-5AA6-4D02-856F-F8F95124E1AB}"/>
              </a:ext>
            </a:extLst>
          </p:cNvPr>
          <p:cNvSpPr txBox="1"/>
          <p:nvPr/>
        </p:nvSpPr>
        <p:spPr>
          <a:xfrm>
            <a:off x="901980" y="5355918"/>
            <a:ext cx="16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ideas</a:t>
            </a:r>
            <a:br>
              <a:rPr lang="pl-PL" sz="2000" dirty="0"/>
            </a:br>
            <a:r>
              <a:rPr lang="pl-PL" sz="1600" dirty="0"/>
              <a:t>(</a:t>
            </a:r>
            <a:r>
              <a:rPr lang="pl-PL" sz="1600" dirty="0" err="1"/>
              <a:t>iterative</a:t>
            </a:r>
            <a:r>
              <a:rPr lang="pl-PL" sz="1600" dirty="0"/>
              <a:t> etc.)</a:t>
            </a:r>
            <a:endParaRPr lang="pl-PL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C24FAF-72FD-4F4E-A1B0-3B5A5FFAE2E3}"/>
              </a:ext>
            </a:extLst>
          </p:cNvPr>
          <p:cNvSpPr txBox="1"/>
          <p:nvPr/>
        </p:nvSpPr>
        <p:spPr>
          <a:xfrm>
            <a:off x="-342168" y="58877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Copeland</a:t>
            </a:r>
            <a:endParaRPr lang="pl-PL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2C40-969F-4A9E-AA1B-F0D62A3F34C2}"/>
              </a:ext>
            </a:extLst>
          </p:cNvPr>
          <p:cNvSpPr txBox="1"/>
          <p:nvPr/>
        </p:nvSpPr>
        <p:spPr>
          <a:xfrm>
            <a:off x="-391762" y="643422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Dodgson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2069F9-E8F3-476C-A2F7-7C61063FFB93}"/>
              </a:ext>
            </a:extLst>
          </p:cNvPr>
          <p:cNvSpPr txBox="1"/>
          <p:nvPr/>
        </p:nvSpPr>
        <p:spPr>
          <a:xfrm>
            <a:off x="-404190" y="4656650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Borda</a:t>
            </a:r>
            <a:endParaRPr lang="pl-PL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51B649-595E-4ED8-9B49-60379F09B20F}"/>
              </a:ext>
            </a:extLst>
          </p:cNvPr>
          <p:cNvSpPr txBox="1"/>
          <p:nvPr/>
        </p:nvSpPr>
        <p:spPr>
          <a:xfrm>
            <a:off x="-66260" y="4400323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Plurality</a:t>
            </a:r>
            <a:endParaRPr lang="pl-PL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0F4E41-773C-4E17-A551-42A4A4D2D856}"/>
              </a:ext>
            </a:extLst>
          </p:cNvPr>
          <p:cNvSpPr txBox="1"/>
          <p:nvPr/>
        </p:nvSpPr>
        <p:spPr>
          <a:xfrm>
            <a:off x="-309766" y="4932957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t-</a:t>
            </a:r>
            <a:r>
              <a:rPr lang="pl-PL" sz="1400" dirty="0" err="1"/>
              <a:t>Approval</a:t>
            </a:r>
            <a:endParaRPr lang="pl-PL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C96B07-6BD1-48A1-B9D0-F76B5B864351}"/>
              </a:ext>
            </a:extLst>
          </p:cNvPr>
          <p:cNvSpPr txBox="1"/>
          <p:nvPr/>
        </p:nvSpPr>
        <p:spPr>
          <a:xfrm>
            <a:off x="-254273" y="5593775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STV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56BC1F-574A-43D1-80E8-482C5A998E4F}"/>
              </a:ext>
            </a:extLst>
          </p:cNvPr>
          <p:cNvSpPr txBox="1"/>
          <p:nvPr/>
        </p:nvSpPr>
        <p:spPr>
          <a:xfrm>
            <a:off x="-363601" y="5263366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Bucklin</a:t>
            </a:r>
            <a:endParaRPr lang="pl-PL" sz="14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408FB35-D0E6-4246-A160-8B6488C9EA4E}"/>
              </a:ext>
            </a:extLst>
          </p:cNvPr>
          <p:cNvCxnSpPr>
            <a:cxnSpLocks/>
          </p:cNvCxnSpPr>
          <p:nvPr/>
        </p:nvCxnSpPr>
        <p:spPr>
          <a:xfrm flipH="1" flipV="1">
            <a:off x="1017932" y="4708100"/>
            <a:ext cx="402118" cy="3045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8F6C98D-EDCF-45F7-B4A0-5B699D940633}"/>
              </a:ext>
            </a:extLst>
          </p:cNvPr>
          <p:cNvCxnSpPr>
            <a:cxnSpLocks/>
          </p:cNvCxnSpPr>
          <p:nvPr/>
        </p:nvCxnSpPr>
        <p:spPr>
          <a:xfrm flipH="1" flipV="1">
            <a:off x="711478" y="4835557"/>
            <a:ext cx="708572" cy="2530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7C16BB-9F87-4273-BACF-61E8AD54277B}"/>
              </a:ext>
            </a:extLst>
          </p:cNvPr>
          <p:cNvCxnSpPr>
            <a:cxnSpLocks/>
          </p:cNvCxnSpPr>
          <p:nvPr/>
        </p:nvCxnSpPr>
        <p:spPr>
          <a:xfrm flipH="1" flipV="1">
            <a:off x="922483" y="5127879"/>
            <a:ext cx="475625" cy="152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C4AB92-FEC1-4A60-9BF4-E3EC883F1774}"/>
              </a:ext>
            </a:extLst>
          </p:cNvPr>
          <p:cNvCxnSpPr>
            <a:cxnSpLocks/>
          </p:cNvCxnSpPr>
          <p:nvPr/>
        </p:nvCxnSpPr>
        <p:spPr>
          <a:xfrm flipH="1" flipV="1">
            <a:off x="742118" y="5475719"/>
            <a:ext cx="323646" cy="138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D2E984-7BB0-4DB0-B16F-32D2FFDC5F82}"/>
              </a:ext>
            </a:extLst>
          </p:cNvPr>
          <p:cNvCxnSpPr>
            <a:cxnSpLocks/>
          </p:cNvCxnSpPr>
          <p:nvPr/>
        </p:nvCxnSpPr>
        <p:spPr>
          <a:xfrm flipH="1">
            <a:off x="696956" y="5686327"/>
            <a:ext cx="368808" cy="713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7FD29-E0A2-40E5-AD6B-DCAEB496BA54}"/>
              </a:ext>
            </a:extLst>
          </p:cNvPr>
          <p:cNvSpPr txBox="1"/>
          <p:nvPr/>
        </p:nvSpPr>
        <p:spPr>
          <a:xfrm>
            <a:off x="-453155" y="6183104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Maximin</a:t>
            </a:r>
            <a:endParaRPr lang="pl-PL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F21B380-6A14-407C-A4AB-6ACE4F4A89E0}"/>
              </a:ext>
            </a:extLst>
          </p:cNvPr>
          <p:cNvCxnSpPr>
            <a:cxnSpLocks/>
          </p:cNvCxnSpPr>
          <p:nvPr/>
        </p:nvCxnSpPr>
        <p:spPr>
          <a:xfrm flipH="1" flipV="1">
            <a:off x="829761" y="6058110"/>
            <a:ext cx="252365" cy="1662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71AA13-B2A5-4253-9934-DAD9AC1F3C6E}"/>
              </a:ext>
            </a:extLst>
          </p:cNvPr>
          <p:cNvCxnSpPr>
            <a:cxnSpLocks/>
          </p:cNvCxnSpPr>
          <p:nvPr/>
        </p:nvCxnSpPr>
        <p:spPr>
          <a:xfrm flipH="1">
            <a:off x="704920" y="6293391"/>
            <a:ext cx="359889" cy="252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D253E4F-1C8C-4CB7-A4AC-30261173FFE6}"/>
              </a:ext>
            </a:extLst>
          </p:cNvPr>
          <p:cNvCxnSpPr>
            <a:cxnSpLocks/>
          </p:cNvCxnSpPr>
          <p:nvPr/>
        </p:nvCxnSpPr>
        <p:spPr>
          <a:xfrm flipH="1">
            <a:off x="751726" y="6369672"/>
            <a:ext cx="313083" cy="223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A24AA6C-A2F1-4229-BF38-4423E50DDF38}"/>
              </a:ext>
            </a:extLst>
          </p:cNvPr>
          <p:cNvSpPr/>
          <p:nvPr/>
        </p:nvSpPr>
        <p:spPr>
          <a:xfrm>
            <a:off x="235267" y="1973272"/>
            <a:ext cx="1565328" cy="835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</a:t>
            </a:r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families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68356-25EA-48C5-BF4B-F8AD3C352565}"/>
              </a:ext>
            </a:extLst>
          </p:cNvPr>
          <p:cNvSpPr txBox="1"/>
          <p:nvPr/>
        </p:nvSpPr>
        <p:spPr>
          <a:xfrm>
            <a:off x="1954596" y="18897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winner</a:t>
            </a:r>
            <a:r>
              <a:rPr lang="pl-PL" sz="2000" dirty="0"/>
              <a:t> </a:t>
            </a:r>
            <a:r>
              <a:rPr lang="pl-PL" sz="2000" dirty="0" err="1"/>
              <a:t>determination</a:t>
            </a:r>
            <a:endParaRPr lang="pl-PL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2307F1-0A8E-4EAC-9F2A-BBC57DA953A5}"/>
              </a:ext>
            </a:extLst>
          </p:cNvPr>
          <p:cNvSpPr txBox="1"/>
          <p:nvPr/>
        </p:nvSpPr>
        <p:spPr>
          <a:xfrm>
            <a:off x="1923737" y="2837396"/>
            <a:ext cx="170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changing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the </a:t>
            </a:r>
            <a:r>
              <a:rPr lang="pl-PL" sz="2000" dirty="0" err="1"/>
              <a:t>result</a:t>
            </a:r>
            <a:endParaRPr lang="pl-PL" sz="2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6A9257-888C-4AE5-9B6C-21EB80E1BBF7}"/>
              </a:ext>
            </a:extLst>
          </p:cNvPr>
          <p:cNvSpPr/>
          <p:nvPr/>
        </p:nvSpPr>
        <p:spPr>
          <a:xfrm>
            <a:off x="7459578" y="2123645"/>
            <a:ext cx="1621093" cy="674484"/>
          </a:xfrm>
          <a:custGeom>
            <a:avLst/>
            <a:gdLst>
              <a:gd name="connsiteX0" fmla="*/ 0 w 1972084"/>
              <a:gd name="connsiteY0" fmla="*/ 312389 h 624778"/>
              <a:gd name="connsiteX1" fmla="*/ 986042 w 1972084"/>
              <a:gd name="connsiteY1" fmla="*/ 0 h 624778"/>
              <a:gd name="connsiteX2" fmla="*/ 1972084 w 1972084"/>
              <a:gd name="connsiteY2" fmla="*/ 312389 h 624778"/>
              <a:gd name="connsiteX3" fmla="*/ 986042 w 1972084"/>
              <a:gd name="connsiteY3" fmla="*/ 624778 h 624778"/>
              <a:gd name="connsiteX4" fmla="*/ 0 w 1972084"/>
              <a:gd name="connsiteY4" fmla="*/ 312389 h 624778"/>
              <a:gd name="connsiteX0" fmla="*/ 33206 w 2005290"/>
              <a:gd name="connsiteY0" fmla="*/ 329383 h 641772"/>
              <a:gd name="connsiteX1" fmla="*/ 305239 w 2005290"/>
              <a:gd name="connsiteY1" fmla="*/ 71928 h 641772"/>
              <a:gd name="connsiteX2" fmla="*/ 1019248 w 2005290"/>
              <a:gd name="connsiteY2" fmla="*/ 16994 h 641772"/>
              <a:gd name="connsiteX3" fmla="*/ 2005290 w 2005290"/>
              <a:gd name="connsiteY3" fmla="*/ 329383 h 641772"/>
              <a:gd name="connsiteX4" fmla="*/ 1019248 w 2005290"/>
              <a:gd name="connsiteY4" fmla="*/ 641772 h 641772"/>
              <a:gd name="connsiteX5" fmla="*/ 33206 w 2005290"/>
              <a:gd name="connsiteY5" fmla="*/ 329383 h 641772"/>
              <a:gd name="connsiteX0" fmla="*/ 999 w 1973083"/>
              <a:gd name="connsiteY0" fmla="*/ 329383 h 682794"/>
              <a:gd name="connsiteX1" fmla="*/ 273032 w 1973083"/>
              <a:gd name="connsiteY1" fmla="*/ 71928 h 682794"/>
              <a:gd name="connsiteX2" fmla="*/ 987041 w 1973083"/>
              <a:gd name="connsiteY2" fmla="*/ 16994 h 682794"/>
              <a:gd name="connsiteX3" fmla="*/ 1973083 w 1973083"/>
              <a:gd name="connsiteY3" fmla="*/ 329383 h 682794"/>
              <a:gd name="connsiteX4" fmla="*/ 987041 w 1973083"/>
              <a:gd name="connsiteY4" fmla="*/ 641772 h 682794"/>
              <a:gd name="connsiteX5" fmla="*/ 352817 w 1973083"/>
              <a:gd name="connsiteY5" fmla="*/ 645217 h 682794"/>
              <a:gd name="connsiteX6" fmla="*/ 999 w 1973083"/>
              <a:gd name="connsiteY6" fmla="*/ 329383 h 682794"/>
              <a:gd name="connsiteX0" fmla="*/ 999 w 1990447"/>
              <a:gd name="connsiteY0" fmla="*/ 329383 h 668063"/>
              <a:gd name="connsiteX1" fmla="*/ 273032 w 1990447"/>
              <a:gd name="connsiteY1" fmla="*/ 71928 h 668063"/>
              <a:gd name="connsiteX2" fmla="*/ 987041 w 1990447"/>
              <a:gd name="connsiteY2" fmla="*/ 16994 h 668063"/>
              <a:gd name="connsiteX3" fmla="*/ 1973083 w 1990447"/>
              <a:gd name="connsiteY3" fmla="*/ 329383 h 668063"/>
              <a:gd name="connsiteX4" fmla="*/ 1604101 w 1990447"/>
              <a:gd name="connsiteY4" fmla="*/ 629175 h 668063"/>
              <a:gd name="connsiteX5" fmla="*/ 987041 w 1990447"/>
              <a:gd name="connsiteY5" fmla="*/ 641772 h 668063"/>
              <a:gd name="connsiteX6" fmla="*/ 352817 w 1990447"/>
              <a:gd name="connsiteY6" fmla="*/ 645217 h 668063"/>
              <a:gd name="connsiteX7" fmla="*/ 999 w 1990447"/>
              <a:gd name="connsiteY7" fmla="*/ 329383 h 668063"/>
              <a:gd name="connsiteX0" fmla="*/ 999 w 1973910"/>
              <a:gd name="connsiteY0" fmla="*/ 335804 h 674484"/>
              <a:gd name="connsiteX1" fmla="*/ 273032 w 1973910"/>
              <a:gd name="connsiteY1" fmla="*/ 78349 h 674484"/>
              <a:gd name="connsiteX2" fmla="*/ 987041 w 1973910"/>
              <a:gd name="connsiteY2" fmla="*/ 23415 h 674484"/>
              <a:gd name="connsiteX3" fmla="*/ 1523891 w 1973910"/>
              <a:gd name="connsiteY3" fmla="*/ 25997 h 674484"/>
              <a:gd name="connsiteX4" fmla="*/ 1973083 w 1973910"/>
              <a:gd name="connsiteY4" fmla="*/ 335804 h 674484"/>
              <a:gd name="connsiteX5" fmla="*/ 1604101 w 1973910"/>
              <a:gd name="connsiteY5" fmla="*/ 635596 h 674484"/>
              <a:gd name="connsiteX6" fmla="*/ 987041 w 1973910"/>
              <a:gd name="connsiteY6" fmla="*/ 648193 h 674484"/>
              <a:gd name="connsiteX7" fmla="*/ 352817 w 1973910"/>
              <a:gd name="connsiteY7" fmla="*/ 651638 h 674484"/>
              <a:gd name="connsiteX8" fmla="*/ 999 w 1973910"/>
              <a:gd name="connsiteY8" fmla="*/ 335804 h 67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10" h="674484">
                <a:moveTo>
                  <a:pt x="999" y="335804"/>
                </a:moveTo>
                <a:cubicBezTo>
                  <a:pt x="-12298" y="240256"/>
                  <a:pt x="108692" y="130414"/>
                  <a:pt x="273032" y="78349"/>
                </a:cubicBezTo>
                <a:cubicBezTo>
                  <a:pt x="437372" y="26284"/>
                  <a:pt x="778565" y="32140"/>
                  <a:pt x="987041" y="23415"/>
                </a:cubicBezTo>
                <a:cubicBezTo>
                  <a:pt x="1195517" y="14690"/>
                  <a:pt x="1359551" y="-26068"/>
                  <a:pt x="1523891" y="25997"/>
                </a:cubicBezTo>
                <a:cubicBezTo>
                  <a:pt x="1688231" y="78062"/>
                  <a:pt x="1957041" y="252920"/>
                  <a:pt x="1973083" y="335804"/>
                </a:cubicBezTo>
                <a:cubicBezTo>
                  <a:pt x="1989125" y="418688"/>
                  <a:pt x="1768441" y="583531"/>
                  <a:pt x="1604101" y="635596"/>
                </a:cubicBezTo>
                <a:cubicBezTo>
                  <a:pt x="1439761" y="687661"/>
                  <a:pt x="1195588" y="645519"/>
                  <a:pt x="987041" y="648193"/>
                </a:cubicBezTo>
                <a:cubicBezTo>
                  <a:pt x="778494" y="650867"/>
                  <a:pt x="517157" y="703703"/>
                  <a:pt x="352817" y="651638"/>
                </a:cubicBezTo>
                <a:cubicBezTo>
                  <a:pt x="188477" y="599573"/>
                  <a:pt x="14296" y="431352"/>
                  <a:pt x="999" y="33580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parameters</a:t>
            </a:r>
            <a:endParaRPr lang="pl-PL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FB045FD-51EC-490F-83E8-3634F6C6777B}"/>
              </a:ext>
            </a:extLst>
          </p:cNvPr>
          <p:cNvSpPr/>
          <p:nvPr/>
        </p:nvSpPr>
        <p:spPr>
          <a:xfrm rot="10429151">
            <a:off x="909453" y="2640452"/>
            <a:ext cx="3153046" cy="1728652"/>
          </a:xfrm>
          <a:custGeom>
            <a:avLst/>
            <a:gdLst>
              <a:gd name="connsiteX0" fmla="*/ 0 w 1092200"/>
              <a:gd name="connsiteY0" fmla="*/ 48106 h 1457806"/>
              <a:gd name="connsiteX1" fmla="*/ 800100 w 1092200"/>
              <a:gd name="connsiteY1" fmla="*/ 111606 h 1457806"/>
              <a:gd name="connsiteX2" fmla="*/ 876300 w 1092200"/>
              <a:gd name="connsiteY2" fmla="*/ 1026006 h 1457806"/>
              <a:gd name="connsiteX3" fmla="*/ 1092200 w 1092200"/>
              <a:gd name="connsiteY3" fmla="*/ 1457806 h 1457806"/>
              <a:gd name="connsiteX4" fmla="*/ 1092200 w 1092200"/>
              <a:gd name="connsiteY4" fmla="*/ 1457806 h 1457806"/>
              <a:gd name="connsiteX0" fmla="*/ 0 w 863600"/>
              <a:gd name="connsiteY0" fmla="*/ 1428836 h 1428836"/>
              <a:gd name="connsiteX1" fmla="*/ 571500 w 863600"/>
              <a:gd name="connsiteY1" fmla="*/ 6436 h 1428836"/>
              <a:gd name="connsiteX2" fmla="*/ 647700 w 863600"/>
              <a:gd name="connsiteY2" fmla="*/ 920836 h 1428836"/>
              <a:gd name="connsiteX3" fmla="*/ 863600 w 863600"/>
              <a:gd name="connsiteY3" fmla="*/ 1352636 h 1428836"/>
              <a:gd name="connsiteX4" fmla="*/ 863600 w 863600"/>
              <a:gd name="connsiteY4" fmla="*/ 1352636 h 1428836"/>
              <a:gd name="connsiteX0" fmla="*/ 0 w 863600"/>
              <a:gd name="connsiteY0" fmla="*/ 508000 h 508000"/>
              <a:gd name="connsiteX1" fmla="*/ 647700 w 863600"/>
              <a:gd name="connsiteY1" fmla="*/ 0 h 508000"/>
              <a:gd name="connsiteX2" fmla="*/ 863600 w 863600"/>
              <a:gd name="connsiteY2" fmla="*/ 431800 h 508000"/>
              <a:gd name="connsiteX3" fmla="*/ 863600 w 863600"/>
              <a:gd name="connsiteY3" fmla="*/ 431800 h 5080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63600 w 889000"/>
              <a:gd name="connsiteY2" fmla="*/ 431800 h 850900"/>
              <a:gd name="connsiteX3" fmla="*/ 889000 w 889000"/>
              <a:gd name="connsiteY3" fmla="*/ 850900 h 850900"/>
              <a:gd name="connsiteX0" fmla="*/ 0 w 889000"/>
              <a:gd name="connsiteY0" fmla="*/ 508000 h 850900"/>
              <a:gd name="connsiteX1" fmla="*/ 647700 w 889000"/>
              <a:gd name="connsiteY1" fmla="*/ 0 h 850900"/>
              <a:gd name="connsiteX2" fmla="*/ 889000 w 889000"/>
              <a:gd name="connsiteY2" fmla="*/ 850900 h 850900"/>
              <a:gd name="connsiteX0" fmla="*/ 0 w 889000"/>
              <a:gd name="connsiteY0" fmla="*/ 44339 h 387239"/>
              <a:gd name="connsiteX1" fmla="*/ 635000 w 889000"/>
              <a:gd name="connsiteY1" fmla="*/ 44339 h 387239"/>
              <a:gd name="connsiteX2" fmla="*/ 889000 w 889000"/>
              <a:gd name="connsiteY2" fmla="*/ 387239 h 387239"/>
              <a:gd name="connsiteX0" fmla="*/ 0 w 889000"/>
              <a:gd name="connsiteY0" fmla="*/ 68708 h 411608"/>
              <a:gd name="connsiteX1" fmla="*/ 635000 w 889000"/>
              <a:gd name="connsiteY1" fmla="*/ 68708 h 411608"/>
              <a:gd name="connsiteX2" fmla="*/ 889000 w 889000"/>
              <a:gd name="connsiteY2" fmla="*/ 411608 h 411608"/>
              <a:gd name="connsiteX0" fmla="*/ 0 w 1483076"/>
              <a:gd name="connsiteY0" fmla="*/ 62955 h 404325"/>
              <a:gd name="connsiteX1" fmla="*/ 1229076 w 1483076"/>
              <a:gd name="connsiteY1" fmla="*/ 61425 h 404325"/>
              <a:gd name="connsiteX2" fmla="*/ 1483076 w 1483076"/>
              <a:gd name="connsiteY2" fmla="*/ 404325 h 404325"/>
              <a:gd name="connsiteX0" fmla="*/ 0 w 1483076"/>
              <a:gd name="connsiteY0" fmla="*/ 22207 h 363577"/>
              <a:gd name="connsiteX1" fmla="*/ 1229076 w 1483076"/>
              <a:gd name="connsiteY1" fmla="*/ 20677 h 363577"/>
              <a:gd name="connsiteX2" fmla="*/ 1483076 w 1483076"/>
              <a:gd name="connsiteY2" fmla="*/ 363577 h 363577"/>
              <a:gd name="connsiteX0" fmla="*/ 0 w 3079932"/>
              <a:gd name="connsiteY0" fmla="*/ 0 h 341370"/>
              <a:gd name="connsiteX1" fmla="*/ 3057430 w 3079932"/>
              <a:gd name="connsiteY1" fmla="*/ 217554 h 341370"/>
              <a:gd name="connsiteX2" fmla="*/ 1483076 w 3079932"/>
              <a:gd name="connsiteY2" fmla="*/ 341370 h 341370"/>
              <a:gd name="connsiteX0" fmla="*/ 0 w 3314611"/>
              <a:gd name="connsiteY0" fmla="*/ 0 h 760839"/>
              <a:gd name="connsiteX1" fmla="*/ 3057430 w 3314611"/>
              <a:gd name="connsiteY1" fmla="*/ 217554 h 760839"/>
              <a:gd name="connsiteX2" fmla="*/ 3176761 w 3314611"/>
              <a:gd name="connsiteY2" fmla="*/ 760839 h 76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611" h="760839">
                <a:moveTo>
                  <a:pt x="0" y="0"/>
                </a:moveTo>
                <a:cubicBezTo>
                  <a:pt x="510088" y="22600"/>
                  <a:pt x="2527970" y="90748"/>
                  <a:pt x="3057430" y="217554"/>
                </a:cubicBezTo>
                <a:cubicBezTo>
                  <a:pt x="3586890" y="344360"/>
                  <a:pt x="3126490" y="583568"/>
                  <a:pt x="3176761" y="760839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C44047-D32A-4879-8E75-65A731958F2C}"/>
              </a:ext>
            </a:extLst>
          </p:cNvPr>
          <p:cNvSpPr/>
          <p:nvPr/>
        </p:nvSpPr>
        <p:spPr>
          <a:xfrm>
            <a:off x="7138737" y="2759242"/>
            <a:ext cx="1187923" cy="1203158"/>
          </a:xfrm>
          <a:custGeom>
            <a:avLst/>
            <a:gdLst>
              <a:gd name="connsiteX0" fmla="*/ 0 w 1187923"/>
              <a:gd name="connsiteY0" fmla="*/ 1203158 h 1203158"/>
              <a:gd name="connsiteX1" fmla="*/ 978568 w 1187923"/>
              <a:gd name="connsiteY1" fmla="*/ 850232 h 1203158"/>
              <a:gd name="connsiteX2" fmla="*/ 1187116 w 1187923"/>
              <a:gd name="connsiteY2" fmla="*/ 0 h 1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7923" h="1203158">
                <a:moveTo>
                  <a:pt x="0" y="1203158"/>
                </a:moveTo>
                <a:cubicBezTo>
                  <a:pt x="390357" y="1126958"/>
                  <a:pt x="780715" y="1050758"/>
                  <a:pt x="978568" y="850232"/>
                </a:cubicBezTo>
                <a:cubicBezTo>
                  <a:pt x="1176421" y="649706"/>
                  <a:pt x="1192463" y="272716"/>
                  <a:pt x="1187116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DC2359-5C08-4ECA-AFEE-8C069AAAC360}"/>
              </a:ext>
            </a:extLst>
          </p:cNvPr>
          <p:cNvCxnSpPr>
            <a:cxnSpLocks/>
            <a:stCxn id="39" idx="5"/>
          </p:cNvCxnSpPr>
          <p:nvPr/>
        </p:nvCxnSpPr>
        <p:spPr>
          <a:xfrm>
            <a:off x="1571358" y="2686472"/>
            <a:ext cx="658495" cy="4256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DCFFB5-B5FE-46B5-8FA7-87D0FDB96BC6}"/>
              </a:ext>
            </a:extLst>
          </p:cNvPr>
          <p:cNvCxnSpPr>
            <a:cxnSpLocks/>
          </p:cNvCxnSpPr>
          <p:nvPr/>
        </p:nvCxnSpPr>
        <p:spPr>
          <a:xfrm flipV="1">
            <a:off x="1359177" y="946806"/>
            <a:ext cx="870676" cy="10264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62F370-486A-4E23-A4BF-66F846D69A98}"/>
              </a:ext>
            </a:extLst>
          </p:cNvPr>
          <p:cNvCxnSpPr>
            <a:cxnSpLocks/>
            <a:endCxn id="53" idx="3"/>
          </p:cNvCxnSpPr>
          <p:nvPr/>
        </p:nvCxnSpPr>
        <p:spPr>
          <a:xfrm flipV="1">
            <a:off x="3380185" y="3191339"/>
            <a:ext cx="244575" cy="355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BB767A2-E25D-49EF-907D-D751BE8FA5BB}"/>
              </a:ext>
            </a:extLst>
          </p:cNvPr>
          <p:cNvSpPr txBox="1"/>
          <p:nvPr/>
        </p:nvSpPr>
        <p:spPr>
          <a:xfrm>
            <a:off x="3527332" y="2254946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strategic</a:t>
            </a:r>
            <a:r>
              <a:rPr lang="pl-PL" sz="1400" dirty="0"/>
              <a:t> </a:t>
            </a:r>
            <a:r>
              <a:rPr lang="pl-PL" sz="1400" dirty="0" err="1"/>
              <a:t>voting</a:t>
            </a:r>
            <a:r>
              <a:rPr lang="pl-PL" sz="1400" dirty="0"/>
              <a:t> (</a:t>
            </a:r>
            <a:r>
              <a:rPr lang="pl-PL" sz="1400" dirty="0" err="1"/>
              <a:t>manipulation</a:t>
            </a:r>
            <a:r>
              <a:rPr lang="pl-PL" sz="1400" dirty="0"/>
              <a:t>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FEEE62-B4AF-4B8D-B61E-A5F2794FF5CF}"/>
              </a:ext>
            </a:extLst>
          </p:cNvPr>
          <p:cNvSpPr txBox="1"/>
          <p:nvPr/>
        </p:nvSpPr>
        <p:spPr>
          <a:xfrm>
            <a:off x="3580973" y="839447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possible</a:t>
            </a:r>
            <a:r>
              <a:rPr lang="pl-PL" sz="1400" dirty="0"/>
              <a:t> and </a:t>
            </a:r>
            <a:r>
              <a:rPr lang="pl-PL" sz="1400" dirty="0" err="1"/>
              <a:t>necessary</a:t>
            </a:r>
            <a:r>
              <a:rPr lang="pl-PL" sz="1400" dirty="0"/>
              <a:t> </a:t>
            </a:r>
            <a:r>
              <a:rPr lang="pl-PL" sz="1400" dirty="0" err="1"/>
              <a:t>winners</a:t>
            </a:r>
            <a:endParaRPr lang="pl-PL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B5DA0F-44BD-499C-A06E-0E25FFD5EA53}"/>
              </a:ext>
            </a:extLst>
          </p:cNvPr>
          <p:cNvSpPr txBox="1"/>
          <p:nvPr/>
        </p:nvSpPr>
        <p:spPr>
          <a:xfrm>
            <a:off x="2377569" y="1367311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margin</a:t>
            </a:r>
            <a:r>
              <a:rPr lang="pl-PL" sz="1400" dirty="0"/>
              <a:t> of </a:t>
            </a:r>
            <a:r>
              <a:rPr lang="pl-PL" sz="1400" dirty="0" err="1"/>
              <a:t>victory</a:t>
            </a:r>
            <a:endParaRPr lang="pl-PL" sz="1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1B1E8-F05E-455C-84EE-EA4B0D5605FD}"/>
              </a:ext>
            </a:extLst>
          </p:cNvPr>
          <p:cNvSpPr txBox="1"/>
          <p:nvPr/>
        </p:nvSpPr>
        <p:spPr>
          <a:xfrm>
            <a:off x="3272657" y="3017672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control</a:t>
            </a:r>
            <a:endParaRPr lang="pl-PL" sz="1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0E0061-A6F1-4EA0-B675-AA742A28FE8B}"/>
              </a:ext>
            </a:extLst>
          </p:cNvPr>
          <p:cNvSpPr txBox="1"/>
          <p:nvPr/>
        </p:nvSpPr>
        <p:spPr>
          <a:xfrm>
            <a:off x="2774248" y="204870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bribery</a:t>
            </a:r>
            <a:endParaRPr lang="pl-PL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34E813-DEF2-4B12-A656-108637BD51E4}"/>
              </a:ext>
            </a:extLst>
          </p:cNvPr>
          <p:cNvSpPr txBox="1"/>
          <p:nvPr/>
        </p:nvSpPr>
        <p:spPr>
          <a:xfrm>
            <a:off x="1766735" y="1886524"/>
            <a:ext cx="161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campaign</a:t>
            </a:r>
            <a:r>
              <a:rPr lang="pl-PL" sz="1400" dirty="0"/>
              <a:t> management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C5A29B-CB65-4978-B30B-0E4A1CD7862A}"/>
              </a:ext>
            </a:extLst>
          </p:cNvPr>
          <p:cNvSpPr txBox="1"/>
          <p:nvPr/>
        </p:nvSpPr>
        <p:spPr>
          <a:xfrm>
            <a:off x="3943452" y="344859"/>
            <a:ext cx="161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winner</a:t>
            </a:r>
            <a:r>
              <a:rPr lang="pl-PL" sz="1400" dirty="0"/>
              <a:t> </a:t>
            </a:r>
            <a:r>
              <a:rPr lang="pl-PL" sz="1400" dirty="0" err="1"/>
              <a:t>prediction</a:t>
            </a:r>
            <a:endParaRPr lang="pl-PL" sz="14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432101-4A1D-46E2-9412-B31808BF45EA}"/>
              </a:ext>
            </a:extLst>
          </p:cNvPr>
          <p:cNvCxnSpPr>
            <a:cxnSpLocks/>
          </p:cNvCxnSpPr>
          <p:nvPr/>
        </p:nvCxnSpPr>
        <p:spPr>
          <a:xfrm flipV="1">
            <a:off x="3284887" y="2631351"/>
            <a:ext cx="456763" cy="304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E64D156-1636-49D4-807E-123EF58D4AFF}"/>
              </a:ext>
            </a:extLst>
          </p:cNvPr>
          <p:cNvCxnSpPr>
            <a:cxnSpLocks/>
          </p:cNvCxnSpPr>
          <p:nvPr/>
        </p:nvCxnSpPr>
        <p:spPr>
          <a:xfrm flipV="1">
            <a:off x="2935845" y="2343875"/>
            <a:ext cx="373887" cy="539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22CA2E-67B4-471F-8051-047BAA9A9DE4}"/>
              </a:ext>
            </a:extLst>
          </p:cNvPr>
          <p:cNvCxnSpPr>
            <a:cxnSpLocks/>
          </p:cNvCxnSpPr>
          <p:nvPr/>
        </p:nvCxnSpPr>
        <p:spPr>
          <a:xfrm flipH="1" flipV="1">
            <a:off x="2582232" y="2373681"/>
            <a:ext cx="85759" cy="525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0F6DE2-F682-4457-B8DA-D092A2FE8E9D}"/>
              </a:ext>
            </a:extLst>
          </p:cNvPr>
          <p:cNvCxnSpPr>
            <a:cxnSpLocks/>
          </p:cNvCxnSpPr>
          <p:nvPr/>
        </p:nvCxnSpPr>
        <p:spPr>
          <a:xfrm>
            <a:off x="2875532" y="906388"/>
            <a:ext cx="134954" cy="511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318FA-EA63-45F1-8BF1-09BBE6B40A87}"/>
              </a:ext>
            </a:extLst>
          </p:cNvPr>
          <p:cNvCxnSpPr>
            <a:cxnSpLocks/>
          </p:cNvCxnSpPr>
          <p:nvPr/>
        </p:nvCxnSpPr>
        <p:spPr>
          <a:xfrm>
            <a:off x="3616877" y="792071"/>
            <a:ext cx="231166" cy="2314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FC8911-73E9-4CCF-9B2F-57B721673EF9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655619" y="542919"/>
            <a:ext cx="373496" cy="5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F02EA9B-699C-4D34-B94E-DA9520D6C536}"/>
              </a:ext>
            </a:extLst>
          </p:cNvPr>
          <p:cNvSpPr txBox="1"/>
          <p:nvPr/>
        </p:nvSpPr>
        <p:spPr>
          <a:xfrm>
            <a:off x="7275155" y="426443"/>
            <a:ext cx="170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election</a:t>
            </a:r>
            <a:r>
              <a:rPr lang="pl-PL" sz="2000" dirty="0"/>
              <a:t> </a:t>
            </a:r>
            <a:r>
              <a:rPr lang="pl-PL" sz="2000" dirty="0" err="1"/>
              <a:t>size</a:t>
            </a:r>
            <a:endParaRPr lang="pl-PL" sz="2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A723F08-3C1E-4846-8187-C1B9FAD8D84A}"/>
              </a:ext>
            </a:extLst>
          </p:cNvPr>
          <p:cNvSpPr txBox="1"/>
          <p:nvPr/>
        </p:nvSpPr>
        <p:spPr>
          <a:xfrm>
            <a:off x="5916003" y="1357118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budget</a:t>
            </a:r>
            <a:r>
              <a:rPr lang="pl-PL" sz="1600" dirty="0"/>
              <a:t> /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98F0807-033B-44B0-A33B-17EDE637278E}"/>
              </a:ext>
            </a:extLst>
          </p:cNvPr>
          <p:cNvSpPr txBox="1"/>
          <p:nvPr/>
        </p:nvSpPr>
        <p:spPr>
          <a:xfrm>
            <a:off x="5916003" y="1938145"/>
            <a:ext cx="9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special</a:t>
            </a:r>
            <a:r>
              <a:rPr lang="pl-PL" sz="1400" dirty="0"/>
              <a:t> </a:t>
            </a:r>
            <a:r>
              <a:rPr lang="pl-PL" sz="1400" dirty="0" err="1"/>
              <a:t>features</a:t>
            </a:r>
            <a:endParaRPr lang="pl-PL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122248-534B-4C99-B1C0-AF47EDCCB9BA}"/>
              </a:ext>
            </a:extLst>
          </p:cNvPr>
          <p:cNvSpPr txBox="1"/>
          <p:nvPr/>
        </p:nvSpPr>
        <p:spPr>
          <a:xfrm>
            <a:off x="5916004" y="862335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candidates</a:t>
            </a:r>
            <a:endParaRPr lang="pl-PL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87C54D5-D4B3-41CD-B6E9-DB3E118BEC8A}"/>
              </a:ext>
            </a:extLst>
          </p:cNvPr>
          <p:cNvSpPr txBox="1"/>
          <p:nvPr/>
        </p:nvSpPr>
        <p:spPr>
          <a:xfrm>
            <a:off x="5916003" y="262352"/>
            <a:ext cx="170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#</a:t>
            </a:r>
            <a:r>
              <a:rPr lang="pl-PL" sz="1600" dirty="0" err="1"/>
              <a:t>voters</a:t>
            </a:r>
            <a:endParaRPr lang="pl-PL" sz="14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860D11-EC04-45B7-8B61-8C2C72F7A0B0}"/>
              </a:ext>
            </a:extLst>
          </p:cNvPr>
          <p:cNvCxnSpPr>
            <a:cxnSpLocks/>
          </p:cNvCxnSpPr>
          <p:nvPr/>
        </p:nvCxnSpPr>
        <p:spPr>
          <a:xfrm flipV="1">
            <a:off x="8270124" y="906388"/>
            <a:ext cx="0" cy="11834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D6A5AE-AAC5-460D-BC93-567CC394289A}"/>
              </a:ext>
            </a:extLst>
          </p:cNvPr>
          <p:cNvCxnSpPr>
            <a:cxnSpLocks/>
          </p:cNvCxnSpPr>
          <p:nvPr/>
        </p:nvCxnSpPr>
        <p:spPr>
          <a:xfrm flipH="1" flipV="1">
            <a:off x="6653842" y="433789"/>
            <a:ext cx="791077" cy="1917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162335-4A3A-49C4-8B03-6F2CABFB7BC6}"/>
              </a:ext>
            </a:extLst>
          </p:cNvPr>
          <p:cNvCxnSpPr>
            <a:cxnSpLocks/>
          </p:cNvCxnSpPr>
          <p:nvPr/>
        </p:nvCxnSpPr>
        <p:spPr>
          <a:xfrm flipH="1">
            <a:off x="7001325" y="697638"/>
            <a:ext cx="443595" cy="2930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7A887B3-D84B-4C89-B6A3-862553EDA9E4}"/>
              </a:ext>
            </a:extLst>
          </p:cNvPr>
          <p:cNvCxnSpPr>
            <a:cxnSpLocks/>
          </p:cNvCxnSpPr>
          <p:nvPr/>
        </p:nvCxnSpPr>
        <p:spPr>
          <a:xfrm flipH="1" flipV="1">
            <a:off x="7107335" y="1661361"/>
            <a:ext cx="585225" cy="4867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392747-26E9-4CFF-947D-0C9E09BD4C3A}"/>
              </a:ext>
            </a:extLst>
          </p:cNvPr>
          <p:cNvCxnSpPr>
            <a:cxnSpLocks/>
          </p:cNvCxnSpPr>
          <p:nvPr/>
        </p:nvCxnSpPr>
        <p:spPr>
          <a:xfrm flipH="1" flipV="1">
            <a:off x="6571300" y="2193631"/>
            <a:ext cx="860050" cy="2319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3E18603-C3FB-4820-94BE-AB4DCEEB0D29}"/>
              </a:ext>
            </a:extLst>
          </p:cNvPr>
          <p:cNvSpPr/>
          <p:nvPr/>
        </p:nvSpPr>
        <p:spPr>
          <a:xfrm>
            <a:off x="1984277" y="281097"/>
            <a:ext cx="5345071" cy="2582232"/>
          </a:xfrm>
          <a:custGeom>
            <a:avLst/>
            <a:gdLst>
              <a:gd name="connsiteX0" fmla="*/ 2012890 w 3272885"/>
              <a:gd name="connsiteY0" fmla="*/ 11997 h 1840825"/>
              <a:gd name="connsiteX1" fmla="*/ 1456299 w 3272885"/>
              <a:gd name="connsiteY1" fmla="*/ 383058 h 1840825"/>
              <a:gd name="connsiteX2" fmla="*/ 541899 w 3272885"/>
              <a:gd name="connsiteY2" fmla="*/ 581841 h 1840825"/>
              <a:gd name="connsiteX3" fmla="*/ 25064 w 3272885"/>
              <a:gd name="connsiteY3" fmla="*/ 1575754 h 1840825"/>
              <a:gd name="connsiteX4" fmla="*/ 1323777 w 3272885"/>
              <a:gd name="connsiteY4" fmla="*/ 1840797 h 1840825"/>
              <a:gd name="connsiteX5" fmla="*/ 1774351 w 3272885"/>
              <a:gd name="connsiteY5" fmla="*/ 1589006 h 1840825"/>
              <a:gd name="connsiteX6" fmla="*/ 2781516 w 3272885"/>
              <a:gd name="connsiteY6" fmla="*/ 1072171 h 1840825"/>
              <a:gd name="connsiteX7" fmla="*/ 3245343 w 3272885"/>
              <a:gd name="connsiteY7" fmla="*/ 184276 h 1840825"/>
              <a:gd name="connsiteX8" fmla="*/ 2012890 w 3272885"/>
              <a:gd name="connsiteY8" fmla="*/ 11997 h 1840825"/>
              <a:gd name="connsiteX0" fmla="*/ 2012890 w 4737255"/>
              <a:gd name="connsiteY0" fmla="*/ 32073 h 1860889"/>
              <a:gd name="connsiteX1" fmla="*/ 1456299 w 4737255"/>
              <a:gd name="connsiteY1" fmla="*/ 403134 h 1860889"/>
              <a:gd name="connsiteX2" fmla="*/ 541899 w 4737255"/>
              <a:gd name="connsiteY2" fmla="*/ 601917 h 1860889"/>
              <a:gd name="connsiteX3" fmla="*/ 25064 w 4737255"/>
              <a:gd name="connsiteY3" fmla="*/ 1595830 h 1860889"/>
              <a:gd name="connsiteX4" fmla="*/ 1323777 w 4737255"/>
              <a:gd name="connsiteY4" fmla="*/ 1860873 h 1860889"/>
              <a:gd name="connsiteX5" fmla="*/ 1774351 w 4737255"/>
              <a:gd name="connsiteY5" fmla="*/ 1609082 h 1860889"/>
              <a:gd name="connsiteX6" fmla="*/ 4705851 w 4737255"/>
              <a:gd name="connsiteY6" fmla="*/ 1665453 h 1860889"/>
              <a:gd name="connsiteX7" fmla="*/ 3245343 w 4737255"/>
              <a:gd name="connsiteY7" fmla="*/ 204352 h 1860889"/>
              <a:gd name="connsiteX8" fmla="*/ 2012890 w 4737255"/>
              <a:gd name="connsiteY8" fmla="*/ 32073 h 1860889"/>
              <a:gd name="connsiteX0" fmla="*/ 2012890 w 4818527"/>
              <a:gd name="connsiteY0" fmla="*/ 539906 h 2368722"/>
              <a:gd name="connsiteX1" fmla="*/ 1456299 w 4818527"/>
              <a:gd name="connsiteY1" fmla="*/ 910967 h 2368722"/>
              <a:gd name="connsiteX2" fmla="*/ 541899 w 4818527"/>
              <a:gd name="connsiteY2" fmla="*/ 1109750 h 2368722"/>
              <a:gd name="connsiteX3" fmla="*/ 25064 w 4818527"/>
              <a:gd name="connsiteY3" fmla="*/ 2103663 h 2368722"/>
              <a:gd name="connsiteX4" fmla="*/ 1323777 w 4818527"/>
              <a:gd name="connsiteY4" fmla="*/ 2368706 h 2368722"/>
              <a:gd name="connsiteX5" fmla="*/ 1774351 w 4818527"/>
              <a:gd name="connsiteY5" fmla="*/ 2116915 h 2368722"/>
              <a:gd name="connsiteX6" fmla="*/ 4705851 w 4818527"/>
              <a:gd name="connsiteY6" fmla="*/ 2173286 h 2368722"/>
              <a:gd name="connsiteX7" fmla="*/ 4233717 w 4818527"/>
              <a:gd name="connsiteY7" fmla="*/ 44631 h 2368722"/>
              <a:gd name="connsiteX8" fmla="*/ 3245343 w 4818527"/>
              <a:gd name="connsiteY8" fmla="*/ 712185 h 2368722"/>
              <a:gd name="connsiteX9" fmla="*/ 2012890 w 4818527"/>
              <a:gd name="connsiteY9" fmla="*/ 539906 h 2368722"/>
              <a:gd name="connsiteX0" fmla="*/ 2012890 w 5333960"/>
              <a:gd name="connsiteY0" fmla="*/ 539906 h 2368743"/>
              <a:gd name="connsiteX1" fmla="*/ 1456299 w 5333960"/>
              <a:gd name="connsiteY1" fmla="*/ 910967 h 2368743"/>
              <a:gd name="connsiteX2" fmla="*/ 541899 w 5333960"/>
              <a:gd name="connsiteY2" fmla="*/ 1109750 h 2368743"/>
              <a:gd name="connsiteX3" fmla="*/ 25064 w 5333960"/>
              <a:gd name="connsiteY3" fmla="*/ 2103663 h 2368743"/>
              <a:gd name="connsiteX4" fmla="*/ 1323777 w 5333960"/>
              <a:gd name="connsiteY4" fmla="*/ 2368706 h 2368743"/>
              <a:gd name="connsiteX5" fmla="*/ 1774351 w 5333960"/>
              <a:gd name="connsiteY5" fmla="*/ 2116915 h 2368743"/>
              <a:gd name="connsiteX6" fmla="*/ 5265409 w 5333960"/>
              <a:gd name="connsiteY6" fmla="*/ 1422659 h 2368743"/>
              <a:gd name="connsiteX7" fmla="*/ 4233717 w 5333960"/>
              <a:gd name="connsiteY7" fmla="*/ 44631 h 2368743"/>
              <a:gd name="connsiteX8" fmla="*/ 3245343 w 5333960"/>
              <a:gd name="connsiteY8" fmla="*/ 712185 h 2368743"/>
              <a:gd name="connsiteX9" fmla="*/ 2012890 w 5333960"/>
              <a:gd name="connsiteY9" fmla="*/ 539906 h 2368743"/>
              <a:gd name="connsiteX0" fmla="*/ 2012890 w 5464500"/>
              <a:gd name="connsiteY0" fmla="*/ 500781 h 2329618"/>
              <a:gd name="connsiteX1" fmla="*/ 1456299 w 5464500"/>
              <a:gd name="connsiteY1" fmla="*/ 871842 h 2329618"/>
              <a:gd name="connsiteX2" fmla="*/ 541899 w 5464500"/>
              <a:gd name="connsiteY2" fmla="*/ 1070625 h 2329618"/>
              <a:gd name="connsiteX3" fmla="*/ 25064 w 5464500"/>
              <a:gd name="connsiteY3" fmla="*/ 2064538 h 2329618"/>
              <a:gd name="connsiteX4" fmla="*/ 1323777 w 5464500"/>
              <a:gd name="connsiteY4" fmla="*/ 2329581 h 2329618"/>
              <a:gd name="connsiteX5" fmla="*/ 1774351 w 5464500"/>
              <a:gd name="connsiteY5" fmla="*/ 2077790 h 2329618"/>
              <a:gd name="connsiteX6" fmla="*/ 5265409 w 5464500"/>
              <a:gd name="connsiteY6" fmla="*/ 1383534 h 2329618"/>
              <a:gd name="connsiteX7" fmla="*/ 4997991 w 5464500"/>
              <a:gd name="connsiteY7" fmla="*/ 264813 h 2329618"/>
              <a:gd name="connsiteX8" fmla="*/ 4233717 w 5464500"/>
              <a:gd name="connsiteY8" fmla="*/ 5506 h 2329618"/>
              <a:gd name="connsiteX9" fmla="*/ 3245343 w 5464500"/>
              <a:gd name="connsiteY9" fmla="*/ 673060 h 2329618"/>
              <a:gd name="connsiteX10" fmla="*/ 2012890 w 5464500"/>
              <a:gd name="connsiteY10" fmla="*/ 500781 h 2329618"/>
              <a:gd name="connsiteX0" fmla="*/ 2037433 w 5489043"/>
              <a:gd name="connsiteY0" fmla="*/ 500781 h 2176931"/>
              <a:gd name="connsiteX1" fmla="*/ 1480842 w 5489043"/>
              <a:gd name="connsiteY1" fmla="*/ 871842 h 2176931"/>
              <a:gd name="connsiteX2" fmla="*/ 566442 w 5489043"/>
              <a:gd name="connsiteY2" fmla="*/ 1070625 h 2176931"/>
              <a:gd name="connsiteX3" fmla="*/ 49607 w 5489043"/>
              <a:gd name="connsiteY3" fmla="*/ 2064538 h 2176931"/>
              <a:gd name="connsiteX4" fmla="*/ 1798894 w 5489043"/>
              <a:gd name="connsiteY4" fmla="*/ 2077790 h 2176931"/>
              <a:gd name="connsiteX5" fmla="*/ 5289952 w 5489043"/>
              <a:gd name="connsiteY5" fmla="*/ 1383534 h 2176931"/>
              <a:gd name="connsiteX6" fmla="*/ 5022534 w 5489043"/>
              <a:gd name="connsiteY6" fmla="*/ 264813 h 2176931"/>
              <a:gd name="connsiteX7" fmla="*/ 4258260 w 5489043"/>
              <a:gd name="connsiteY7" fmla="*/ 5506 h 2176931"/>
              <a:gd name="connsiteX8" fmla="*/ 3269886 w 5489043"/>
              <a:gd name="connsiteY8" fmla="*/ 673060 h 2176931"/>
              <a:gd name="connsiteX9" fmla="*/ 2037433 w 5489043"/>
              <a:gd name="connsiteY9" fmla="*/ 500781 h 2176931"/>
              <a:gd name="connsiteX0" fmla="*/ 2004627 w 5456237"/>
              <a:gd name="connsiteY0" fmla="*/ 500781 h 2339307"/>
              <a:gd name="connsiteX1" fmla="*/ 1448036 w 5456237"/>
              <a:gd name="connsiteY1" fmla="*/ 871842 h 2339307"/>
              <a:gd name="connsiteX2" fmla="*/ 533636 w 5456237"/>
              <a:gd name="connsiteY2" fmla="*/ 1070625 h 2339307"/>
              <a:gd name="connsiteX3" fmla="*/ 16801 w 5456237"/>
              <a:gd name="connsiteY3" fmla="*/ 2064538 h 2339307"/>
              <a:gd name="connsiteX4" fmla="*/ 1141060 w 5456237"/>
              <a:gd name="connsiteY4" fmla="*/ 2339273 h 2339307"/>
              <a:gd name="connsiteX5" fmla="*/ 1766088 w 5456237"/>
              <a:gd name="connsiteY5" fmla="*/ 2077790 h 2339307"/>
              <a:gd name="connsiteX6" fmla="*/ 5257146 w 5456237"/>
              <a:gd name="connsiteY6" fmla="*/ 1383534 h 2339307"/>
              <a:gd name="connsiteX7" fmla="*/ 4989728 w 5456237"/>
              <a:gd name="connsiteY7" fmla="*/ 264813 h 2339307"/>
              <a:gd name="connsiteX8" fmla="*/ 4225454 w 5456237"/>
              <a:gd name="connsiteY8" fmla="*/ 5506 h 2339307"/>
              <a:gd name="connsiteX9" fmla="*/ 3237080 w 5456237"/>
              <a:gd name="connsiteY9" fmla="*/ 673060 h 2339307"/>
              <a:gd name="connsiteX10" fmla="*/ 2004627 w 5456237"/>
              <a:gd name="connsiteY10" fmla="*/ 500781 h 2339307"/>
              <a:gd name="connsiteX0" fmla="*/ 2004627 w 5456237"/>
              <a:gd name="connsiteY0" fmla="*/ 500781 h 2339292"/>
              <a:gd name="connsiteX1" fmla="*/ 1448036 w 5456237"/>
              <a:gd name="connsiteY1" fmla="*/ 871842 h 2339292"/>
              <a:gd name="connsiteX2" fmla="*/ 533636 w 5456237"/>
              <a:gd name="connsiteY2" fmla="*/ 1070625 h 2339292"/>
              <a:gd name="connsiteX3" fmla="*/ 16801 w 5456237"/>
              <a:gd name="connsiteY3" fmla="*/ 2064538 h 2339292"/>
              <a:gd name="connsiteX4" fmla="*/ 1141060 w 5456237"/>
              <a:gd name="connsiteY4" fmla="*/ 2339273 h 2339292"/>
              <a:gd name="connsiteX5" fmla="*/ 2039044 w 5456237"/>
              <a:gd name="connsiteY5" fmla="*/ 1995903 h 2339292"/>
              <a:gd name="connsiteX6" fmla="*/ 5257146 w 5456237"/>
              <a:gd name="connsiteY6" fmla="*/ 1383534 h 2339292"/>
              <a:gd name="connsiteX7" fmla="*/ 4989728 w 5456237"/>
              <a:gd name="connsiteY7" fmla="*/ 264813 h 2339292"/>
              <a:gd name="connsiteX8" fmla="*/ 4225454 w 5456237"/>
              <a:gd name="connsiteY8" fmla="*/ 5506 h 2339292"/>
              <a:gd name="connsiteX9" fmla="*/ 3237080 w 5456237"/>
              <a:gd name="connsiteY9" fmla="*/ 673060 h 2339292"/>
              <a:gd name="connsiteX10" fmla="*/ 2004627 w 5456237"/>
              <a:gd name="connsiteY10" fmla="*/ 500781 h 2339292"/>
              <a:gd name="connsiteX0" fmla="*/ 2004627 w 5456237"/>
              <a:gd name="connsiteY0" fmla="*/ 500781 h 2339341"/>
              <a:gd name="connsiteX1" fmla="*/ 1448036 w 5456237"/>
              <a:gd name="connsiteY1" fmla="*/ 871842 h 2339341"/>
              <a:gd name="connsiteX2" fmla="*/ 533636 w 5456237"/>
              <a:gd name="connsiteY2" fmla="*/ 1070625 h 2339341"/>
              <a:gd name="connsiteX3" fmla="*/ 16801 w 5456237"/>
              <a:gd name="connsiteY3" fmla="*/ 2064538 h 2339341"/>
              <a:gd name="connsiteX4" fmla="*/ 1141060 w 5456237"/>
              <a:gd name="connsiteY4" fmla="*/ 2339273 h 2339341"/>
              <a:gd name="connsiteX5" fmla="*/ 2039044 w 5456237"/>
              <a:gd name="connsiteY5" fmla="*/ 1995903 h 2339341"/>
              <a:gd name="connsiteX6" fmla="*/ 5257146 w 5456237"/>
              <a:gd name="connsiteY6" fmla="*/ 1383534 h 2339341"/>
              <a:gd name="connsiteX7" fmla="*/ 4989728 w 5456237"/>
              <a:gd name="connsiteY7" fmla="*/ 264813 h 2339341"/>
              <a:gd name="connsiteX8" fmla="*/ 4225454 w 5456237"/>
              <a:gd name="connsiteY8" fmla="*/ 5506 h 2339341"/>
              <a:gd name="connsiteX9" fmla="*/ 3237080 w 5456237"/>
              <a:gd name="connsiteY9" fmla="*/ 673060 h 2339341"/>
              <a:gd name="connsiteX10" fmla="*/ 2004627 w 5456237"/>
              <a:gd name="connsiteY10" fmla="*/ 500781 h 2339341"/>
              <a:gd name="connsiteX0" fmla="*/ 2004627 w 5456237"/>
              <a:gd name="connsiteY0" fmla="*/ 500781 h 2339292"/>
              <a:gd name="connsiteX1" fmla="*/ 1448036 w 5456237"/>
              <a:gd name="connsiteY1" fmla="*/ 871842 h 2339292"/>
              <a:gd name="connsiteX2" fmla="*/ 533636 w 5456237"/>
              <a:gd name="connsiteY2" fmla="*/ 1070625 h 2339292"/>
              <a:gd name="connsiteX3" fmla="*/ 16801 w 5456237"/>
              <a:gd name="connsiteY3" fmla="*/ 2064538 h 2339292"/>
              <a:gd name="connsiteX4" fmla="*/ 1141060 w 5456237"/>
              <a:gd name="connsiteY4" fmla="*/ 2339273 h 2339292"/>
              <a:gd name="connsiteX5" fmla="*/ 2039044 w 5456237"/>
              <a:gd name="connsiteY5" fmla="*/ 1995903 h 2339292"/>
              <a:gd name="connsiteX6" fmla="*/ 5257146 w 5456237"/>
              <a:gd name="connsiteY6" fmla="*/ 1383534 h 2339292"/>
              <a:gd name="connsiteX7" fmla="*/ 4989728 w 5456237"/>
              <a:gd name="connsiteY7" fmla="*/ 264813 h 2339292"/>
              <a:gd name="connsiteX8" fmla="*/ 4225454 w 5456237"/>
              <a:gd name="connsiteY8" fmla="*/ 5506 h 2339292"/>
              <a:gd name="connsiteX9" fmla="*/ 3237080 w 5456237"/>
              <a:gd name="connsiteY9" fmla="*/ 673060 h 2339292"/>
              <a:gd name="connsiteX10" fmla="*/ 2004627 w 5456237"/>
              <a:gd name="connsiteY10" fmla="*/ 500781 h 2339292"/>
              <a:gd name="connsiteX0" fmla="*/ 2004627 w 5456237"/>
              <a:gd name="connsiteY0" fmla="*/ 500781 h 2339292"/>
              <a:gd name="connsiteX1" fmla="*/ 1448036 w 5456237"/>
              <a:gd name="connsiteY1" fmla="*/ 871842 h 2339292"/>
              <a:gd name="connsiteX2" fmla="*/ 533636 w 5456237"/>
              <a:gd name="connsiteY2" fmla="*/ 1070625 h 2339292"/>
              <a:gd name="connsiteX3" fmla="*/ 16801 w 5456237"/>
              <a:gd name="connsiteY3" fmla="*/ 2064538 h 2339292"/>
              <a:gd name="connsiteX4" fmla="*/ 1141060 w 5456237"/>
              <a:gd name="connsiteY4" fmla="*/ 2339273 h 2339292"/>
              <a:gd name="connsiteX5" fmla="*/ 2039044 w 5456237"/>
              <a:gd name="connsiteY5" fmla="*/ 1995903 h 2339292"/>
              <a:gd name="connsiteX6" fmla="*/ 5257146 w 5456237"/>
              <a:gd name="connsiteY6" fmla="*/ 1383534 h 2339292"/>
              <a:gd name="connsiteX7" fmla="*/ 4989728 w 5456237"/>
              <a:gd name="connsiteY7" fmla="*/ 264813 h 2339292"/>
              <a:gd name="connsiteX8" fmla="*/ 4225454 w 5456237"/>
              <a:gd name="connsiteY8" fmla="*/ 5506 h 2339292"/>
              <a:gd name="connsiteX9" fmla="*/ 3278023 w 5456237"/>
              <a:gd name="connsiteY9" fmla="*/ 495639 h 2339292"/>
              <a:gd name="connsiteX10" fmla="*/ 2004627 w 5456237"/>
              <a:gd name="connsiteY10" fmla="*/ 500781 h 2339292"/>
              <a:gd name="connsiteX0" fmla="*/ 2004627 w 5405083"/>
              <a:gd name="connsiteY0" fmla="*/ 500781 h 2599366"/>
              <a:gd name="connsiteX1" fmla="*/ 1448036 w 5405083"/>
              <a:gd name="connsiteY1" fmla="*/ 871842 h 2599366"/>
              <a:gd name="connsiteX2" fmla="*/ 533636 w 5405083"/>
              <a:gd name="connsiteY2" fmla="*/ 1070625 h 2599366"/>
              <a:gd name="connsiteX3" fmla="*/ 16801 w 5405083"/>
              <a:gd name="connsiteY3" fmla="*/ 2064538 h 2599366"/>
              <a:gd name="connsiteX4" fmla="*/ 1141060 w 5405083"/>
              <a:gd name="connsiteY4" fmla="*/ 2339273 h 2599366"/>
              <a:gd name="connsiteX5" fmla="*/ 2648644 w 5405083"/>
              <a:gd name="connsiteY5" fmla="*/ 2552495 h 2599366"/>
              <a:gd name="connsiteX6" fmla="*/ 5257146 w 5405083"/>
              <a:gd name="connsiteY6" fmla="*/ 1383534 h 2599366"/>
              <a:gd name="connsiteX7" fmla="*/ 4989728 w 5405083"/>
              <a:gd name="connsiteY7" fmla="*/ 264813 h 2599366"/>
              <a:gd name="connsiteX8" fmla="*/ 4225454 w 5405083"/>
              <a:gd name="connsiteY8" fmla="*/ 5506 h 2599366"/>
              <a:gd name="connsiteX9" fmla="*/ 3278023 w 5405083"/>
              <a:gd name="connsiteY9" fmla="*/ 495639 h 2599366"/>
              <a:gd name="connsiteX10" fmla="*/ 2004627 w 5405083"/>
              <a:gd name="connsiteY10" fmla="*/ 500781 h 2599366"/>
              <a:gd name="connsiteX0" fmla="*/ 2004627 w 5345071"/>
              <a:gd name="connsiteY0" fmla="*/ 500781 h 2582232"/>
              <a:gd name="connsiteX1" fmla="*/ 1448036 w 5345071"/>
              <a:gd name="connsiteY1" fmla="*/ 871842 h 2582232"/>
              <a:gd name="connsiteX2" fmla="*/ 533636 w 5345071"/>
              <a:gd name="connsiteY2" fmla="*/ 1070625 h 2582232"/>
              <a:gd name="connsiteX3" fmla="*/ 16801 w 5345071"/>
              <a:gd name="connsiteY3" fmla="*/ 2064538 h 2582232"/>
              <a:gd name="connsiteX4" fmla="*/ 1141060 w 5345071"/>
              <a:gd name="connsiteY4" fmla="*/ 2339273 h 2582232"/>
              <a:gd name="connsiteX5" fmla="*/ 2648644 w 5345071"/>
              <a:gd name="connsiteY5" fmla="*/ 2552495 h 2582232"/>
              <a:gd name="connsiteX6" fmla="*/ 3488871 w 5345071"/>
              <a:gd name="connsiteY6" fmla="*/ 1653720 h 2582232"/>
              <a:gd name="connsiteX7" fmla="*/ 5257146 w 5345071"/>
              <a:gd name="connsiteY7" fmla="*/ 1383534 h 2582232"/>
              <a:gd name="connsiteX8" fmla="*/ 4989728 w 5345071"/>
              <a:gd name="connsiteY8" fmla="*/ 264813 h 2582232"/>
              <a:gd name="connsiteX9" fmla="*/ 4225454 w 5345071"/>
              <a:gd name="connsiteY9" fmla="*/ 5506 h 2582232"/>
              <a:gd name="connsiteX10" fmla="*/ 3278023 w 5345071"/>
              <a:gd name="connsiteY10" fmla="*/ 495639 h 2582232"/>
              <a:gd name="connsiteX11" fmla="*/ 2004627 w 5345071"/>
              <a:gd name="connsiteY11" fmla="*/ 500781 h 258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5071" h="2582232">
                <a:moveTo>
                  <a:pt x="2004627" y="500781"/>
                </a:moveTo>
                <a:cubicBezTo>
                  <a:pt x="1699629" y="563481"/>
                  <a:pt x="1693201" y="776868"/>
                  <a:pt x="1448036" y="871842"/>
                </a:cubicBezTo>
                <a:cubicBezTo>
                  <a:pt x="1202871" y="966816"/>
                  <a:pt x="772175" y="871842"/>
                  <a:pt x="533636" y="1070625"/>
                </a:cubicBezTo>
                <a:cubicBezTo>
                  <a:pt x="295097" y="1269408"/>
                  <a:pt x="-84436" y="1853097"/>
                  <a:pt x="16801" y="2064538"/>
                </a:cubicBezTo>
                <a:cubicBezTo>
                  <a:pt x="118038" y="2275979"/>
                  <a:pt x="702420" y="2257947"/>
                  <a:pt x="1141060" y="2339273"/>
                </a:cubicBezTo>
                <a:cubicBezTo>
                  <a:pt x="1579700" y="2420599"/>
                  <a:pt x="2257342" y="2666754"/>
                  <a:pt x="2648644" y="2552495"/>
                </a:cubicBezTo>
                <a:cubicBezTo>
                  <a:pt x="3039946" y="2438236"/>
                  <a:pt x="3054121" y="1848547"/>
                  <a:pt x="3488871" y="1653720"/>
                </a:cubicBezTo>
                <a:cubicBezTo>
                  <a:pt x="3923621" y="1458893"/>
                  <a:pt x="5007003" y="1615018"/>
                  <a:pt x="5257146" y="1383534"/>
                </a:cubicBezTo>
                <a:cubicBezTo>
                  <a:pt x="5507289" y="1152050"/>
                  <a:pt x="5161677" y="494484"/>
                  <a:pt x="4989728" y="264813"/>
                </a:cubicBezTo>
                <a:cubicBezTo>
                  <a:pt x="4817779" y="35142"/>
                  <a:pt x="4487992" y="-19317"/>
                  <a:pt x="4225454" y="5506"/>
                </a:cubicBezTo>
                <a:cubicBezTo>
                  <a:pt x="3962916" y="30329"/>
                  <a:pt x="3648161" y="413093"/>
                  <a:pt x="3278023" y="495639"/>
                </a:cubicBezTo>
                <a:cubicBezTo>
                  <a:pt x="2907885" y="578185"/>
                  <a:pt x="2309625" y="438081"/>
                  <a:pt x="2004627" y="500781"/>
                </a:cubicBez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119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132" y="-327"/>
            <a:ext cx="7948685" cy="864096"/>
          </a:xfrm>
        </p:spPr>
        <p:txBody>
          <a:bodyPr>
            <a:noAutofit/>
          </a:bodyPr>
          <a:lstStyle/>
          <a:p>
            <a:r>
              <a:rPr lang="pl-PL" sz="3200" dirty="0"/>
              <a:t>FPT </a:t>
            </a:r>
            <a:r>
              <a:rPr lang="pl-PL" sz="3200" dirty="0" err="1"/>
              <a:t>Approx</a:t>
            </a:r>
            <a:r>
              <a:rPr lang="pl-PL" sz="3200" dirty="0"/>
              <a:t>.-</a:t>
            </a:r>
            <a:r>
              <a:rPr lang="pl-PL" sz="3200" dirty="0" err="1"/>
              <a:t>Scheme</a:t>
            </a:r>
            <a:r>
              <a:rPr lang="pl-PL" sz="3200" dirty="0"/>
              <a:t> (#</a:t>
            </a:r>
            <a:r>
              <a:rPr lang="pl-PL" sz="3200" dirty="0" err="1"/>
              <a:t>voters</a:t>
            </a:r>
            <a:r>
              <a:rPr lang="pl-PL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400" b="1" dirty="0"/>
                  <a:t>Description of a </a:t>
                </a:r>
                <a:r>
                  <a:rPr lang="pl-PL" sz="2400" b="1" dirty="0" err="1"/>
                  <a:t>shift-bribery</a:t>
                </a:r>
                <a:r>
                  <a:rPr lang="pl-PL" sz="2400" b="1" dirty="0"/>
                  <a:t>:</a:t>
                </a:r>
              </a:p>
              <a:p>
                <a:pPr marL="0" indent="0">
                  <a:buNone/>
                </a:pPr>
                <a:r>
                  <a:rPr lang="pl-PL" sz="2400" dirty="0"/>
                  <a:t>(b</a:t>
                </a:r>
                <a:r>
                  <a:rPr lang="pl-PL" sz="2400" baseline="-25000" dirty="0"/>
                  <a:t>1</a:t>
                </a:r>
                <a:r>
                  <a:rPr lang="pl-PL" sz="2400" dirty="0"/>
                  <a:t>, …,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n</a:t>
                </a:r>
                <a:r>
                  <a:rPr lang="pl-PL" sz="2400" dirty="0"/>
                  <a:t>) – a </a:t>
                </a:r>
                <a:r>
                  <a:rPr lang="pl-PL" sz="2400" dirty="0" err="1"/>
                  <a:t>vector</a:t>
                </a:r>
                <a:r>
                  <a:rPr lang="pl-PL" sz="2400" dirty="0"/>
                  <a:t> </a:t>
                </a:r>
                <a:r>
                  <a:rPr lang="pl-PL" sz="2400" dirty="0" err="1"/>
                  <a:t>where</a:t>
                </a:r>
                <a:r>
                  <a:rPr lang="pl-PL" sz="2400" dirty="0"/>
                  <a:t>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j</a:t>
                </a:r>
                <a:r>
                  <a:rPr lang="pl-PL" sz="2400" dirty="0"/>
                  <a:t> = </a:t>
                </a:r>
                <a:r>
                  <a:rPr lang="pl-PL" sz="2400" dirty="0" err="1"/>
                  <a:t>amount</a:t>
                </a:r>
                <a:r>
                  <a:rPr lang="pl-PL" sz="2400" dirty="0"/>
                  <a:t> of </a:t>
                </a:r>
                <a:r>
                  <a:rPr lang="pl-PL" sz="2400" dirty="0" err="1"/>
                  <a:t>budget</a:t>
                </a:r>
                <a:r>
                  <a:rPr lang="pl-PL" sz="2400" dirty="0"/>
                  <a:t> </a:t>
                </a:r>
                <a:r>
                  <a:rPr lang="pl-PL" sz="2400" dirty="0" err="1"/>
                  <a:t>spent</a:t>
                </a:r>
                <a:r>
                  <a:rPr lang="pl-PL" sz="2400" dirty="0"/>
                  <a:t> on </a:t>
                </a:r>
                <a:r>
                  <a:rPr lang="pl-PL" sz="2400" dirty="0" err="1"/>
                  <a:t>vj</a:t>
                </a: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pl-PL" sz="2400" dirty="0"/>
                  <a:t>Budget </a:t>
                </a:r>
                <a:r>
                  <a:rPr lang="pl-PL" sz="2400" dirty="0" err="1"/>
                  <a:t>left</a:t>
                </a:r>
                <a:r>
                  <a:rPr lang="pl-PL" sz="2400" dirty="0"/>
                  <a:t>: 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  <a:blipFill>
                <a:blip r:embed="rId2"/>
                <a:stretch>
                  <a:fillRect l="-1129" t="-9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FAC43D5-E4F7-426C-B48B-1526168904B7}"/>
              </a:ext>
            </a:extLst>
          </p:cNvPr>
          <p:cNvSpPr txBox="1"/>
          <p:nvPr/>
        </p:nvSpPr>
        <p:spPr>
          <a:xfrm>
            <a:off x="7064102" y="108555"/>
            <a:ext cx="177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 – #</a:t>
            </a:r>
            <a:r>
              <a:rPr lang="pl-PL" dirty="0" err="1"/>
              <a:t>candidates</a:t>
            </a:r>
            <a:endParaRPr lang="pl-PL" dirty="0"/>
          </a:p>
          <a:p>
            <a:r>
              <a:rPr lang="pl-PL" dirty="0"/>
              <a:t>n  – #</a:t>
            </a:r>
            <a:r>
              <a:rPr lang="pl-PL" dirty="0" err="1"/>
              <a:t>voters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/>
                  <a:t>Observation:</a:t>
                </a:r>
                <a:r>
                  <a:rPr lang="pl-PL" sz="1800" dirty="0"/>
                  <a:t> We </a:t>
                </a:r>
                <a:r>
                  <a:rPr lang="pl-PL" sz="1800" dirty="0" err="1"/>
                  <a:t>have</a:t>
                </a:r>
                <a:r>
                  <a:rPr lang="pl-PL" sz="1800" dirty="0"/>
                  <a:t> to </a:t>
                </a: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least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sz="1800" dirty="0"/>
                  <a:t> 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 on </a:t>
                </a:r>
                <a:r>
                  <a:rPr lang="pl-PL" sz="1800" dirty="0" err="1"/>
                  <a:t>some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 err="1"/>
                  <a:t>Algorithm</a:t>
                </a:r>
                <a:r>
                  <a:rPr lang="pl-PL" sz="1800" b="1" dirty="0"/>
                  <a:t>: 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Repeat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until</a:t>
                </a:r>
                <a:r>
                  <a:rPr lang="pl-PL" sz="1800" dirty="0"/>
                  <a:t> </a:t>
                </a:r>
                <a:r>
                  <a:rPr lang="pl-PL" sz="1800" dirty="0" err="1"/>
                  <a:t>you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are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left</a:t>
                </a:r>
                <a:r>
                  <a:rPr lang="pl-PL" sz="1800" dirty="0"/>
                  <a:t> with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:</a:t>
                </a:r>
              </a:p>
              <a:p>
                <a:pPr marL="457200" lvl="1" indent="0">
                  <a:buNone/>
                </a:pPr>
                <a:r>
                  <a:rPr lang="pl-PL" sz="1400" dirty="0" err="1"/>
                  <a:t>Guess</a:t>
                </a:r>
                <a:r>
                  <a:rPr lang="pl-PL" sz="1400" dirty="0"/>
                  <a:t> a </a:t>
                </a:r>
                <a:r>
                  <a:rPr lang="pl-PL" sz="1400" dirty="0" err="1"/>
                  <a:t>voter</a:t>
                </a:r>
                <a:r>
                  <a:rPr lang="pl-PL" sz="1400" dirty="0"/>
                  <a:t> and </a:t>
                </a:r>
                <a:r>
                  <a:rPr lang="pl-PL" sz="1400" dirty="0" err="1"/>
                  <a:t>spend</a:t>
                </a:r>
                <a:r>
                  <a:rPr lang="pl-PL" sz="1400" dirty="0"/>
                  <a:t> on </a:t>
                </a:r>
                <a:r>
                  <a:rPr lang="pl-PL" sz="1400" dirty="0" err="1"/>
                  <a:t>him</a:t>
                </a:r>
                <a:r>
                  <a:rPr lang="pl-PL" sz="1400" dirty="0"/>
                  <a:t>/</a:t>
                </a:r>
                <a:r>
                  <a:rPr lang="pl-PL" sz="1400" dirty="0" err="1"/>
                  <a:t>her</a:t>
                </a:r>
                <a:r>
                  <a:rPr lang="pl-PL" sz="1400" dirty="0"/>
                  <a:t> B/n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on </a:t>
                </a:r>
                <a:r>
                  <a:rPr lang="pl-PL" sz="1800" dirty="0" err="1"/>
                  <a:t>each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900" dirty="0"/>
              </a:p>
            </p:txBody>
          </p:sp>
        </mc:Choice>
        <mc:Fallback xmlns="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  <a:blipFill>
                <a:blip r:embed="rId3"/>
                <a:stretch>
                  <a:fillRect l="-1718" t="-822" r="-11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Łącznik prosty ze strzałką 3">
            <a:extLst>
              <a:ext uri="{FF2B5EF4-FFF2-40B4-BE49-F238E27FC236}">
                <a16:creationId xmlns:a16="http://schemas.microsoft.com/office/drawing/2014/main" id="{782FB463-C2C2-4E53-B751-2AF7C83339BC}"/>
              </a:ext>
            </a:extLst>
          </p:cNvPr>
          <p:cNvCxnSpPr/>
          <p:nvPr/>
        </p:nvCxnSpPr>
        <p:spPr>
          <a:xfrm rot="5400000" flipH="1" flipV="1">
            <a:off x="-757915" y="3731419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4">
            <a:extLst>
              <a:ext uri="{FF2B5EF4-FFF2-40B4-BE49-F238E27FC236}">
                <a16:creationId xmlns:a16="http://schemas.microsoft.com/office/drawing/2014/main" id="{665101D8-9767-4B3F-80F4-094254537B56}"/>
              </a:ext>
            </a:extLst>
          </p:cNvPr>
          <p:cNvCxnSpPr/>
          <p:nvPr/>
        </p:nvCxnSpPr>
        <p:spPr>
          <a:xfrm>
            <a:off x="308091" y="4799013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5">
            <a:extLst>
              <a:ext uri="{FF2B5EF4-FFF2-40B4-BE49-F238E27FC236}">
                <a16:creationId xmlns:a16="http://schemas.microsoft.com/office/drawing/2014/main" id="{D616A0A9-7A8B-4577-932E-09DF60C0759D}"/>
              </a:ext>
            </a:extLst>
          </p:cNvPr>
          <p:cNvSpPr/>
          <p:nvPr/>
        </p:nvSpPr>
        <p:spPr>
          <a:xfrm>
            <a:off x="841491" y="3960813"/>
            <a:ext cx="228600" cy="8382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6">
            <a:extLst>
              <a:ext uri="{FF2B5EF4-FFF2-40B4-BE49-F238E27FC236}">
                <a16:creationId xmlns:a16="http://schemas.microsoft.com/office/drawing/2014/main" id="{10826663-B839-4C65-9386-96CA351F7695}"/>
              </a:ext>
            </a:extLst>
          </p:cNvPr>
          <p:cNvSpPr/>
          <p:nvPr/>
        </p:nvSpPr>
        <p:spPr>
          <a:xfrm>
            <a:off x="1679691" y="3122613"/>
            <a:ext cx="228600" cy="1676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rostokąt 7">
            <a:extLst>
              <a:ext uri="{FF2B5EF4-FFF2-40B4-BE49-F238E27FC236}">
                <a16:creationId xmlns:a16="http://schemas.microsoft.com/office/drawing/2014/main" id="{34C0EEBB-7267-4060-9FFF-D27246F1014F}"/>
              </a:ext>
            </a:extLst>
          </p:cNvPr>
          <p:cNvSpPr/>
          <p:nvPr/>
        </p:nvSpPr>
        <p:spPr>
          <a:xfrm>
            <a:off x="4422891" y="4265613"/>
            <a:ext cx="228600" cy="533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ostokąt 8">
            <a:extLst>
              <a:ext uri="{FF2B5EF4-FFF2-40B4-BE49-F238E27FC236}">
                <a16:creationId xmlns:a16="http://schemas.microsoft.com/office/drawing/2014/main" id="{AE2205D6-1BAA-460E-8DD5-09AC86EB864C}"/>
              </a:ext>
            </a:extLst>
          </p:cNvPr>
          <p:cNvSpPr/>
          <p:nvPr/>
        </p:nvSpPr>
        <p:spPr>
          <a:xfrm>
            <a:off x="3508491" y="2665413"/>
            <a:ext cx="228600" cy="21336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rostokąt 9">
            <a:extLst>
              <a:ext uri="{FF2B5EF4-FFF2-40B4-BE49-F238E27FC236}">
                <a16:creationId xmlns:a16="http://schemas.microsoft.com/office/drawing/2014/main" id="{75C47DC6-37CC-43CD-8AEE-5EF12D6EF6D9}"/>
              </a:ext>
            </a:extLst>
          </p:cNvPr>
          <p:cNvSpPr/>
          <p:nvPr/>
        </p:nvSpPr>
        <p:spPr>
          <a:xfrm>
            <a:off x="2594091" y="3732213"/>
            <a:ext cx="228600" cy="10668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ole tekstowe 44">
            <a:extLst>
              <a:ext uri="{FF2B5EF4-FFF2-40B4-BE49-F238E27FC236}">
                <a16:creationId xmlns:a16="http://schemas.microsoft.com/office/drawing/2014/main" id="{9675FD9B-8636-4B4D-AF7D-D1911E7D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26" name="pole tekstowe 45">
            <a:extLst>
              <a:ext uri="{FF2B5EF4-FFF2-40B4-BE49-F238E27FC236}">
                <a16:creationId xmlns:a16="http://schemas.microsoft.com/office/drawing/2014/main" id="{1860DF93-2024-43D7-8CE8-289AAF7E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8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27" name="pole tekstowe 46">
            <a:extLst>
              <a:ext uri="{FF2B5EF4-FFF2-40B4-BE49-F238E27FC236}">
                <a16:creationId xmlns:a16="http://schemas.microsoft.com/office/drawing/2014/main" id="{310BCA14-6CA7-4A24-9E9A-774C338F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0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28" name="pole tekstowe 47">
            <a:extLst>
              <a:ext uri="{FF2B5EF4-FFF2-40B4-BE49-F238E27FC236}">
                <a16:creationId xmlns:a16="http://schemas.microsoft.com/office/drawing/2014/main" id="{9D546281-770A-45AB-92D0-E956E53D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29" name="pole tekstowe 48">
            <a:extLst>
              <a:ext uri="{FF2B5EF4-FFF2-40B4-BE49-F238E27FC236}">
                <a16:creationId xmlns:a16="http://schemas.microsoft.com/office/drawing/2014/main" id="{B160244D-A90C-481D-93C2-453EC92E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6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30" name="Prostokąt 8">
            <a:extLst>
              <a:ext uri="{FF2B5EF4-FFF2-40B4-BE49-F238E27FC236}">
                <a16:creationId xmlns:a16="http://schemas.microsoft.com/office/drawing/2014/main" id="{97E69051-AD3B-46C8-9626-DA3C8747D2A8}"/>
              </a:ext>
            </a:extLst>
          </p:cNvPr>
          <p:cNvSpPr/>
          <p:nvPr/>
        </p:nvSpPr>
        <p:spPr>
          <a:xfrm>
            <a:off x="3759701" y="3400925"/>
            <a:ext cx="251211" cy="1398087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rostokąt 8">
            <a:extLst>
              <a:ext uri="{FF2B5EF4-FFF2-40B4-BE49-F238E27FC236}">
                <a16:creationId xmlns:a16="http://schemas.microsoft.com/office/drawing/2014/main" id="{5F2D4897-3A11-4A77-B394-503D7E99E089}"/>
              </a:ext>
            </a:extLst>
          </p:cNvPr>
          <p:cNvSpPr/>
          <p:nvPr/>
        </p:nvSpPr>
        <p:spPr>
          <a:xfrm>
            <a:off x="1931635" y="3580421"/>
            <a:ext cx="241006" cy="1218591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rostokąt 8">
            <a:extLst>
              <a:ext uri="{FF2B5EF4-FFF2-40B4-BE49-F238E27FC236}">
                <a16:creationId xmlns:a16="http://schemas.microsoft.com/office/drawing/2014/main" id="{E5D1362D-CAAA-46E4-8B64-BA1A00F0EC45}"/>
              </a:ext>
            </a:extLst>
          </p:cNvPr>
          <p:cNvSpPr/>
          <p:nvPr/>
        </p:nvSpPr>
        <p:spPr>
          <a:xfrm>
            <a:off x="2839098" y="3960813"/>
            <a:ext cx="257413" cy="835024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12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132" y="-327"/>
            <a:ext cx="7948685" cy="864096"/>
          </a:xfrm>
        </p:spPr>
        <p:txBody>
          <a:bodyPr>
            <a:noAutofit/>
          </a:bodyPr>
          <a:lstStyle/>
          <a:p>
            <a:r>
              <a:rPr lang="pl-PL" sz="3200" dirty="0"/>
              <a:t>FPT </a:t>
            </a:r>
            <a:r>
              <a:rPr lang="pl-PL" sz="3200" dirty="0" err="1"/>
              <a:t>Approx</a:t>
            </a:r>
            <a:r>
              <a:rPr lang="pl-PL" sz="3200" dirty="0"/>
              <a:t>.-</a:t>
            </a:r>
            <a:r>
              <a:rPr lang="pl-PL" sz="3200" dirty="0" err="1"/>
              <a:t>Scheme</a:t>
            </a:r>
            <a:r>
              <a:rPr lang="pl-PL" sz="3200" dirty="0"/>
              <a:t> (#</a:t>
            </a:r>
            <a:r>
              <a:rPr lang="pl-PL" sz="3200" dirty="0" err="1"/>
              <a:t>voters</a:t>
            </a:r>
            <a:r>
              <a:rPr lang="pl-PL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94653" y="1068996"/>
                <a:ext cx="8640960" cy="55731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400" b="1" dirty="0"/>
                  <a:t>Description of a </a:t>
                </a:r>
                <a:r>
                  <a:rPr lang="pl-PL" sz="2400" b="1" dirty="0" err="1"/>
                  <a:t>shift-bribery</a:t>
                </a:r>
                <a:r>
                  <a:rPr lang="pl-PL" sz="2400" b="1" dirty="0"/>
                  <a:t>:</a:t>
                </a:r>
              </a:p>
              <a:p>
                <a:pPr marL="0" indent="0">
                  <a:buNone/>
                </a:pPr>
                <a:r>
                  <a:rPr lang="pl-PL" sz="2400" dirty="0"/>
                  <a:t>(b</a:t>
                </a:r>
                <a:r>
                  <a:rPr lang="pl-PL" sz="2400" baseline="-25000" dirty="0"/>
                  <a:t>1</a:t>
                </a:r>
                <a:r>
                  <a:rPr lang="pl-PL" sz="2400" dirty="0"/>
                  <a:t>, …,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n</a:t>
                </a:r>
                <a:r>
                  <a:rPr lang="pl-PL" sz="2400" dirty="0"/>
                  <a:t>) – a </a:t>
                </a:r>
                <a:r>
                  <a:rPr lang="pl-PL" sz="2400" dirty="0" err="1"/>
                  <a:t>vector</a:t>
                </a:r>
                <a:r>
                  <a:rPr lang="pl-PL" sz="2400" dirty="0"/>
                  <a:t> </a:t>
                </a:r>
                <a:r>
                  <a:rPr lang="pl-PL" sz="2400" dirty="0" err="1"/>
                  <a:t>where</a:t>
                </a:r>
                <a:r>
                  <a:rPr lang="pl-PL" sz="2400" dirty="0"/>
                  <a:t>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j</a:t>
                </a:r>
                <a:r>
                  <a:rPr lang="pl-PL" sz="2400" dirty="0"/>
                  <a:t> = </a:t>
                </a:r>
                <a:r>
                  <a:rPr lang="pl-PL" sz="2400" dirty="0" err="1"/>
                  <a:t>amount</a:t>
                </a:r>
                <a:r>
                  <a:rPr lang="pl-PL" sz="2400" dirty="0"/>
                  <a:t> of </a:t>
                </a:r>
                <a:r>
                  <a:rPr lang="pl-PL" sz="2400" dirty="0" err="1"/>
                  <a:t>budget</a:t>
                </a:r>
                <a:r>
                  <a:rPr lang="pl-PL" sz="2400" dirty="0"/>
                  <a:t> </a:t>
                </a:r>
                <a:r>
                  <a:rPr lang="pl-PL" sz="2400" dirty="0" err="1"/>
                  <a:t>spent</a:t>
                </a:r>
                <a:r>
                  <a:rPr lang="pl-PL" sz="2400" dirty="0"/>
                  <a:t> on </a:t>
                </a:r>
                <a:r>
                  <a:rPr lang="pl-PL" sz="2400" dirty="0" err="1"/>
                  <a:t>vj</a:t>
                </a: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pl-PL" sz="2400" dirty="0"/>
                  <a:t>Budget </a:t>
                </a:r>
                <a:r>
                  <a:rPr lang="pl-PL" sz="2400" dirty="0" err="1"/>
                  <a:t>left</a:t>
                </a:r>
                <a:r>
                  <a:rPr lang="pl-PL" sz="2400" dirty="0"/>
                  <a:t>: 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f>
                      <m:fPr>
                        <m:ctrlP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653" y="1068996"/>
                <a:ext cx="8640960" cy="5573104"/>
              </a:xfrm>
              <a:blipFill>
                <a:blip r:embed="rId2"/>
                <a:stretch>
                  <a:fillRect l="-1129" t="-8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FAC43D5-E4F7-426C-B48B-1526168904B7}"/>
              </a:ext>
            </a:extLst>
          </p:cNvPr>
          <p:cNvSpPr txBox="1"/>
          <p:nvPr/>
        </p:nvSpPr>
        <p:spPr>
          <a:xfrm>
            <a:off x="7064102" y="108555"/>
            <a:ext cx="177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 – #</a:t>
            </a:r>
            <a:r>
              <a:rPr lang="pl-PL" dirty="0" err="1"/>
              <a:t>candidates</a:t>
            </a:r>
            <a:endParaRPr lang="pl-PL" dirty="0"/>
          </a:p>
          <a:p>
            <a:r>
              <a:rPr lang="pl-PL" dirty="0"/>
              <a:t>n  – #</a:t>
            </a:r>
            <a:r>
              <a:rPr lang="pl-PL" dirty="0" err="1"/>
              <a:t>voters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/>
                  <a:t>Observation:</a:t>
                </a:r>
                <a:r>
                  <a:rPr lang="pl-PL" sz="1800" dirty="0"/>
                  <a:t> We </a:t>
                </a:r>
                <a:r>
                  <a:rPr lang="pl-PL" sz="1800" dirty="0" err="1"/>
                  <a:t>have</a:t>
                </a:r>
                <a:r>
                  <a:rPr lang="pl-PL" sz="1800" dirty="0"/>
                  <a:t> to </a:t>
                </a: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least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sz="1800" dirty="0"/>
                  <a:t> 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 on </a:t>
                </a:r>
                <a:r>
                  <a:rPr lang="pl-PL" sz="1800" dirty="0" err="1"/>
                  <a:t>some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 err="1"/>
                  <a:t>Algorithm</a:t>
                </a:r>
                <a:r>
                  <a:rPr lang="pl-PL" sz="1800" b="1" dirty="0"/>
                  <a:t>: 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Repeat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until</a:t>
                </a:r>
                <a:r>
                  <a:rPr lang="pl-PL" sz="1800" dirty="0"/>
                  <a:t> </a:t>
                </a:r>
                <a:r>
                  <a:rPr lang="pl-PL" sz="1800" dirty="0" err="1"/>
                  <a:t>you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are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left</a:t>
                </a:r>
                <a:r>
                  <a:rPr lang="pl-PL" sz="1800" dirty="0"/>
                  <a:t> with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:</a:t>
                </a:r>
              </a:p>
              <a:p>
                <a:pPr marL="457200" lvl="1" indent="0">
                  <a:buNone/>
                </a:pPr>
                <a:r>
                  <a:rPr lang="pl-PL" sz="1400" dirty="0" err="1"/>
                  <a:t>Guess</a:t>
                </a:r>
                <a:r>
                  <a:rPr lang="pl-PL" sz="1400" dirty="0"/>
                  <a:t> a </a:t>
                </a:r>
                <a:r>
                  <a:rPr lang="pl-PL" sz="1400" dirty="0" err="1"/>
                  <a:t>voter</a:t>
                </a:r>
                <a:r>
                  <a:rPr lang="pl-PL" sz="1400" dirty="0"/>
                  <a:t> and </a:t>
                </a:r>
                <a:r>
                  <a:rPr lang="pl-PL" sz="1400" dirty="0" err="1"/>
                  <a:t>spend</a:t>
                </a:r>
                <a:r>
                  <a:rPr lang="pl-PL" sz="1400" dirty="0"/>
                  <a:t> on </a:t>
                </a:r>
                <a:r>
                  <a:rPr lang="pl-PL" sz="1400" dirty="0" err="1"/>
                  <a:t>him</a:t>
                </a:r>
                <a:r>
                  <a:rPr lang="pl-PL" sz="1400" dirty="0"/>
                  <a:t>/</a:t>
                </a:r>
                <a:r>
                  <a:rPr lang="pl-PL" sz="1400" dirty="0" err="1"/>
                  <a:t>her</a:t>
                </a:r>
                <a:r>
                  <a:rPr lang="pl-PL" sz="1400" dirty="0"/>
                  <a:t> B/n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on </a:t>
                </a:r>
                <a:r>
                  <a:rPr lang="pl-PL" sz="1800" dirty="0" err="1"/>
                  <a:t>each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900" dirty="0"/>
              </a:p>
            </p:txBody>
          </p:sp>
        </mc:Choice>
        <mc:Fallback xmlns="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  <a:blipFill>
                <a:blip r:embed="rId3"/>
                <a:stretch>
                  <a:fillRect l="-1718" t="-822" r="-11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Łącznik prosty ze strzałką 3">
            <a:extLst>
              <a:ext uri="{FF2B5EF4-FFF2-40B4-BE49-F238E27FC236}">
                <a16:creationId xmlns:a16="http://schemas.microsoft.com/office/drawing/2014/main" id="{782FB463-C2C2-4E53-B751-2AF7C83339BC}"/>
              </a:ext>
            </a:extLst>
          </p:cNvPr>
          <p:cNvCxnSpPr/>
          <p:nvPr/>
        </p:nvCxnSpPr>
        <p:spPr>
          <a:xfrm rot="5400000" flipH="1" flipV="1">
            <a:off x="-757915" y="3731419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4">
            <a:extLst>
              <a:ext uri="{FF2B5EF4-FFF2-40B4-BE49-F238E27FC236}">
                <a16:creationId xmlns:a16="http://schemas.microsoft.com/office/drawing/2014/main" id="{665101D8-9767-4B3F-80F4-094254537B56}"/>
              </a:ext>
            </a:extLst>
          </p:cNvPr>
          <p:cNvCxnSpPr/>
          <p:nvPr/>
        </p:nvCxnSpPr>
        <p:spPr>
          <a:xfrm>
            <a:off x="308091" y="4799013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5">
            <a:extLst>
              <a:ext uri="{FF2B5EF4-FFF2-40B4-BE49-F238E27FC236}">
                <a16:creationId xmlns:a16="http://schemas.microsoft.com/office/drawing/2014/main" id="{D616A0A9-7A8B-4577-932E-09DF60C0759D}"/>
              </a:ext>
            </a:extLst>
          </p:cNvPr>
          <p:cNvSpPr/>
          <p:nvPr/>
        </p:nvSpPr>
        <p:spPr>
          <a:xfrm>
            <a:off x="841491" y="3960813"/>
            <a:ext cx="228600" cy="8382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6">
            <a:extLst>
              <a:ext uri="{FF2B5EF4-FFF2-40B4-BE49-F238E27FC236}">
                <a16:creationId xmlns:a16="http://schemas.microsoft.com/office/drawing/2014/main" id="{10826663-B839-4C65-9386-96CA351F7695}"/>
              </a:ext>
            </a:extLst>
          </p:cNvPr>
          <p:cNvSpPr/>
          <p:nvPr/>
        </p:nvSpPr>
        <p:spPr>
          <a:xfrm>
            <a:off x="1679691" y="3122613"/>
            <a:ext cx="228600" cy="1676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rostokąt 7">
            <a:extLst>
              <a:ext uri="{FF2B5EF4-FFF2-40B4-BE49-F238E27FC236}">
                <a16:creationId xmlns:a16="http://schemas.microsoft.com/office/drawing/2014/main" id="{34C0EEBB-7267-4060-9FFF-D27246F1014F}"/>
              </a:ext>
            </a:extLst>
          </p:cNvPr>
          <p:cNvSpPr/>
          <p:nvPr/>
        </p:nvSpPr>
        <p:spPr>
          <a:xfrm>
            <a:off x="4422891" y="4265613"/>
            <a:ext cx="228600" cy="533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ostokąt 8">
            <a:extLst>
              <a:ext uri="{FF2B5EF4-FFF2-40B4-BE49-F238E27FC236}">
                <a16:creationId xmlns:a16="http://schemas.microsoft.com/office/drawing/2014/main" id="{AE2205D6-1BAA-460E-8DD5-09AC86EB864C}"/>
              </a:ext>
            </a:extLst>
          </p:cNvPr>
          <p:cNvSpPr/>
          <p:nvPr/>
        </p:nvSpPr>
        <p:spPr>
          <a:xfrm>
            <a:off x="3508491" y="2665413"/>
            <a:ext cx="228600" cy="21336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rostokąt 9">
            <a:extLst>
              <a:ext uri="{FF2B5EF4-FFF2-40B4-BE49-F238E27FC236}">
                <a16:creationId xmlns:a16="http://schemas.microsoft.com/office/drawing/2014/main" id="{75C47DC6-37CC-43CD-8AEE-5EF12D6EF6D9}"/>
              </a:ext>
            </a:extLst>
          </p:cNvPr>
          <p:cNvSpPr/>
          <p:nvPr/>
        </p:nvSpPr>
        <p:spPr>
          <a:xfrm>
            <a:off x="2594091" y="3732213"/>
            <a:ext cx="228600" cy="10668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ole tekstowe 44">
            <a:extLst>
              <a:ext uri="{FF2B5EF4-FFF2-40B4-BE49-F238E27FC236}">
                <a16:creationId xmlns:a16="http://schemas.microsoft.com/office/drawing/2014/main" id="{9675FD9B-8636-4B4D-AF7D-D1911E7D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26" name="pole tekstowe 45">
            <a:extLst>
              <a:ext uri="{FF2B5EF4-FFF2-40B4-BE49-F238E27FC236}">
                <a16:creationId xmlns:a16="http://schemas.microsoft.com/office/drawing/2014/main" id="{1860DF93-2024-43D7-8CE8-289AAF7E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8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27" name="pole tekstowe 46">
            <a:extLst>
              <a:ext uri="{FF2B5EF4-FFF2-40B4-BE49-F238E27FC236}">
                <a16:creationId xmlns:a16="http://schemas.microsoft.com/office/drawing/2014/main" id="{310BCA14-6CA7-4A24-9E9A-774C338F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0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28" name="pole tekstowe 47">
            <a:extLst>
              <a:ext uri="{FF2B5EF4-FFF2-40B4-BE49-F238E27FC236}">
                <a16:creationId xmlns:a16="http://schemas.microsoft.com/office/drawing/2014/main" id="{9D546281-770A-45AB-92D0-E956E53D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29" name="pole tekstowe 48">
            <a:extLst>
              <a:ext uri="{FF2B5EF4-FFF2-40B4-BE49-F238E27FC236}">
                <a16:creationId xmlns:a16="http://schemas.microsoft.com/office/drawing/2014/main" id="{B160244D-A90C-481D-93C2-453EC92E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6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30" name="Prostokąt 8">
            <a:extLst>
              <a:ext uri="{FF2B5EF4-FFF2-40B4-BE49-F238E27FC236}">
                <a16:creationId xmlns:a16="http://schemas.microsoft.com/office/drawing/2014/main" id="{97E69051-AD3B-46C8-9626-DA3C8747D2A8}"/>
              </a:ext>
            </a:extLst>
          </p:cNvPr>
          <p:cNvSpPr/>
          <p:nvPr/>
        </p:nvSpPr>
        <p:spPr>
          <a:xfrm>
            <a:off x="3759701" y="3400925"/>
            <a:ext cx="251211" cy="1398087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rostokąt 8">
            <a:extLst>
              <a:ext uri="{FF2B5EF4-FFF2-40B4-BE49-F238E27FC236}">
                <a16:creationId xmlns:a16="http://schemas.microsoft.com/office/drawing/2014/main" id="{5F2D4897-3A11-4A77-B394-503D7E99E089}"/>
              </a:ext>
            </a:extLst>
          </p:cNvPr>
          <p:cNvSpPr/>
          <p:nvPr/>
        </p:nvSpPr>
        <p:spPr>
          <a:xfrm>
            <a:off x="1931635" y="3580421"/>
            <a:ext cx="241006" cy="1218591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rostokąt 8">
            <a:extLst>
              <a:ext uri="{FF2B5EF4-FFF2-40B4-BE49-F238E27FC236}">
                <a16:creationId xmlns:a16="http://schemas.microsoft.com/office/drawing/2014/main" id="{E5D1362D-CAAA-46E4-8B64-BA1A00F0EC45}"/>
              </a:ext>
            </a:extLst>
          </p:cNvPr>
          <p:cNvSpPr/>
          <p:nvPr/>
        </p:nvSpPr>
        <p:spPr>
          <a:xfrm>
            <a:off x="2839098" y="3960813"/>
            <a:ext cx="257413" cy="835024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rostokąt 8">
            <a:extLst>
              <a:ext uri="{FF2B5EF4-FFF2-40B4-BE49-F238E27FC236}">
                <a16:creationId xmlns:a16="http://schemas.microsoft.com/office/drawing/2014/main" id="{603FEE3D-9C28-4DF5-B8D1-4F03B34AC893}"/>
              </a:ext>
            </a:extLst>
          </p:cNvPr>
          <p:cNvSpPr/>
          <p:nvPr/>
        </p:nvSpPr>
        <p:spPr>
          <a:xfrm>
            <a:off x="1086132" y="4265613"/>
            <a:ext cx="240144" cy="533398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rostokąt 8">
            <a:extLst>
              <a:ext uri="{FF2B5EF4-FFF2-40B4-BE49-F238E27FC236}">
                <a16:creationId xmlns:a16="http://schemas.microsoft.com/office/drawing/2014/main" id="{975B17BD-6713-4CB7-A76D-6C43821033A6}"/>
              </a:ext>
            </a:extLst>
          </p:cNvPr>
          <p:cNvSpPr/>
          <p:nvPr/>
        </p:nvSpPr>
        <p:spPr>
          <a:xfrm>
            <a:off x="1086132" y="4060386"/>
            <a:ext cx="240144" cy="203639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rostokąt 8">
            <a:extLst>
              <a:ext uri="{FF2B5EF4-FFF2-40B4-BE49-F238E27FC236}">
                <a16:creationId xmlns:a16="http://schemas.microsoft.com/office/drawing/2014/main" id="{0E9574EE-F98D-4618-924E-7D011C1EC528}"/>
              </a:ext>
            </a:extLst>
          </p:cNvPr>
          <p:cNvSpPr/>
          <p:nvPr/>
        </p:nvSpPr>
        <p:spPr>
          <a:xfrm>
            <a:off x="1932497" y="3222795"/>
            <a:ext cx="240144" cy="357626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rostokąt 8">
            <a:extLst>
              <a:ext uri="{FF2B5EF4-FFF2-40B4-BE49-F238E27FC236}">
                <a16:creationId xmlns:a16="http://schemas.microsoft.com/office/drawing/2014/main" id="{81A63169-36F1-4C14-8DC6-9819BD0D4411}"/>
              </a:ext>
            </a:extLst>
          </p:cNvPr>
          <p:cNvSpPr/>
          <p:nvPr/>
        </p:nvSpPr>
        <p:spPr>
          <a:xfrm>
            <a:off x="2839097" y="3755586"/>
            <a:ext cx="257413" cy="203639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rostokąt 8">
            <a:extLst>
              <a:ext uri="{FF2B5EF4-FFF2-40B4-BE49-F238E27FC236}">
                <a16:creationId xmlns:a16="http://schemas.microsoft.com/office/drawing/2014/main" id="{B036269D-590E-4CD3-88D8-7A21C9739DA9}"/>
              </a:ext>
            </a:extLst>
          </p:cNvPr>
          <p:cNvSpPr/>
          <p:nvPr/>
        </p:nvSpPr>
        <p:spPr>
          <a:xfrm>
            <a:off x="3759701" y="2921001"/>
            <a:ext cx="251211" cy="479924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rostokąt 8">
            <a:extLst>
              <a:ext uri="{FF2B5EF4-FFF2-40B4-BE49-F238E27FC236}">
                <a16:creationId xmlns:a16="http://schemas.microsoft.com/office/drawing/2014/main" id="{3307ECCC-A17B-46A6-A8BD-3D2E0ACFD91A}"/>
              </a:ext>
            </a:extLst>
          </p:cNvPr>
          <p:cNvSpPr/>
          <p:nvPr/>
        </p:nvSpPr>
        <p:spPr>
          <a:xfrm>
            <a:off x="4674101" y="4535382"/>
            <a:ext cx="251211" cy="262043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70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132" y="-327"/>
            <a:ext cx="7948685" cy="864096"/>
          </a:xfrm>
        </p:spPr>
        <p:txBody>
          <a:bodyPr>
            <a:noAutofit/>
          </a:bodyPr>
          <a:lstStyle/>
          <a:p>
            <a:r>
              <a:rPr lang="pl-PL" sz="3200" dirty="0"/>
              <a:t>FPT </a:t>
            </a:r>
            <a:r>
              <a:rPr lang="pl-PL" sz="3200" dirty="0" err="1"/>
              <a:t>Approx</a:t>
            </a:r>
            <a:r>
              <a:rPr lang="pl-PL" sz="3200" dirty="0"/>
              <a:t>.-</a:t>
            </a:r>
            <a:r>
              <a:rPr lang="pl-PL" sz="3200" dirty="0" err="1"/>
              <a:t>Scheme</a:t>
            </a:r>
            <a:r>
              <a:rPr lang="pl-PL" sz="3200" dirty="0"/>
              <a:t> (#</a:t>
            </a:r>
            <a:r>
              <a:rPr lang="pl-PL" sz="3200" dirty="0" err="1"/>
              <a:t>voters</a:t>
            </a:r>
            <a:r>
              <a:rPr lang="pl-PL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400" b="1" dirty="0"/>
                  <a:t>Description of a </a:t>
                </a:r>
                <a:r>
                  <a:rPr lang="pl-PL" sz="2400" b="1" dirty="0" err="1"/>
                  <a:t>shift-bribery</a:t>
                </a:r>
                <a:r>
                  <a:rPr lang="pl-PL" sz="2400" b="1" dirty="0"/>
                  <a:t>:</a:t>
                </a:r>
              </a:p>
              <a:p>
                <a:pPr marL="0" indent="0">
                  <a:buNone/>
                </a:pPr>
                <a:r>
                  <a:rPr lang="pl-PL" sz="2400" dirty="0"/>
                  <a:t>(b</a:t>
                </a:r>
                <a:r>
                  <a:rPr lang="pl-PL" sz="2400" baseline="-25000" dirty="0"/>
                  <a:t>1</a:t>
                </a:r>
                <a:r>
                  <a:rPr lang="pl-PL" sz="2400" dirty="0"/>
                  <a:t>, …,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n</a:t>
                </a:r>
                <a:r>
                  <a:rPr lang="pl-PL" sz="2400" dirty="0"/>
                  <a:t>) – a </a:t>
                </a:r>
                <a:r>
                  <a:rPr lang="pl-PL" sz="2400" dirty="0" err="1"/>
                  <a:t>vector</a:t>
                </a:r>
                <a:r>
                  <a:rPr lang="pl-PL" sz="2400" dirty="0"/>
                  <a:t> </a:t>
                </a:r>
                <a:r>
                  <a:rPr lang="pl-PL" sz="2400" dirty="0" err="1"/>
                  <a:t>where</a:t>
                </a:r>
                <a:r>
                  <a:rPr lang="pl-PL" sz="2400" dirty="0"/>
                  <a:t>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j</a:t>
                </a:r>
                <a:r>
                  <a:rPr lang="pl-PL" sz="2400" dirty="0"/>
                  <a:t> = </a:t>
                </a:r>
                <a:r>
                  <a:rPr lang="pl-PL" sz="2400" dirty="0" err="1"/>
                  <a:t>amount</a:t>
                </a:r>
                <a:r>
                  <a:rPr lang="pl-PL" sz="2400" dirty="0"/>
                  <a:t> of </a:t>
                </a:r>
                <a:r>
                  <a:rPr lang="pl-PL" sz="2400" dirty="0" err="1"/>
                  <a:t>budget</a:t>
                </a:r>
                <a:r>
                  <a:rPr lang="pl-PL" sz="2400" dirty="0"/>
                  <a:t> </a:t>
                </a:r>
                <a:r>
                  <a:rPr lang="pl-PL" sz="2400" dirty="0" err="1"/>
                  <a:t>spent</a:t>
                </a:r>
                <a:r>
                  <a:rPr lang="pl-PL" sz="2400" dirty="0"/>
                  <a:t> on </a:t>
                </a:r>
                <a:r>
                  <a:rPr lang="pl-PL" sz="2400" dirty="0" err="1"/>
                  <a:t>vj</a:t>
                </a: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pl-PL" sz="2400" dirty="0"/>
                  <a:t>Budget </a:t>
                </a:r>
                <a:r>
                  <a:rPr lang="pl-PL" sz="2400" dirty="0" err="1"/>
                  <a:t>left</a:t>
                </a:r>
                <a:r>
                  <a:rPr lang="pl-PL" sz="2400" dirty="0"/>
                  <a:t>: 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type m:val="skw"/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</m:t>
                            </m:r>
                          </m:den>
                        </m:f>
                      </m:sup>
                    </m:sSup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  <a:blipFill>
                <a:blip r:embed="rId2"/>
                <a:stretch>
                  <a:fillRect l="-1129" t="-9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FAC43D5-E4F7-426C-B48B-1526168904B7}"/>
              </a:ext>
            </a:extLst>
          </p:cNvPr>
          <p:cNvSpPr txBox="1"/>
          <p:nvPr/>
        </p:nvSpPr>
        <p:spPr>
          <a:xfrm>
            <a:off x="7064102" y="108555"/>
            <a:ext cx="177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 – #</a:t>
            </a:r>
            <a:r>
              <a:rPr lang="pl-PL" dirty="0" err="1"/>
              <a:t>candidates</a:t>
            </a:r>
            <a:endParaRPr lang="pl-PL" dirty="0"/>
          </a:p>
          <a:p>
            <a:r>
              <a:rPr lang="pl-PL" dirty="0"/>
              <a:t>n  – #</a:t>
            </a:r>
            <a:r>
              <a:rPr lang="pl-PL" dirty="0" err="1"/>
              <a:t>voters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/>
                  <a:t>Observation:</a:t>
                </a:r>
                <a:r>
                  <a:rPr lang="pl-PL" sz="1800" dirty="0"/>
                  <a:t> We </a:t>
                </a:r>
                <a:r>
                  <a:rPr lang="pl-PL" sz="1800" dirty="0" err="1"/>
                  <a:t>have</a:t>
                </a:r>
                <a:r>
                  <a:rPr lang="pl-PL" sz="1800" dirty="0"/>
                  <a:t> to </a:t>
                </a: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least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sz="1800" dirty="0"/>
                  <a:t> 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 on </a:t>
                </a:r>
                <a:r>
                  <a:rPr lang="pl-PL" sz="1800" dirty="0" err="1"/>
                  <a:t>some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 err="1"/>
                  <a:t>Algorithm</a:t>
                </a:r>
                <a:r>
                  <a:rPr lang="pl-PL" sz="1800" b="1" dirty="0"/>
                  <a:t>: 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Repeat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until</a:t>
                </a:r>
                <a:r>
                  <a:rPr lang="pl-PL" sz="1800" dirty="0"/>
                  <a:t> </a:t>
                </a:r>
                <a:r>
                  <a:rPr lang="pl-PL" sz="1800" dirty="0" err="1"/>
                  <a:t>you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are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left</a:t>
                </a:r>
                <a:r>
                  <a:rPr lang="pl-PL" sz="1800" dirty="0"/>
                  <a:t> with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:</a:t>
                </a:r>
              </a:p>
              <a:p>
                <a:pPr marL="457200" lvl="1" indent="0">
                  <a:buNone/>
                </a:pPr>
                <a:r>
                  <a:rPr lang="pl-PL" sz="1400" dirty="0" err="1"/>
                  <a:t>Guess</a:t>
                </a:r>
                <a:r>
                  <a:rPr lang="pl-PL" sz="1400" dirty="0"/>
                  <a:t> a </a:t>
                </a:r>
                <a:r>
                  <a:rPr lang="pl-PL" sz="1400" dirty="0" err="1"/>
                  <a:t>voter</a:t>
                </a:r>
                <a:r>
                  <a:rPr lang="pl-PL" sz="1400" dirty="0"/>
                  <a:t> and </a:t>
                </a:r>
                <a:r>
                  <a:rPr lang="pl-PL" sz="1400" dirty="0" err="1"/>
                  <a:t>spend</a:t>
                </a:r>
                <a:r>
                  <a:rPr lang="pl-PL" sz="1400" dirty="0"/>
                  <a:t> on </a:t>
                </a:r>
                <a:r>
                  <a:rPr lang="pl-PL" sz="1400" dirty="0" err="1"/>
                  <a:t>him</a:t>
                </a:r>
                <a:r>
                  <a:rPr lang="pl-PL" sz="1400" dirty="0"/>
                  <a:t>/</a:t>
                </a:r>
                <a:r>
                  <a:rPr lang="pl-PL" sz="1400" dirty="0" err="1"/>
                  <a:t>her</a:t>
                </a:r>
                <a:r>
                  <a:rPr lang="pl-PL" sz="1400" dirty="0"/>
                  <a:t> B/n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on </a:t>
                </a:r>
                <a:r>
                  <a:rPr lang="pl-PL" sz="1800" dirty="0" err="1"/>
                  <a:t>each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900" dirty="0"/>
              </a:p>
            </p:txBody>
          </p:sp>
        </mc:Choice>
        <mc:Fallback xmlns="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  <a:blipFill>
                <a:blip r:embed="rId3"/>
                <a:stretch>
                  <a:fillRect l="-1718" t="-822" r="-11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Łącznik prosty ze strzałką 3">
            <a:extLst>
              <a:ext uri="{FF2B5EF4-FFF2-40B4-BE49-F238E27FC236}">
                <a16:creationId xmlns:a16="http://schemas.microsoft.com/office/drawing/2014/main" id="{782FB463-C2C2-4E53-B751-2AF7C83339BC}"/>
              </a:ext>
            </a:extLst>
          </p:cNvPr>
          <p:cNvCxnSpPr/>
          <p:nvPr/>
        </p:nvCxnSpPr>
        <p:spPr>
          <a:xfrm rot="5400000" flipH="1" flipV="1">
            <a:off x="-757915" y="3731419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4">
            <a:extLst>
              <a:ext uri="{FF2B5EF4-FFF2-40B4-BE49-F238E27FC236}">
                <a16:creationId xmlns:a16="http://schemas.microsoft.com/office/drawing/2014/main" id="{665101D8-9767-4B3F-80F4-094254537B56}"/>
              </a:ext>
            </a:extLst>
          </p:cNvPr>
          <p:cNvCxnSpPr/>
          <p:nvPr/>
        </p:nvCxnSpPr>
        <p:spPr>
          <a:xfrm>
            <a:off x="308091" y="4799013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5">
            <a:extLst>
              <a:ext uri="{FF2B5EF4-FFF2-40B4-BE49-F238E27FC236}">
                <a16:creationId xmlns:a16="http://schemas.microsoft.com/office/drawing/2014/main" id="{D616A0A9-7A8B-4577-932E-09DF60C0759D}"/>
              </a:ext>
            </a:extLst>
          </p:cNvPr>
          <p:cNvSpPr/>
          <p:nvPr/>
        </p:nvSpPr>
        <p:spPr>
          <a:xfrm>
            <a:off x="841491" y="3960813"/>
            <a:ext cx="228600" cy="8382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6">
            <a:extLst>
              <a:ext uri="{FF2B5EF4-FFF2-40B4-BE49-F238E27FC236}">
                <a16:creationId xmlns:a16="http://schemas.microsoft.com/office/drawing/2014/main" id="{10826663-B839-4C65-9386-96CA351F7695}"/>
              </a:ext>
            </a:extLst>
          </p:cNvPr>
          <p:cNvSpPr/>
          <p:nvPr/>
        </p:nvSpPr>
        <p:spPr>
          <a:xfrm>
            <a:off x="1679691" y="3122613"/>
            <a:ext cx="228600" cy="1676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rostokąt 7">
            <a:extLst>
              <a:ext uri="{FF2B5EF4-FFF2-40B4-BE49-F238E27FC236}">
                <a16:creationId xmlns:a16="http://schemas.microsoft.com/office/drawing/2014/main" id="{34C0EEBB-7267-4060-9FFF-D27246F1014F}"/>
              </a:ext>
            </a:extLst>
          </p:cNvPr>
          <p:cNvSpPr/>
          <p:nvPr/>
        </p:nvSpPr>
        <p:spPr>
          <a:xfrm>
            <a:off x="4422891" y="4265613"/>
            <a:ext cx="228600" cy="533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ostokąt 8">
            <a:extLst>
              <a:ext uri="{FF2B5EF4-FFF2-40B4-BE49-F238E27FC236}">
                <a16:creationId xmlns:a16="http://schemas.microsoft.com/office/drawing/2014/main" id="{AE2205D6-1BAA-460E-8DD5-09AC86EB864C}"/>
              </a:ext>
            </a:extLst>
          </p:cNvPr>
          <p:cNvSpPr/>
          <p:nvPr/>
        </p:nvSpPr>
        <p:spPr>
          <a:xfrm>
            <a:off x="3508491" y="2665413"/>
            <a:ext cx="228600" cy="21336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rostokąt 9">
            <a:extLst>
              <a:ext uri="{FF2B5EF4-FFF2-40B4-BE49-F238E27FC236}">
                <a16:creationId xmlns:a16="http://schemas.microsoft.com/office/drawing/2014/main" id="{75C47DC6-37CC-43CD-8AEE-5EF12D6EF6D9}"/>
              </a:ext>
            </a:extLst>
          </p:cNvPr>
          <p:cNvSpPr/>
          <p:nvPr/>
        </p:nvSpPr>
        <p:spPr>
          <a:xfrm>
            <a:off x="2594091" y="3732213"/>
            <a:ext cx="228600" cy="10668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ole tekstowe 44">
            <a:extLst>
              <a:ext uri="{FF2B5EF4-FFF2-40B4-BE49-F238E27FC236}">
                <a16:creationId xmlns:a16="http://schemas.microsoft.com/office/drawing/2014/main" id="{9675FD9B-8636-4B4D-AF7D-D1911E7D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26" name="pole tekstowe 45">
            <a:extLst>
              <a:ext uri="{FF2B5EF4-FFF2-40B4-BE49-F238E27FC236}">
                <a16:creationId xmlns:a16="http://schemas.microsoft.com/office/drawing/2014/main" id="{1860DF93-2024-43D7-8CE8-289AAF7E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8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27" name="pole tekstowe 46">
            <a:extLst>
              <a:ext uri="{FF2B5EF4-FFF2-40B4-BE49-F238E27FC236}">
                <a16:creationId xmlns:a16="http://schemas.microsoft.com/office/drawing/2014/main" id="{310BCA14-6CA7-4A24-9E9A-774C338F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0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28" name="pole tekstowe 47">
            <a:extLst>
              <a:ext uri="{FF2B5EF4-FFF2-40B4-BE49-F238E27FC236}">
                <a16:creationId xmlns:a16="http://schemas.microsoft.com/office/drawing/2014/main" id="{9D546281-770A-45AB-92D0-E956E53D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29" name="pole tekstowe 48">
            <a:extLst>
              <a:ext uri="{FF2B5EF4-FFF2-40B4-BE49-F238E27FC236}">
                <a16:creationId xmlns:a16="http://schemas.microsoft.com/office/drawing/2014/main" id="{B160244D-A90C-481D-93C2-453EC92E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6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30" name="Prostokąt 8">
            <a:extLst>
              <a:ext uri="{FF2B5EF4-FFF2-40B4-BE49-F238E27FC236}">
                <a16:creationId xmlns:a16="http://schemas.microsoft.com/office/drawing/2014/main" id="{97E69051-AD3B-46C8-9626-DA3C8747D2A8}"/>
              </a:ext>
            </a:extLst>
          </p:cNvPr>
          <p:cNvSpPr/>
          <p:nvPr/>
        </p:nvSpPr>
        <p:spPr>
          <a:xfrm>
            <a:off x="3759701" y="3400925"/>
            <a:ext cx="251211" cy="1398087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rostokąt 8">
            <a:extLst>
              <a:ext uri="{FF2B5EF4-FFF2-40B4-BE49-F238E27FC236}">
                <a16:creationId xmlns:a16="http://schemas.microsoft.com/office/drawing/2014/main" id="{5F2D4897-3A11-4A77-B394-503D7E99E089}"/>
              </a:ext>
            </a:extLst>
          </p:cNvPr>
          <p:cNvSpPr/>
          <p:nvPr/>
        </p:nvSpPr>
        <p:spPr>
          <a:xfrm>
            <a:off x="1931635" y="3580421"/>
            <a:ext cx="241006" cy="1218591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rostokąt 8">
            <a:extLst>
              <a:ext uri="{FF2B5EF4-FFF2-40B4-BE49-F238E27FC236}">
                <a16:creationId xmlns:a16="http://schemas.microsoft.com/office/drawing/2014/main" id="{E5D1362D-CAAA-46E4-8B64-BA1A00F0EC45}"/>
              </a:ext>
            </a:extLst>
          </p:cNvPr>
          <p:cNvSpPr/>
          <p:nvPr/>
        </p:nvSpPr>
        <p:spPr>
          <a:xfrm>
            <a:off x="2839098" y="3960813"/>
            <a:ext cx="257413" cy="835024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rostokąt 8">
            <a:extLst>
              <a:ext uri="{FF2B5EF4-FFF2-40B4-BE49-F238E27FC236}">
                <a16:creationId xmlns:a16="http://schemas.microsoft.com/office/drawing/2014/main" id="{603FEE3D-9C28-4DF5-B8D1-4F03B34AC893}"/>
              </a:ext>
            </a:extLst>
          </p:cNvPr>
          <p:cNvSpPr/>
          <p:nvPr/>
        </p:nvSpPr>
        <p:spPr>
          <a:xfrm>
            <a:off x="1086132" y="4265613"/>
            <a:ext cx="240144" cy="533398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rostokąt 8">
            <a:extLst>
              <a:ext uri="{FF2B5EF4-FFF2-40B4-BE49-F238E27FC236}">
                <a16:creationId xmlns:a16="http://schemas.microsoft.com/office/drawing/2014/main" id="{975B17BD-6713-4CB7-A76D-6C43821033A6}"/>
              </a:ext>
            </a:extLst>
          </p:cNvPr>
          <p:cNvSpPr/>
          <p:nvPr/>
        </p:nvSpPr>
        <p:spPr>
          <a:xfrm>
            <a:off x="1086132" y="4060386"/>
            <a:ext cx="240144" cy="203639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rostokąt 8">
            <a:extLst>
              <a:ext uri="{FF2B5EF4-FFF2-40B4-BE49-F238E27FC236}">
                <a16:creationId xmlns:a16="http://schemas.microsoft.com/office/drawing/2014/main" id="{0E9574EE-F98D-4618-924E-7D011C1EC528}"/>
              </a:ext>
            </a:extLst>
          </p:cNvPr>
          <p:cNvSpPr/>
          <p:nvPr/>
        </p:nvSpPr>
        <p:spPr>
          <a:xfrm>
            <a:off x="1932497" y="3222795"/>
            <a:ext cx="240144" cy="357626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rostokąt 8">
            <a:extLst>
              <a:ext uri="{FF2B5EF4-FFF2-40B4-BE49-F238E27FC236}">
                <a16:creationId xmlns:a16="http://schemas.microsoft.com/office/drawing/2014/main" id="{81A63169-36F1-4C14-8DC6-9819BD0D4411}"/>
              </a:ext>
            </a:extLst>
          </p:cNvPr>
          <p:cNvSpPr/>
          <p:nvPr/>
        </p:nvSpPr>
        <p:spPr>
          <a:xfrm>
            <a:off x="2839097" y="3755586"/>
            <a:ext cx="257413" cy="203639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rostokąt 8">
            <a:extLst>
              <a:ext uri="{FF2B5EF4-FFF2-40B4-BE49-F238E27FC236}">
                <a16:creationId xmlns:a16="http://schemas.microsoft.com/office/drawing/2014/main" id="{B036269D-590E-4CD3-88D8-7A21C9739DA9}"/>
              </a:ext>
            </a:extLst>
          </p:cNvPr>
          <p:cNvSpPr/>
          <p:nvPr/>
        </p:nvSpPr>
        <p:spPr>
          <a:xfrm>
            <a:off x="3759701" y="2921001"/>
            <a:ext cx="251211" cy="479924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rostokąt 8">
            <a:extLst>
              <a:ext uri="{FF2B5EF4-FFF2-40B4-BE49-F238E27FC236}">
                <a16:creationId xmlns:a16="http://schemas.microsoft.com/office/drawing/2014/main" id="{3307ECCC-A17B-46A6-A8BD-3D2E0ACFD91A}"/>
              </a:ext>
            </a:extLst>
          </p:cNvPr>
          <p:cNvSpPr/>
          <p:nvPr/>
        </p:nvSpPr>
        <p:spPr>
          <a:xfrm>
            <a:off x="4674101" y="4535382"/>
            <a:ext cx="251211" cy="262043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Prostokąt 8">
            <a:extLst>
              <a:ext uri="{FF2B5EF4-FFF2-40B4-BE49-F238E27FC236}">
                <a16:creationId xmlns:a16="http://schemas.microsoft.com/office/drawing/2014/main" id="{E7B22017-87B5-41F6-ABF8-2690E90686F8}"/>
              </a:ext>
            </a:extLst>
          </p:cNvPr>
          <p:cNvSpPr/>
          <p:nvPr/>
        </p:nvSpPr>
        <p:spPr>
          <a:xfrm>
            <a:off x="3759700" y="2755899"/>
            <a:ext cx="251211" cy="165101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Prostokąt 8">
            <a:extLst>
              <a:ext uri="{FF2B5EF4-FFF2-40B4-BE49-F238E27FC236}">
                <a16:creationId xmlns:a16="http://schemas.microsoft.com/office/drawing/2014/main" id="{E57665BC-4821-4558-80F2-6B5E26E14C92}"/>
              </a:ext>
            </a:extLst>
          </p:cNvPr>
          <p:cNvSpPr/>
          <p:nvPr/>
        </p:nvSpPr>
        <p:spPr>
          <a:xfrm>
            <a:off x="4674100" y="4378325"/>
            <a:ext cx="251211" cy="155469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545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132" y="-327"/>
            <a:ext cx="7948685" cy="864096"/>
          </a:xfrm>
        </p:spPr>
        <p:txBody>
          <a:bodyPr>
            <a:noAutofit/>
          </a:bodyPr>
          <a:lstStyle/>
          <a:p>
            <a:r>
              <a:rPr lang="pl-PL" sz="3200" dirty="0"/>
              <a:t>FPT </a:t>
            </a:r>
            <a:r>
              <a:rPr lang="pl-PL" sz="3200" dirty="0" err="1"/>
              <a:t>Approx</a:t>
            </a:r>
            <a:r>
              <a:rPr lang="pl-PL" sz="3200" dirty="0"/>
              <a:t>.-</a:t>
            </a:r>
            <a:r>
              <a:rPr lang="pl-PL" sz="3200" dirty="0" err="1"/>
              <a:t>Scheme</a:t>
            </a:r>
            <a:r>
              <a:rPr lang="pl-PL" sz="3200" dirty="0"/>
              <a:t> (#</a:t>
            </a:r>
            <a:r>
              <a:rPr lang="pl-PL" sz="3200" dirty="0" err="1"/>
              <a:t>voters</a:t>
            </a:r>
            <a:r>
              <a:rPr lang="pl-PL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400" b="1" dirty="0"/>
                  <a:t>Description of a </a:t>
                </a:r>
                <a:r>
                  <a:rPr lang="pl-PL" sz="2400" b="1" dirty="0" err="1"/>
                  <a:t>shift-bribery</a:t>
                </a:r>
                <a:r>
                  <a:rPr lang="pl-PL" sz="2400" b="1" dirty="0"/>
                  <a:t>:</a:t>
                </a:r>
              </a:p>
              <a:p>
                <a:pPr marL="0" indent="0">
                  <a:buNone/>
                </a:pPr>
                <a:r>
                  <a:rPr lang="pl-PL" sz="2400" dirty="0"/>
                  <a:t>(b</a:t>
                </a:r>
                <a:r>
                  <a:rPr lang="pl-PL" sz="2400" baseline="-25000" dirty="0"/>
                  <a:t>1</a:t>
                </a:r>
                <a:r>
                  <a:rPr lang="pl-PL" sz="2400" dirty="0"/>
                  <a:t>, …,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n</a:t>
                </a:r>
                <a:r>
                  <a:rPr lang="pl-PL" sz="2400" dirty="0"/>
                  <a:t>) – a </a:t>
                </a:r>
                <a:r>
                  <a:rPr lang="pl-PL" sz="2400" dirty="0" err="1"/>
                  <a:t>vector</a:t>
                </a:r>
                <a:r>
                  <a:rPr lang="pl-PL" sz="2400" dirty="0"/>
                  <a:t> </a:t>
                </a:r>
                <a:r>
                  <a:rPr lang="pl-PL" sz="2400" dirty="0" err="1"/>
                  <a:t>where</a:t>
                </a:r>
                <a:r>
                  <a:rPr lang="pl-PL" sz="2400" dirty="0"/>
                  <a:t> </a:t>
                </a:r>
                <a:r>
                  <a:rPr lang="pl-PL" sz="2400" dirty="0" err="1"/>
                  <a:t>b</a:t>
                </a:r>
                <a:r>
                  <a:rPr lang="pl-PL" sz="2400" baseline="-25000" dirty="0" err="1"/>
                  <a:t>j</a:t>
                </a:r>
                <a:r>
                  <a:rPr lang="pl-PL" sz="2400" dirty="0"/>
                  <a:t> = </a:t>
                </a:r>
                <a:r>
                  <a:rPr lang="pl-PL" sz="2400" dirty="0" err="1"/>
                  <a:t>amount</a:t>
                </a:r>
                <a:r>
                  <a:rPr lang="pl-PL" sz="2400" dirty="0"/>
                  <a:t> of </a:t>
                </a:r>
                <a:r>
                  <a:rPr lang="pl-PL" sz="2400" dirty="0" err="1"/>
                  <a:t>budget</a:t>
                </a:r>
                <a:r>
                  <a:rPr lang="pl-PL" sz="2400" dirty="0"/>
                  <a:t> </a:t>
                </a:r>
                <a:r>
                  <a:rPr lang="pl-PL" sz="2400" dirty="0" err="1"/>
                  <a:t>spent</a:t>
                </a:r>
                <a:r>
                  <a:rPr lang="pl-PL" sz="2400" dirty="0"/>
                  <a:t> on </a:t>
                </a:r>
                <a:r>
                  <a:rPr lang="pl-PL" sz="2400" dirty="0" err="1"/>
                  <a:t>vj</a:t>
                </a: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pl-PL" sz="2400" dirty="0"/>
                  <a:t>Budget </a:t>
                </a:r>
                <a:r>
                  <a:rPr lang="pl-PL" sz="2400" dirty="0" err="1"/>
                  <a:t>left</a:t>
                </a:r>
                <a:r>
                  <a:rPr lang="pl-PL" sz="2400" dirty="0"/>
                  <a:t>: 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f>
                          <m:fPr>
                            <m:type m:val="skw"/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</m:t>
                            </m:r>
                          </m:den>
                        </m:f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pl-PL" sz="2400" dirty="0"/>
              </a:p>
              <a:p>
                <a:pPr marL="0" indent="0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653" y="1068996"/>
                <a:ext cx="8640960" cy="5256584"/>
              </a:xfrm>
              <a:blipFill>
                <a:blip r:embed="rId2"/>
                <a:stretch>
                  <a:fillRect l="-1129" t="-9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FAC43D5-E4F7-426C-B48B-1526168904B7}"/>
              </a:ext>
            </a:extLst>
          </p:cNvPr>
          <p:cNvSpPr txBox="1"/>
          <p:nvPr/>
        </p:nvSpPr>
        <p:spPr>
          <a:xfrm>
            <a:off x="7064102" y="108555"/>
            <a:ext cx="177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 – #</a:t>
            </a:r>
            <a:r>
              <a:rPr lang="pl-PL" dirty="0" err="1"/>
              <a:t>candidates</a:t>
            </a:r>
            <a:endParaRPr lang="pl-PL" dirty="0"/>
          </a:p>
          <a:p>
            <a:r>
              <a:rPr lang="pl-PL" dirty="0"/>
              <a:t>n  – #</a:t>
            </a:r>
            <a:r>
              <a:rPr lang="pl-PL" dirty="0" err="1"/>
              <a:t>voters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/>
                  <a:t>Observation:</a:t>
                </a:r>
                <a:r>
                  <a:rPr lang="pl-PL" sz="1800" dirty="0"/>
                  <a:t> We </a:t>
                </a:r>
                <a:r>
                  <a:rPr lang="pl-PL" sz="1800" dirty="0" err="1"/>
                  <a:t>have</a:t>
                </a:r>
                <a:r>
                  <a:rPr lang="pl-PL" sz="1800" dirty="0"/>
                  <a:t> to </a:t>
                </a: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least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sz="1800" dirty="0"/>
                  <a:t> 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 on </a:t>
                </a:r>
                <a:r>
                  <a:rPr lang="pl-PL" sz="1800" dirty="0" err="1"/>
                  <a:t>some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pl-PL" sz="1800" b="1" dirty="0" err="1"/>
                  <a:t>Algorithm</a:t>
                </a:r>
                <a:r>
                  <a:rPr lang="pl-PL" sz="1800" b="1" dirty="0"/>
                  <a:t>: 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Repeat</a:t>
                </a:r>
                <a:r>
                  <a:rPr lang="pl-PL" sz="1800" dirty="0"/>
                  <a:t> </a:t>
                </a:r>
                <a:r>
                  <a:rPr lang="pl-PL" sz="1800" dirty="0" err="1"/>
                  <a:t>until</a:t>
                </a:r>
                <a:r>
                  <a:rPr lang="pl-PL" sz="1800" dirty="0"/>
                  <a:t> </a:t>
                </a:r>
                <a:r>
                  <a:rPr lang="pl-PL" sz="1800" dirty="0" err="1"/>
                  <a:t>you</a:t>
                </a:r>
                <a:r>
                  <a:rPr lang="pl-PL" sz="1800" dirty="0"/>
                  <a:t> </a:t>
                </a:r>
                <a:r>
                  <a:rPr lang="pl-PL" sz="1800" dirty="0" err="1"/>
                  <a:t>are</a:t>
                </a:r>
                <a:r>
                  <a:rPr lang="pl-PL" sz="1800" dirty="0"/>
                  <a:t> </a:t>
                </a:r>
                <a:r>
                  <a:rPr lang="pl-PL" sz="1800" dirty="0" err="1"/>
                  <a:t>left</a:t>
                </a:r>
                <a:r>
                  <a:rPr lang="pl-PL" sz="1800" dirty="0"/>
                  <a:t> with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</a:t>
                </a:r>
                <a:r>
                  <a:rPr lang="pl-PL" sz="1800" dirty="0" err="1"/>
                  <a:t>units</a:t>
                </a:r>
                <a:r>
                  <a:rPr lang="pl-PL" sz="1800" dirty="0"/>
                  <a:t> of </a:t>
                </a:r>
                <a:r>
                  <a:rPr lang="pl-PL" sz="1800" dirty="0" err="1"/>
                  <a:t>budget</a:t>
                </a:r>
                <a:r>
                  <a:rPr lang="pl-PL" sz="1800" dirty="0"/>
                  <a:t>:</a:t>
                </a:r>
              </a:p>
              <a:p>
                <a:pPr marL="457200" lvl="1" indent="0">
                  <a:buNone/>
                </a:pPr>
                <a:r>
                  <a:rPr lang="pl-PL" sz="1400" dirty="0" err="1"/>
                  <a:t>Guess</a:t>
                </a:r>
                <a:r>
                  <a:rPr lang="pl-PL" sz="1400" dirty="0"/>
                  <a:t> a </a:t>
                </a:r>
                <a:r>
                  <a:rPr lang="pl-PL" sz="1400" dirty="0" err="1"/>
                  <a:t>voter</a:t>
                </a:r>
                <a:r>
                  <a:rPr lang="pl-PL" sz="1400" dirty="0"/>
                  <a:t> and </a:t>
                </a:r>
                <a:r>
                  <a:rPr lang="pl-PL" sz="1400" dirty="0" err="1"/>
                  <a:t>spend</a:t>
                </a:r>
                <a:r>
                  <a:rPr lang="pl-PL" sz="1400" dirty="0"/>
                  <a:t> on </a:t>
                </a:r>
                <a:r>
                  <a:rPr lang="pl-PL" sz="1400" dirty="0" err="1"/>
                  <a:t>him</a:t>
                </a:r>
                <a:r>
                  <a:rPr lang="pl-PL" sz="1400" dirty="0"/>
                  <a:t>/</a:t>
                </a:r>
                <a:r>
                  <a:rPr lang="pl-PL" sz="1400" dirty="0" err="1"/>
                  <a:t>her</a:t>
                </a:r>
                <a:r>
                  <a:rPr lang="pl-PL" sz="1400" dirty="0"/>
                  <a:t> B/n</a:t>
                </a:r>
              </a:p>
              <a:p>
                <a:pPr>
                  <a:buFont typeface="Arial" pitchFamily="34" charset="0"/>
                  <a:buAutoNum type="arabicPeriod"/>
                </a:pPr>
                <a:r>
                  <a:rPr lang="pl-PL" sz="1800" dirty="0" err="1"/>
                  <a:t>Spend</a:t>
                </a:r>
                <a:r>
                  <a:rPr lang="pl-PL" sz="1800" dirty="0"/>
                  <a:t>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1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l-PL" sz="1800" dirty="0"/>
                  <a:t>/n on </a:t>
                </a:r>
                <a:r>
                  <a:rPr lang="pl-PL" sz="1800" dirty="0" err="1"/>
                  <a:t>each</a:t>
                </a:r>
                <a:r>
                  <a:rPr lang="pl-PL" sz="1800" dirty="0"/>
                  <a:t> </a:t>
                </a:r>
                <a:r>
                  <a:rPr lang="pl-PL" sz="1800" dirty="0" err="1"/>
                  <a:t>voter</a:t>
                </a:r>
                <a:endParaRPr lang="pl-PL" sz="1800" dirty="0"/>
              </a:p>
              <a:p>
                <a:pPr marL="0" indent="0">
                  <a:buFont typeface="Arial" pitchFamily="34" charset="0"/>
                  <a:buNone/>
                </a:pPr>
                <a:endParaRPr lang="pl-PL" sz="900" dirty="0"/>
              </a:p>
            </p:txBody>
          </p:sp>
        </mc:Choice>
        <mc:Fallback xmlns="">
          <p:sp>
            <p:nvSpPr>
              <p:cNvPr id="17" name="Symbol zastępczy zawartości 2">
                <a:extLst>
                  <a:ext uri="{FF2B5EF4-FFF2-40B4-BE49-F238E27FC236}">
                    <a16:creationId xmlns:a16="http://schemas.microsoft.com/office/drawing/2014/main" id="{636E5804-E433-4ABC-983A-DF1A8E4A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713" y="2359474"/>
                <a:ext cx="3195104" cy="3704442"/>
              </a:xfrm>
              <a:prstGeom prst="rect">
                <a:avLst/>
              </a:prstGeom>
              <a:blipFill>
                <a:blip r:embed="rId3"/>
                <a:stretch>
                  <a:fillRect l="-1718" t="-822" r="-11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Łącznik prosty ze strzałką 3">
            <a:extLst>
              <a:ext uri="{FF2B5EF4-FFF2-40B4-BE49-F238E27FC236}">
                <a16:creationId xmlns:a16="http://schemas.microsoft.com/office/drawing/2014/main" id="{782FB463-C2C2-4E53-B751-2AF7C83339BC}"/>
              </a:ext>
            </a:extLst>
          </p:cNvPr>
          <p:cNvCxnSpPr/>
          <p:nvPr/>
        </p:nvCxnSpPr>
        <p:spPr>
          <a:xfrm rot="5400000" flipH="1" flipV="1">
            <a:off x="-757915" y="3731419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4">
            <a:extLst>
              <a:ext uri="{FF2B5EF4-FFF2-40B4-BE49-F238E27FC236}">
                <a16:creationId xmlns:a16="http://schemas.microsoft.com/office/drawing/2014/main" id="{665101D8-9767-4B3F-80F4-094254537B56}"/>
              </a:ext>
            </a:extLst>
          </p:cNvPr>
          <p:cNvCxnSpPr/>
          <p:nvPr/>
        </p:nvCxnSpPr>
        <p:spPr>
          <a:xfrm>
            <a:off x="308091" y="4799013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5">
            <a:extLst>
              <a:ext uri="{FF2B5EF4-FFF2-40B4-BE49-F238E27FC236}">
                <a16:creationId xmlns:a16="http://schemas.microsoft.com/office/drawing/2014/main" id="{D616A0A9-7A8B-4577-932E-09DF60C0759D}"/>
              </a:ext>
            </a:extLst>
          </p:cNvPr>
          <p:cNvSpPr/>
          <p:nvPr/>
        </p:nvSpPr>
        <p:spPr>
          <a:xfrm>
            <a:off x="841491" y="3960813"/>
            <a:ext cx="228600" cy="8382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ostokąt 6">
            <a:extLst>
              <a:ext uri="{FF2B5EF4-FFF2-40B4-BE49-F238E27FC236}">
                <a16:creationId xmlns:a16="http://schemas.microsoft.com/office/drawing/2014/main" id="{10826663-B839-4C65-9386-96CA351F7695}"/>
              </a:ext>
            </a:extLst>
          </p:cNvPr>
          <p:cNvSpPr/>
          <p:nvPr/>
        </p:nvSpPr>
        <p:spPr>
          <a:xfrm>
            <a:off x="1679691" y="3122613"/>
            <a:ext cx="228600" cy="1676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rostokąt 7">
            <a:extLst>
              <a:ext uri="{FF2B5EF4-FFF2-40B4-BE49-F238E27FC236}">
                <a16:creationId xmlns:a16="http://schemas.microsoft.com/office/drawing/2014/main" id="{34C0EEBB-7267-4060-9FFF-D27246F1014F}"/>
              </a:ext>
            </a:extLst>
          </p:cNvPr>
          <p:cNvSpPr/>
          <p:nvPr/>
        </p:nvSpPr>
        <p:spPr>
          <a:xfrm>
            <a:off x="4422891" y="4265613"/>
            <a:ext cx="228600" cy="5334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ostokąt 8">
            <a:extLst>
              <a:ext uri="{FF2B5EF4-FFF2-40B4-BE49-F238E27FC236}">
                <a16:creationId xmlns:a16="http://schemas.microsoft.com/office/drawing/2014/main" id="{AE2205D6-1BAA-460E-8DD5-09AC86EB864C}"/>
              </a:ext>
            </a:extLst>
          </p:cNvPr>
          <p:cNvSpPr/>
          <p:nvPr/>
        </p:nvSpPr>
        <p:spPr>
          <a:xfrm>
            <a:off x="3508491" y="2665413"/>
            <a:ext cx="228600" cy="21336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rostokąt 9">
            <a:extLst>
              <a:ext uri="{FF2B5EF4-FFF2-40B4-BE49-F238E27FC236}">
                <a16:creationId xmlns:a16="http://schemas.microsoft.com/office/drawing/2014/main" id="{75C47DC6-37CC-43CD-8AEE-5EF12D6EF6D9}"/>
              </a:ext>
            </a:extLst>
          </p:cNvPr>
          <p:cNvSpPr/>
          <p:nvPr/>
        </p:nvSpPr>
        <p:spPr>
          <a:xfrm>
            <a:off x="2594091" y="3732213"/>
            <a:ext cx="228600" cy="1066800"/>
          </a:xfrm>
          <a:prstGeom prst="rect">
            <a:avLst/>
          </a:prstGeom>
          <a:solidFill>
            <a:srgbClr val="92F41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pole tekstowe 44">
            <a:extLst>
              <a:ext uri="{FF2B5EF4-FFF2-40B4-BE49-F238E27FC236}">
                <a16:creationId xmlns:a16="http://schemas.microsoft.com/office/drawing/2014/main" id="{9675FD9B-8636-4B4D-AF7D-D1911E7D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4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1</a:t>
            </a:r>
            <a:endParaRPr lang="en-US" altLang="pl-PL" sz="1400" baseline="-25000"/>
          </a:p>
        </p:txBody>
      </p:sp>
      <p:sp>
        <p:nvSpPr>
          <p:cNvPr id="26" name="pole tekstowe 45">
            <a:extLst>
              <a:ext uri="{FF2B5EF4-FFF2-40B4-BE49-F238E27FC236}">
                <a16:creationId xmlns:a16="http://schemas.microsoft.com/office/drawing/2014/main" id="{1860DF93-2024-43D7-8CE8-289AAF7E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8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5</a:t>
            </a:r>
            <a:endParaRPr lang="en-US" altLang="pl-PL" sz="1400" baseline="-25000"/>
          </a:p>
        </p:txBody>
      </p:sp>
      <p:sp>
        <p:nvSpPr>
          <p:cNvPr id="27" name="pole tekstowe 46">
            <a:extLst>
              <a:ext uri="{FF2B5EF4-FFF2-40B4-BE49-F238E27FC236}">
                <a16:creationId xmlns:a16="http://schemas.microsoft.com/office/drawing/2014/main" id="{310BCA14-6CA7-4A24-9E9A-774C338F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091" y="4799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3</a:t>
            </a:r>
            <a:endParaRPr lang="en-US" altLang="pl-PL" sz="1400" baseline="-25000"/>
          </a:p>
        </p:txBody>
      </p:sp>
      <p:sp>
        <p:nvSpPr>
          <p:cNvPr id="28" name="pole tekstowe 47">
            <a:extLst>
              <a:ext uri="{FF2B5EF4-FFF2-40B4-BE49-F238E27FC236}">
                <a16:creationId xmlns:a16="http://schemas.microsoft.com/office/drawing/2014/main" id="{9D546281-770A-45AB-92D0-E956E53D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4</a:t>
            </a:r>
            <a:endParaRPr lang="en-US" altLang="pl-PL" sz="1400" baseline="-25000"/>
          </a:p>
        </p:txBody>
      </p:sp>
      <p:sp>
        <p:nvSpPr>
          <p:cNvPr id="29" name="pole tekstowe 48">
            <a:extLst>
              <a:ext uri="{FF2B5EF4-FFF2-40B4-BE49-F238E27FC236}">
                <a16:creationId xmlns:a16="http://schemas.microsoft.com/office/drawing/2014/main" id="{B160244D-A90C-481D-93C2-453EC92E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691" y="4799013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pl-PL" sz="1400"/>
              <a:t>v</a:t>
            </a:r>
            <a:r>
              <a:rPr lang="pl-PL" altLang="pl-PL" sz="1400" baseline="-25000"/>
              <a:t>2</a:t>
            </a:r>
            <a:endParaRPr lang="en-US" altLang="pl-PL" sz="1400" baseline="-25000"/>
          </a:p>
        </p:txBody>
      </p:sp>
      <p:sp>
        <p:nvSpPr>
          <p:cNvPr id="30" name="Prostokąt 8">
            <a:extLst>
              <a:ext uri="{FF2B5EF4-FFF2-40B4-BE49-F238E27FC236}">
                <a16:creationId xmlns:a16="http://schemas.microsoft.com/office/drawing/2014/main" id="{97E69051-AD3B-46C8-9626-DA3C8747D2A8}"/>
              </a:ext>
            </a:extLst>
          </p:cNvPr>
          <p:cNvSpPr/>
          <p:nvPr/>
        </p:nvSpPr>
        <p:spPr>
          <a:xfrm>
            <a:off x="3759701" y="3400925"/>
            <a:ext cx="251211" cy="1398087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Prostokąt 8">
            <a:extLst>
              <a:ext uri="{FF2B5EF4-FFF2-40B4-BE49-F238E27FC236}">
                <a16:creationId xmlns:a16="http://schemas.microsoft.com/office/drawing/2014/main" id="{5F2D4897-3A11-4A77-B394-503D7E99E089}"/>
              </a:ext>
            </a:extLst>
          </p:cNvPr>
          <p:cNvSpPr/>
          <p:nvPr/>
        </p:nvSpPr>
        <p:spPr>
          <a:xfrm>
            <a:off x="1931635" y="3580421"/>
            <a:ext cx="241006" cy="1218591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Prostokąt 8">
            <a:extLst>
              <a:ext uri="{FF2B5EF4-FFF2-40B4-BE49-F238E27FC236}">
                <a16:creationId xmlns:a16="http://schemas.microsoft.com/office/drawing/2014/main" id="{E5D1362D-CAAA-46E4-8B64-BA1A00F0EC45}"/>
              </a:ext>
            </a:extLst>
          </p:cNvPr>
          <p:cNvSpPr/>
          <p:nvPr/>
        </p:nvSpPr>
        <p:spPr>
          <a:xfrm>
            <a:off x="2839098" y="3960813"/>
            <a:ext cx="257413" cy="835024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Prostokąt 8">
            <a:extLst>
              <a:ext uri="{FF2B5EF4-FFF2-40B4-BE49-F238E27FC236}">
                <a16:creationId xmlns:a16="http://schemas.microsoft.com/office/drawing/2014/main" id="{603FEE3D-9C28-4DF5-B8D1-4F03B34AC893}"/>
              </a:ext>
            </a:extLst>
          </p:cNvPr>
          <p:cNvSpPr/>
          <p:nvPr/>
        </p:nvSpPr>
        <p:spPr>
          <a:xfrm>
            <a:off x="1086132" y="4265613"/>
            <a:ext cx="240144" cy="533398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Prostokąt 8">
            <a:extLst>
              <a:ext uri="{FF2B5EF4-FFF2-40B4-BE49-F238E27FC236}">
                <a16:creationId xmlns:a16="http://schemas.microsoft.com/office/drawing/2014/main" id="{975B17BD-6713-4CB7-A76D-6C43821033A6}"/>
              </a:ext>
            </a:extLst>
          </p:cNvPr>
          <p:cNvSpPr/>
          <p:nvPr/>
        </p:nvSpPr>
        <p:spPr>
          <a:xfrm>
            <a:off x="1086132" y="4060386"/>
            <a:ext cx="240144" cy="203639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Prostokąt 8">
            <a:extLst>
              <a:ext uri="{FF2B5EF4-FFF2-40B4-BE49-F238E27FC236}">
                <a16:creationId xmlns:a16="http://schemas.microsoft.com/office/drawing/2014/main" id="{0E9574EE-F98D-4618-924E-7D011C1EC528}"/>
              </a:ext>
            </a:extLst>
          </p:cNvPr>
          <p:cNvSpPr/>
          <p:nvPr/>
        </p:nvSpPr>
        <p:spPr>
          <a:xfrm>
            <a:off x="1932497" y="3222795"/>
            <a:ext cx="240144" cy="357626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Prostokąt 8">
            <a:extLst>
              <a:ext uri="{FF2B5EF4-FFF2-40B4-BE49-F238E27FC236}">
                <a16:creationId xmlns:a16="http://schemas.microsoft.com/office/drawing/2014/main" id="{81A63169-36F1-4C14-8DC6-9819BD0D4411}"/>
              </a:ext>
            </a:extLst>
          </p:cNvPr>
          <p:cNvSpPr/>
          <p:nvPr/>
        </p:nvSpPr>
        <p:spPr>
          <a:xfrm>
            <a:off x="2839097" y="3755586"/>
            <a:ext cx="257413" cy="203639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rostokąt 8">
            <a:extLst>
              <a:ext uri="{FF2B5EF4-FFF2-40B4-BE49-F238E27FC236}">
                <a16:creationId xmlns:a16="http://schemas.microsoft.com/office/drawing/2014/main" id="{B036269D-590E-4CD3-88D8-7A21C9739DA9}"/>
              </a:ext>
            </a:extLst>
          </p:cNvPr>
          <p:cNvSpPr/>
          <p:nvPr/>
        </p:nvSpPr>
        <p:spPr>
          <a:xfrm>
            <a:off x="3759701" y="2921001"/>
            <a:ext cx="251211" cy="479924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Prostokąt 8">
            <a:extLst>
              <a:ext uri="{FF2B5EF4-FFF2-40B4-BE49-F238E27FC236}">
                <a16:creationId xmlns:a16="http://schemas.microsoft.com/office/drawing/2014/main" id="{3307ECCC-A17B-46A6-A8BD-3D2E0ACFD91A}"/>
              </a:ext>
            </a:extLst>
          </p:cNvPr>
          <p:cNvSpPr/>
          <p:nvPr/>
        </p:nvSpPr>
        <p:spPr>
          <a:xfrm>
            <a:off x="4674101" y="4535382"/>
            <a:ext cx="251211" cy="262043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Prostokąt 8">
            <a:extLst>
              <a:ext uri="{FF2B5EF4-FFF2-40B4-BE49-F238E27FC236}">
                <a16:creationId xmlns:a16="http://schemas.microsoft.com/office/drawing/2014/main" id="{E7B22017-87B5-41F6-ABF8-2690E90686F8}"/>
              </a:ext>
            </a:extLst>
          </p:cNvPr>
          <p:cNvSpPr/>
          <p:nvPr/>
        </p:nvSpPr>
        <p:spPr>
          <a:xfrm>
            <a:off x="3759700" y="2755899"/>
            <a:ext cx="251211" cy="165101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Prostokąt 8">
            <a:extLst>
              <a:ext uri="{FF2B5EF4-FFF2-40B4-BE49-F238E27FC236}">
                <a16:creationId xmlns:a16="http://schemas.microsoft.com/office/drawing/2014/main" id="{E57665BC-4821-4558-80F2-6B5E26E14C92}"/>
              </a:ext>
            </a:extLst>
          </p:cNvPr>
          <p:cNvSpPr/>
          <p:nvPr/>
        </p:nvSpPr>
        <p:spPr>
          <a:xfrm>
            <a:off x="4674100" y="4378325"/>
            <a:ext cx="251211" cy="155469"/>
          </a:xfrm>
          <a:prstGeom prst="rect">
            <a:avLst/>
          </a:prstGeom>
          <a:solidFill>
            <a:srgbClr val="FF0000">
              <a:alpha val="14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Prostokąt 8">
            <a:extLst>
              <a:ext uri="{FF2B5EF4-FFF2-40B4-BE49-F238E27FC236}">
                <a16:creationId xmlns:a16="http://schemas.microsoft.com/office/drawing/2014/main" id="{F6D10F7A-7A7E-4015-A0F2-288F9EDCF699}"/>
              </a:ext>
            </a:extLst>
          </p:cNvPr>
          <p:cNvSpPr/>
          <p:nvPr/>
        </p:nvSpPr>
        <p:spPr>
          <a:xfrm>
            <a:off x="4674100" y="4211695"/>
            <a:ext cx="251211" cy="165101"/>
          </a:xfrm>
          <a:prstGeom prst="rect">
            <a:avLst/>
          </a:prstGeom>
          <a:solidFill>
            <a:srgbClr val="FF000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Prostokąt 8">
            <a:extLst>
              <a:ext uri="{FF2B5EF4-FFF2-40B4-BE49-F238E27FC236}">
                <a16:creationId xmlns:a16="http://schemas.microsoft.com/office/drawing/2014/main" id="{D6334783-EC3E-4625-87D5-DCD27B974761}"/>
              </a:ext>
            </a:extLst>
          </p:cNvPr>
          <p:cNvSpPr/>
          <p:nvPr/>
        </p:nvSpPr>
        <p:spPr>
          <a:xfrm>
            <a:off x="3759699" y="2587094"/>
            <a:ext cx="251211" cy="168804"/>
          </a:xfrm>
          <a:prstGeom prst="rect">
            <a:avLst/>
          </a:prstGeom>
          <a:solidFill>
            <a:srgbClr val="FF000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Prostokąt 8">
            <a:extLst>
              <a:ext uri="{FF2B5EF4-FFF2-40B4-BE49-F238E27FC236}">
                <a16:creationId xmlns:a16="http://schemas.microsoft.com/office/drawing/2014/main" id="{47EEBD95-2F23-44F7-907D-13E027F5B4D0}"/>
              </a:ext>
            </a:extLst>
          </p:cNvPr>
          <p:cNvSpPr/>
          <p:nvPr/>
        </p:nvSpPr>
        <p:spPr>
          <a:xfrm>
            <a:off x="2839097" y="3591770"/>
            <a:ext cx="254312" cy="165101"/>
          </a:xfrm>
          <a:prstGeom prst="rect">
            <a:avLst/>
          </a:prstGeom>
          <a:solidFill>
            <a:srgbClr val="FF000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Prostokąt 8">
            <a:extLst>
              <a:ext uri="{FF2B5EF4-FFF2-40B4-BE49-F238E27FC236}">
                <a16:creationId xmlns:a16="http://schemas.microsoft.com/office/drawing/2014/main" id="{4554AF98-8E43-4409-A86E-EAFAB6478C81}"/>
              </a:ext>
            </a:extLst>
          </p:cNvPr>
          <p:cNvSpPr/>
          <p:nvPr/>
        </p:nvSpPr>
        <p:spPr>
          <a:xfrm>
            <a:off x="1930900" y="3057694"/>
            <a:ext cx="241741" cy="165101"/>
          </a:xfrm>
          <a:prstGeom prst="rect">
            <a:avLst/>
          </a:prstGeom>
          <a:solidFill>
            <a:srgbClr val="FF000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Prostokąt 8">
            <a:extLst>
              <a:ext uri="{FF2B5EF4-FFF2-40B4-BE49-F238E27FC236}">
                <a16:creationId xmlns:a16="http://schemas.microsoft.com/office/drawing/2014/main" id="{227CA00D-9F09-48E9-B48B-4F84EFC09256}"/>
              </a:ext>
            </a:extLst>
          </p:cNvPr>
          <p:cNvSpPr/>
          <p:nvPr/>
        </p:nvSpPr>
        <p:spPr>
          <a:xfrm>
            <a:off x="1086131" y="3897265"/>
            <a:ext cx="240145" cy="165101"/>
          </a:xfrm>
          <a:prstGeom prst="rect">
            <a:avLst/>
          </a:prstGeom>
          <a:solidFill>
            <a:srgbClr val="FF0000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FBAB6D-C517-45E0-A175-0D86FC79E7E5}"/>
                  </a:ext>
                </a:extLst>
              </p:cNvPr>
              <p:cNvSpPr txBox="1"/>
              <p:nvPr/>
            </p:nvSpPr>
            <p:spPr>
              <a:xfrm>
                <a:off x="6052944" y="6002414"/>
                <a:ext cx="27686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3600" dirty="0"/>
                  <a:t>O</a:t>
                </a:r>
                <a:r>
                  <a:rPr lang="pl-PL" sz="3600" baseline="30000" dirty="0"/>
                  <a:t>*</a:t>
                </a:r>
                <a:r>
                  <a:rPr lang="pl-PL" sz="3600" dirty="0"/>
                  <a:t>(</a:t>
                </a:r>
                <a14:m>
                  <m:oMath xmlns:m="http://schemas.openxmlformats.org/officeDocument/2006/math">
                    <m:r>
                      <a:rPr lang="pl-PL" sz="3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sz="3600" i="1" baseline="300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sz="3600" i="1" baseline="30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l-PL" sz="3600" baseline="30000">
                        <a:latin typeface="Cambria Math" panose="02040503050406030204" pitchFamily="18" charset="0"/>
                      </a:rPr>
                      <m:t>ln</m:t>
                    </m:r>
                    <m:r>
                      <a:rPr lang="pl-PL" sz="3600" i="1" baseline="30000">
                        <a:latin typeface="Cambria Math" panose="02040503050406030204" pitchFamily="18" charset="0"/>
                      </a:rPr>
                      <m:t>⁡</m:t>
                    </m:r>
                    <m:r>
                      <a:rPr lang="pl-PL" sz="3600" i="1" baseline="2000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3600" b="0" i="1" baseline="3000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sz="3600" b="0" i="1" baseline="2000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l-PL" sz="3600" b="0" i="1" baseline="3000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</m:t>
                    </m:r>
                    <m:r>
                      <a:rPr lang="pl-PL" sz="3600" i="1" baseline="20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3600" dirty="0"/>
                  <a:t>)</a:t>
                </a:r>
                <a:endParaRPr lang="pl-P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FBAB6D-C517-45E0-A175-0D86FC79E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44" y="6002414"/>
                <a:ext cx="2768642" cy="646331"/>
              </a:xfrm>
              <a:prstGeom prst="rect">
                <a:avLst/>
              </a:prstGeom>
              <a:blipFill>
                <a:blip r:embed="rId4"/>
                <a:stretch>
                  <a:fillRect t="-15094" r="-220" b="-349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2345B2A-D94E-44FA-ABC3-F192645BF1AC}"/>
              </a:ext>
            </a:extLst>
          </p:cNvPr>
          <p:cNvSpPr txBox="1"/>
          <p:nvPr/>
        </p:nvSpPr>
        <p:spPr>
          <a:xfrm>
            <a:off x="6219199" y="5377995"/>
            <a:ext cx="2577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>
                <a:solidFill>
                  <a:srgbClr val="FF0000"/>
                </a:solidFill>
              </a:rPr>
              <a:t>Overpaid</a:t>
            </a:r>
            <a:r>
              <a:rPr lang="pl-PL" sz="3200" dirty="0">
                <a:solidFill>
                  <a:srgbClr val="FF0000"/>
                </a:solidFill>
              </a:rPr>
              <a:t> &lt; </a:t>
            </a:r>
            <a:r>
              <a:rPr lang="pl-PL" sz="32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pl-PL" sz="32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258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55699-24FF-4A48-8190-96F3F518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6" y="909655"/>
            <a:ext cx="7877175" cy="31527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547" y="287531"/>
            <a:ext cx="8229600" cy="720080"/>
          </a:xfrm>
        </p:spPr>
        <p:txBody>
          <a:bodyPr/>
          <a:lstStyle/>
          <a:p>
            <a:r>
              <a:rPr lang="pl-PL" dirty="0" err="1"/>
              <a:t>Parametrized</a:t>
            </a:r>
            <a:r>
              <a:rPr lang="pl-PL" dirty="0"/>
              <a:t> </a:t>
            </a:r>
            <a:r>
              <a:rPr lang="pl-PL" dirty="0" err="1"/>
              <a:t>Complexity</a:t>
            </a:r>
            <a:r>
              <a:rPr lang="pl-PL" dirty="0"/>
              <a:t> of </a:t>
            </a:r>
            <a:r>
              <a:rPr lang="pl-PL" dirty="0" err="1"/>
              <a:t>Shift</a:t>
            </a:r>
            <a:r>
              <a:rPr lang="pl-PL" dirty="0"/>
              <a:t> </a:t>
            </a:r>
            <a:r>
              <a:rPr lang="pl-PL" dirty="0" err="1"/>
              <a:t>Bribery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03190" y="4431831"/>
            <a:ext cx="122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unit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grpSp>
        <p:nvGrpSpPr>
          <p:cNvPr id="18" name="Grupa 17"/>
          <p:cNvGrpSpPr/>
          <p:nvPr/>
        </p:nvGrpSpPr>
        <p:grpSpPr>
          <a:xfrm>
            <a:off x="487028" y="4539597"/>
            <a:ext cx="1653574" cy="2070935"/>
            <a:chOff x="614855" y="1602431"/>
            <a:chExt cx="2837793" cy="2070935"/>
          </a:xfrm>
        </p:grpSpPr>
        <p:cxnSp>
          <p:nvCxnSpPr>
            <p:cNvPr id="19" name="Łącznik prosty ze strzałką 18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Łącznik prostoliniowy 20"/>
          <p:cNvCxnSpPr/>
          <p:nvPr/>
        </p:nvCxnSpPr>
        <p:spPr>
          <a:xfrm flipV="1">
            <a:off x="493508" y="5158920"/>
            <a:ext cx="1118320" cy="145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a 28"/>
          <p:cNvGrpSpPr/>
          <p:nvPr/>
        </p:nvGrpSpPr>
        <p:grpSpPr>
          <a:xfrm>
            <a:off x="2400455" y="4413047"/>
            <a:ext cx="1935521" cy="2233370"/>
            <a:chOff x="3660061" y="3846711"/>
            <a:chExt cx="2356946" cy="2233370"/>
          </a:xfrm>
        </p:grpSpPr>
        <p:sp>
          <p:nvSpPr>
            <p:cNvPr id="22" name="pole tekstowe 21"/>
            <p:cNvSpPr txBox="1"/>
            <p:nvPr/>
          </p:nvSpPr>
          <p:spPr>
            <a:xfrm>
              <a:off x="3891244" y="3846711"/>
              <a:ext cx="1896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/>
                <a:t>all-or-nothing</a:t>
              </a:r>
              <a:endParaRPr lang="pl-PL" sz="2400" dirty="0"/>
            </a:p>
          </p:txBody>
        </p:sp>
        <p:grpSp>
          <p:nvGrpSpPr>
            <p:cNvPr id="23" name="Grupa 22"/>
            <p:cNvGrpSpPr/>
            <p:nvPr/>
          </p:nvGrpSpPr>
          <p:grpSpPr>
            <a:xfrm>
              <a:off x="3660061" y="4009146"/>
              <a:ext cx="2356946" cy="2070935"/>
              <a:chOff x="614855" y="1602431"/>
              <a:chExt cx="2837793" cy="2070935"/>
            </a:xfrm>
          </p:grpSpPr>
          <p:cxnSp>
            <p:nvCxnSpPr>
              <p:cNvPr id="24" name="Łącznik prosty ze strzałką 23"/>
              <p:cNvCxnSpPr/>
              <p:nvPr/>
            </p:nvCxnSpPr>
            <p:spPr>
              <a:xfrm flipV="1">
                <a:off x="614855" y="1602431"/>
                <a:ext cx="0" cy="20709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ze strzałką 24"/>
              <p:cNvCxnSpPr/>
              <p:nvPr/>
            </p:nvCxnSpPr>
            <p:spPr>
              <a:xfrm>
                <a:off x="614855" y="3673366"/>
                <a:ext cx="283779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Łącznik prostoliniowy 25"/>
            <p:cNvCxnSpPr/>
            <p:nvPr/>
          </p:nvCxnSpPr>
          <p:spPr>
            <a:xfrm>
              <a:off x="3799322" y="4628469"/>
              <a:ext cx="208051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3660061" y="6080081"/>
              <a:ext cx="13926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/>
            <p:nvPr/>
          </p:nvCxnSpPr>
          <p:spPr>
            <a:xfrm>
              <a:off x="3799322" y="4628469"/>
              <a:ext cx="0" cy="14516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a 30"/>
          <p:cNvGrpSpPr/>
          <p:nvPr/>
        </p:nvGrpSpPr>
        <p:grpSpPr>
          <a:xfrm>
            <a:off x="4652415" y="4618617"/>
            <a:ext cx="1968215" cy="2070935"/>
            <a:chOff x="614855" y="1602431"/>
            <a:chExt cx="2837793" cy="2070935"/>
          </a:xfrm>
        </p:grpSpPr>
        <p:cxnSp>
          <p:nvCxnSpPr>
            <p:cNvPr id="32" name="Łącznik prosty ze strzałką 31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ole tekstowe 33"/>
          <p:cNvSpPr txBox="1"/>
          <p:nvPr/>
        </p:nvSpPr>
        <p:spPr>
          <a:xfrm>
            <a:off x="4842852" y="4387783"/>
            <a:ext cx="155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convex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35" name="Dowolny kształt 34"/>
          <p:cNvSpPr/>
          <p:nvPr/>
        </p:nvSpPr>
        <p:spPr>
          <a:xfrm>
            <a:off x="4645834" y="4849448"/>
            <a:ext cx="1649093" cy="1838473"/>
          </a:xfrm>
          <a:custGeom>
            <a:avLst/>
            <a:gdLst>
              <a:gd name="connsiteX0" fmla="*/ 0 w 1974796"/>
              <a:gd name="connsiteY0" fmla="*/ 1836484 h 1853909"/>
              <a:gd name="connsiteX1" fmla="*/ 745351 w 1974796"/>
              <a:gd name="connsiteY1" fmla="*/ 1744275 h 1853909"/>
              <a:gd name="connsiteX2" fmla="*/ 1652067 w 1974796"/>
              <a:gd name="connsiteY2" fmla="*/ 1006608 h 1853909"/>
              <a:gd name="connsiteX3" fmla="*/ 1974796 w 1974796"/>
              <a:gd name="connsiteY3" fmla="*/ 0 h 1853909"/>
              <a:gd name="connsiteX0" fmla="*/ 0 w 1974796"/>
              <a:gd name="connsiteY0" fmla="*/ 1836484 h 1838379"/>
              <a:gd name="connsiteX1" fmla="*/ 1237129 w 1974796"/>
              <a:gd name="connsiteY1" fmla="*/ 1529122 h 1838379"/>
              <a:gd name="connsiteX2" fmla="*/ 1652067 w 1974796"/>
              <a:gd name="connsiteY2" fmla="*/ 1006608 h 1838379"/>
              <a:gd name="connsiteX3" fmla="*/ 1974796 w 1974796"/>
              <a:gd name="connsiteY3" fmla="*/ 0 h 1838379"/>
              <a:gd name="connsiteX0" fmla="*/ 0 w 1974796"/>
              <a:gd name="connsiteY0" fmla="*/ 1836484 h 1838473"/>
              <a:gd name="connsiteX1" fmla="*/ 1237129 w 1974796"/>
              <a:gd name="connsiteY1" fmla="*/ 1529122 h 1838473"/>
              <a:gd name="connsiteX2" fmla="*/ 1744275 w 1974796"/>
              <a:gd name="connsiteY2" fmla="*/ 945135 h 1838473"/>
              <a:gd name="connsiteX3" fmla="*/ 1974796 w 1974796"/>
              <a:gd name="connsiteY3" fmla="*/ 0 h 183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796" h="1838473">
                <a:moveTo>
                  <a:pt x="0" y="1836484"/>
                </a:moveTo>
                <a:cubicBezTo>
                  <a:pt x="235003" y="1859536"/>
                  <a:pt x="946416" y="1677680"/>
                  <a:pt x="1237129" y="1529122"/>
                </a:cubicBezTo>
                <a:cubicBezTo>
                  <a:pt x="1527842" y="1380564"/>
                  <a:pt x="1621331" y="1199989"/>
                  <a:pt x="1744275" y="945135"/>
                </a:cubicBezTo>
                <a:cubicBezTo>
                  <a:pt x="1867220" y="690281"/>
                  <a:pt x="1945341" y="263818"/>
                  <a:pt x="197479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Dowolny kształt 35"/>
          <p:cNvSpPr/>
          <p:nvPr/>
        </p:nvSpPr>
        <p:spPr>
          <a:xfrm>
            <a:off x="4671888" y="4833955"/>
            <a:ext cx="1405258" cy="1848208"/>
          </a:xfrm>
          <a:custGeom>
            <a:avLst/>
            <a:gdLst>
              <a:gd name="connsiteX0" fmla="*/ 0 w 1575227"/>
              <a:gd name="connsiteY0" fmla="*/ 1828800 h 1947725"/>
              <a:gd name="connsiteX1" fmla="*/ 968188 w 1575227"/>
              <a:gd name="connsiteY1" fmla="*/ 1751959 h 1947725"/>
              <a:gd name="connsiteX2" fmla="*/ 1575227 w 1575227"/>
              <a:gd name="connsiteY2" fmla="*/ 0 h 1947725"/>
              <a:gd name="connsiteX0" fmla="*/ 0 w 1575227"/>
              <a:gd name="connsiteY0" fmla="*/ 1828800 h 1858987"/>
              <a:gd name="connsiteX1" fmla="*/ 1091132 w 1575227"/>
              <a:gd name="connsiteY1" fmla="*/ 1413862 h 1858987"/>
              <a:gd name="connsiteX2" fmla="*/ 1575227 w 1575227"/>
              <a:gd name="connsiteY2" fmla="*/ 0 h 1858987"/>
              <a:gd name="connsiteX0" fmla="*/ 0 w 1575227"/>
              <a:gd name="connsiteY0" fmla="*/ 1828800 h 1829870"/>
              <a:gd name="connsiteX1" fmla="*/ 1091132 w 1575227"/>
              <a:gd name="connsiteY1" fmla="*/ 1413862 h 1829870"/>
              <a:gd name="connsiteX2" fmla="*/ 1575227 w 1575227"/>
              <a:gd name="connsiteY2" fmla="*/ 0 h 1829870"/>
              <a:gd name="connsiteX0" fmla="*/ 0 w 1575227"/>
              <a:gd name="connsiteY0" fmla="*/ 1828800 h 1832674"/>
              <a:gd name="connsiteX1" fmla="*/ 1313969 w 1575227"/>
              <a:gd name="connsiteY1" fmla="*/ 1529122 h 1832674"/>
              <a:gd name="connsiteX2" fmla="*/ 1575227 w 1575227"/>
              <a:gd name="connsiteY2" fmla="*/ 0 h 1832674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  <a:gd name="connsiteX0" fmla="*/ 0 w 1682803"/>
              <a:gd name="connsiteY0" fmla="*/ 1844168 h 1848208"/>
              <a:gd name="connsiteX1" fmla="*/ 1313969 w 1682803"/>
              <a:gd name="connsiteY1" fmla="*/ 1544490 h 1848208"/>
              <a:gd name="connsiteX2" fmla="*/ 1682803 w 1682803"/>
              <a:gd name="connsiteY2" fmla="*/ 0 h 184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803" h="1848208">
                <a:moveTo>
                  <a:pt x="0" y="1844168"/>
                </a:moveTo>
                <a:cubicBezTo>
                  <a:pt x="352825" y="1858255"/>
                  <a:pt x="1033502" y="1851851"/>
                  <a:pt x="1313969" y="1544490"/>
                </a:cubicBezTo>
                <a:cubicBezTo>
                  <a:pt x="1594436" y="1237129"/>
                  <a:pt x="1652067" y="404692"/>
                  <a:pt x="168280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Dowolny kształt 36"/>
          <p:cNvSpPr/>
          <p:nvPr/>
        </p:nvSpPr>
        <p:spPr>
          <a:xfrm>
            <a:off x="4646221" y="4818586"/>
            <a:ext cx="1880094" cy="1859537"/>
          </a:xfrm>
          <a:custGeom>
            <a:avLst/>
            <a:gdLst>
              <a:gd name="connsiteX0" fmla="*/ 0 w 2251421"/>
              <a:gd name="connsiteY0" fmla="*/ 1859537 h 1859537"/>
              <a:gd name="connsiteX1" fmla="*/ 1429230 w 2251421"/>
              <a:gd name="connsiteY1" fmla="*/ 1114185 h 1859537"/>
              <a:gd name="connsiteX2" fmla="*/ 2251421 w 2251421"/>
              <a:gd name="connsiteY2" fmla="*/ 0 h 1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421" h="1859537">
                <a:moveTo>
                  <a:pt x="0" y="1859537"/>
                </a:moveTo>
                <a:cubicBezTo>
                  <a:pt x="526996" y="1641822"/>
                  <a:pt x="1053993" y="1424108"/>
                  <a:pt x="1429230" y="1114185"/>
                </a:cubicBezTo>
                <a:cubicBezTo>
                  <a:pt x="1804467" y="804262"/>
                  <a:pt x="2087495" y="291993"/>
                  <a:pt x="2251421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`</a:t>
            </a:r>
          </a:p>
        </p:txBody>
      </p:sp>
      <p:grpSp>
        <p:nvGrpSpPr>
          <p:cNvPr id="38" name="Grupa 37"/>
          <p:cNvGrpSpPr/>
          <p:nvPr/>
        </p:nvGrpSpPr>
        <p:grpSpPr>
          <a:xfrm>
            <a:off x="6992885" y="4643881"/>
            <a:ext cx="1624299" cy="2070935"/>
            <a:chOff x="614855" y="1602431"/>
            <a:chExt cx="2837793" cy="2070935"/>
          </a:xfrm>
        </p:grpSpPr>
        <p:cxnSp>
          <p:nvCxnSpPr>
            <p:cNvPr id="39" name="Łącznik prosty ze strzałką 38"/>
            <p:cNvCxnSpPr/>
            <p:nvPr/>
          </p:nvCxnSpPr>
          <p:spPr>
            <a:xfrm flipV="1">
              <a:off x="614855" y="1602431"/>
              <a:ext cx="0" cy="20709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/>
            <p:cNvCxnSpPr/>
            <p:nvPr/>
          </p:nvCxnSpPr>
          <p:spPr>
            <a:xfrm>
              <a:off x="614855" y="3673366"/>
              <a:ext cx="2837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ole tekstowe 40"/>
          <p:cNvSpPr txBox="1"/>
          <p:nvPr/>
        </p:nvSpPr>
        <p:spPr>
          <a:xfrm>
            <a:off x="7128352" y="4387782"/>
            <a:ext cx="139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sortable</a:t>
            </a:r>
            <a:r>
              <a:rPr lang="pl-PL" sz="2400" dirty="0"/>
              <a:t> </a:t>
            </a:r>
            <a:r>
              <a:rPr lang="pl-PL" sz="2400" dirty="0" err="1"/>
              <a:t>prices</a:t>
            </a:r>
            <a:endParaRPr lang="pl-PL" sz="2400" dirty="0"/>
          </a:p>
        </p:txBody>
      </p:sp>
      <p:sp>
        <p:nvSpPr>
          <p:cNvPr id="42" name="Dowolny kształt 41"/>
          <p:cNvSpPr/>
          <p:nvPr/>
        </p:nvSpPr>
        <p:spPr>
          <a:xfrm>
            <a:off x="6996677" y="5803781"/>
            <a:ext cx="1589514" cy="921224"/>
          </a:xfrm>
          <a:custGeom>
            <a:avLst/>
            <a:gdLst>
              <a:gd name="connsiteX0" fmla="*/ 0 w 2306471"/>
              <a:gd name="connsiteY0" fmla="*/ 921224 h 921224"/>
              <a:gd name="connsiteX1" fmla="*/ 1487606 w 2306471"/>
              <a:gd name="connsiteY1" fmla="*/ 736979 h 921224"/>
              <a:gd name="connsiteX2" fmla="*/ 1903862 w 2306471"/>
              <a:gd name="connsiteY2" fmla="*/ 300251 h 921224"/>
              <a:gd name="connsiteX3" fmla="*/ 2306471 w 2306471"/>
              <a:gd name="connsiteY3" fmla="*/ 0 h 9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6471" h="921224">
                <a:moveTo>
                  <a:pt x="0" y="921224"/>
                </a:moveTo>
                <a:cubicBezTo>
                  <a:pt x="585148" y="880849"/>
                  <a:pt x="1170296" y="840474"/>
                  <a:pt x="1487606" y="736979"/>
                </a:cubicBezTo>
                <a:cubicBezTo>
                  <a:pt x="1804916" y="633483"/>
                  <a:pt x="1767385" y="423081"/>
                  <a:pt x="1903862" y="300251"/>
                </a:cubicBezTo>
                <a:cubicBezTo>
                  <a:pt x="2040339" y="177421"/>
                  <a:pt x="2190465" y="118280"/>
                  <a:pt x="230647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Dowolny kształt 42"/>
          <p:cNvSpPr/>
          <p:nvPr/>
        </p:nvSpPr>
        <p:spPr>
          <a:xfrm>
            <a:off x="6991974" y="4855262"/>
            <a:ext cx="1368487" cy="1862919"/>
          </a:xfrm>
          <a:custGeom>
            <a:avLst/>
            <a:gdLst>
              <a:gd name="connsiteX0" fmla="*/ 0 w 1985749"/>
              <a:gd name="connsiteY0" fmla="*/ 1862919 h 1862919"/>
              <a:gd name="connsiteX1" fmla="*/ 880280 w 1985749"/>
              <a:gd name="connsiteY1" fmla="*/ 1583140 h 1862919"/>
              <a:gd name="connsiteX2" fmla="*/ 1596788 w 1985749"/>
              <a:gd name="connsiteY2" fmla="*/ 791570 h 1862919"/>
              <a:gd name="connsiteX3" fmla="*/ 1985749 w 1985749"/>
              <a:gd name="connsiteY3" fmla="*/ 0 h 186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749" h="1862919">
                <a:moveTo>
                  <a:pt x="0" y="1862919"/>
                </a:moveTo>
                <a:cubicBezTo>
                  <a:pt x="307074" y="1812308"/>
                  <a:pt x="614149" y="1761698"/>
                  <a:pt x="880280" y="1583140"/>
                </a:cubicBezTo>
                <a:cubicBezTo>
                  <a:pt x="1146411" y="1404582"/>
                  <a:pt x="1412543" y="1055427"/>
                  <a:pt x="1596788" y="791570"/>
                </a:cubicBezTo>
                <a:cubicBezTo>
                  <a:pt x="1781033" y="527713"/>
                  <a:pt x="1905000" y="218364"/>
                  <a:pt x="1985749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oliniowy 43"/>
          <p:cNvCxnSpPr/>
          <p:nvPr/>
        </p:nvCxnSpPr>
        <p:spPr>
          <a:xfrm flipV="1">
            <a:off x="7264731" y="5483061"/>
            <a:ext cx="411486" cy="2151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oliniowy 44"/>
          <p:cNvCxnSpPr/>
          <p:nvPr/>
        </p:nvCxnSpPr>
        <p:spPr>
          <a:xfrm flipH="1">
            <a:off x="6991974" y="5698247"/>
            <a:ext cx="272757" cy="10388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oliniowy 45"/>
          <p:cNvCxnSpPr/>
          <p:nvPr/>
        </p:nvCxnSpPr>
        <p:spPr>
          <a:xfrm flipV="1">
            <a:off x="7676217" y="4843850"/>
            <a:ext cx="223379" cy="63920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BAD1D15-5A94-4F77-B243-B913FB616368}"/>
              </a:ext>
            </a:extLst>
          </p:cNvPr>
          <p:cNvSpPr/>
          <p:nvPr/>
        </p:nvSpPr>
        <p:spPr>
          <a:xfrm>
            <a:off x="3296363" y="2912534"/>
            <a:ext cx="4433367" cy="784376"/>
          </a:xfrm>
          <a:custGeom>
            <a:avLst/>
            <a:gdLst>
              <a:gd name="connsiteX0" fmla="*/ 414126 w 5325283"/>
              <a:gd name="connsiteY0" fmla="*/ 31022 h 804361"/>
              <a:gd name="connsiteX1" fmla="*/ 397193 w 5325283"/>
              <a:gd name="connsiteY1" fmla="*/ 386622 h 804361"/>
              <a:gd name="connsiteX2" fmla="*/ 2158259 w 5325283"/>
              <a:gd name="connsiteY2" fmla="*/ 403556 h 804361"/>
              <a:gd name="connsiteX3" fmla="*/ 2192126 w 5325283"/>
              <a:gd name="connsiteY3" fmla="*/ 708356 h 804361"/>
              <a:gd name="connsiteX4" fmla="*/ 4833726 w 5325283"/>
              <a:gd name="connsiteY4" fmla="*/ 759156 h 804361"/>
              <a:gd name="connsiteX5" fmla="*/ 4901459 w 5325283"/>
              <a:gd name="connsiteY5" fmla="*/ 98756 h 804361"/>
              <a:gd name="connsiteX6" fmla="*/ 414126 w 5325283"/>
              <a:gd name="connsiteY6" fmla="*/ 31022 h 804361"/>
              <a:gd name="connsiteX0" fmla="*/ 414126 w 5325283"/>
              <a:gd name="connsiteY0" fmla="*/ 31022 h 804361"/>
              <a:gd name="connsiteX1" fmla="*/ 397193 w 5325283"/>
              <a:gd name="connsiteY1" fmla="*/ 386622 h 804361"/>
              <a:gd name="connsiteX2" fmla="*/ 2158259 w 5325283"/>
              <a:gd name="connsiteY2" fmla="*/ 403556 h 804361"/>
              <a:gd name="connsiteX3" fmla="*/ 2192126 w 5325283"/>
              <a:gd name="connsiteY3" fmla="*/ 708356 h 804361"/>
              <a:gd name="connsiteX4" fmla="*/ 4833726 w 5325283"/>
              <a:gd name="connsiteY4" fmla="*/ 759156 h 804361"/>
              <a:gd name="connsiteX5" fmla="*/ 4901459 w 5325283"/>
              <a:gd name="connsiteY5" fmla="*/ 98756 h 804361"/>
              <a:gd name="connsiteX6" fmla="*/ 414126 w 5325283"/>
              <a:gd name="connsiteY6" fmla="*/ 31022 h 804361"/>
              <a:gd name="connsiteX0" fmla="*/ 414126 w 5220279"/>
              <a:gd name="connsiteY0" fmla="*/ 31022 h 804361"/>
              <a:gd name="connsiteX1" fmla="*/ 397193 w 5220279"/>
              <a:gd name="connsiteY1" fmla="*/ 386622 h 804361"/>
              <a:gd name="connsiteX2" fmla="*/ 2158259 w 5220279"/>
              <a:gd name="connsiteY2" fmla="*/ 403556 h 804361"/>
              <a:gd name="connsiteX3" fmla="*/ 2192126 w 5220279"/>
              <a:gd name="connsiteY3" fmla="*/ 708356 h 804361"/>
              <a:gd name="connsiteX4" fmla="*/ 4833726 w 5220279"/>
              <a:gd name="connsiteY4" fmla="*/ 759156 h 804361"/>
              <a:gd name="connsiteX5" fmla="*/ 4901459 w 5220279"/>
              <a:gd name="connsiteY5" fmla="*/ 98756 h 804361"/>
              <a:gd name="connsiteX6" fmla="*/ 414126 w 5220279"/>
              <a:gd name="connsiteY6" fmla="*/ 31022 h 804361"/>
              <a:gd name="connsiteX0" fmla="*/ 414126 w 4907464"/>
              <a:gd name="connsiteY0" fmla="*/ 368720 h 1142059"/>
              <a:gd name="connsiteX1" fmla="*/ 397193 w 4907464"/>
              <a:gd name="connsiteY1" fmla="*/ 724320 h 1142059"/>
              <a:gd name="connsiteX2" fmla="*/ 2158259 w 4907464"/>
              <a:gd name="connsiteY2" fmla="*/ 741254 h 1142059"/>
              <a:gd name="connsiteX3" fmla="*/ 2192126 w 4907464"/>
              <a:gd name="connsiteY3" fmla="*/ 1046054 h 1142059"/>
              <a:gd name="connsiteX4" fmla="*/ 4833726 w 4907464"/>
              <a:gd name="connsiteY4" fmla="*/ 1096854 h 1142059"/>
              <a:gd name="connsiteX5" fmla="*/ 4901459 w 4907464"/>
              <a:gd name="connsiteY5" fmla="*/ 436454 h 1142059"/>
              <a:gd name="connsiteX6" fmla="*/ 414126 w 4907464"/>
              <a:gd name="connsiteY6" fmla="*/ 368720 h 1142059"/>
              <a:gd name="connsiteX0" fmla="*/ 414126 w 4907464"/>
              <a:gd name="connsiteY0" fmla="*/ 368720 h 1142059"/>
              <a:gd name="connsiteX1" fmla="*/ 397193 w 4907464"/>
              <a:gd name="connsiteY1" fmla="*/ 724320 h 1142059"/>
              <a:gd name="connsiteX2" fmla="*/ 2158259 w 4907464"/>
              <a:gd name="connsiteY2" fmla="*/ 741254 h 1142059"/>
              <a:gd name="connsiteX3" fmla="*/ 2192126 w 4907464"/>
              <a:gd name="connsiteY3" fmla="*/ 1046054 h 1142059"/>
              <a:gd name="connsiteX4" fmla="*/ 4833726 w 4907464"/>
              <a:gd name="connsiteY4" fmla="*/ 1096854 h 1142059"/>
              <a:gd name="connsiteX5" fmla="*/ 4901459 w 4907464"/>
              <a:gd name="connsiteY5" fmla="*/ 436454 h 1142059"/>
              <a:gd name="connsiteX6" fmla="*/ 414126 w 4907464"/>
              <a:gd name="connsiteY6" fmla="*/ 368720 h 1142059"/>
              <a:gd name="connsiteX0" fmla="*/ 414126 w 4907464"/>
              <a:gd name="connsiteY0" fmla="*/ 13024 h 786363"/>
              <a:gd name="connsiteX1" fmla="*/ 397193 w 4907464"/>
              <a:gd name="connsiteY1" fmla="*/ 368624 h 786363"/>
              <a:gd name="connsiteX2" fmla="*/ 2158259 w 4907464"/>
              <a:gd name="connsiteY2" fmla="*/ 385558 h 786363"/>
              <a:gd name="connsiteX3" fmla="*/ 2192126 w 4907464"/>
              <a:gd name="connsiteY3" fmla="*/ 690358 h 786363"/>
              <a:gd name="connsiteX4" fmla="*/ 4833726 w 4907464"/>
              <a:gd name="connsiteY4" fmla="*/ 741158 h 786363"/>
              <a:gd name="connsiteX5" fmla="*/ 4901459 w 4907464"/>
              <a:gd name="connsiteY5" fmla="*/ 80758 h 786363"/>
              <a:gd name="connsiteX6" fmla="*/ 414126 w 4907464"/>
              <a:gd name="connsiteY6" fmla="*/ 13024 h 786363"/>
              <a:gd name="connsiteX0" fmla="*/ 414126 w 4907464"/>
              <a:gd name="connsiteY0" fmla="*/ 13024 h 786363"/>
              <a:gd name="connsiteX1" fmla="*/ 397193 w 4907464"/>
              <a:gd name="connsiteY1" fmla="*/ 368624 h 786363"/>
              <a:gd name="connsiteX2" fmla="*/ 2158259 w 4907464"/>
              <a:gd name="connsiteY2" fmla="*/ 385558 h 786363"/>
              <a:gd name="connsiteX3" fmla="*/ 2192126 w 4907464"/>
              <a:gd name="connsiteY3" fmla="*/ 690358 h 786363"/>
              <a:gd name="connsiteX4" fmla="*/ 4833726 w 4907464"/>
              <a:gd name="connsiteY4" fmla="*/ 741158 h 786363"/>
              <a:gd name="connsiteX5" fmla="*/ 4901459 w 4907464"/>
              <a:gd name="connsiteY5" fmla="*/ 80758 h 786363"/>
              <a:gd name="connsiteX6" fmla="*/ 414126 w 4907464"/>
              <a:gd name="connsiteY6" fmla="*/ 13024 h 786363"/>
              <a:gd name="connsiteX0" fmla="*/ 139546 w 4632884"/>
              <a:gd name="connsiteY0" fmla="*/ 13024 h 786363"/>
              <a:gd name="connsiteX1" fmla="*/ 122613 w 4632884"/>
              <a:gd name="connsiteY1" fmla="*/ 368624 h 786363"/>
              <a:gd name="connsiteX2" fmla="*/ 1883679 w 4632884"/>
              <a:gd name="connsiteY2" fmla="*/ 385558 h 786363"/>
              <a:gd name="connsiteX3" fmla="*/ 1917546 w 4632884"/>
              <a:gd name="connsiteY3" fmla="*/ 690358 h 786363"/>
              <a:gd name="connsiteX4" fmla="*/ 4559146 w 4632884"/>
              <a:gd name="connsiteY4" fmla="*/ 741158 h 786363"/>
              <a:gd name="connsiteX5" fmla="*/ 4626879 w 4632884"/>
              <a:gd name="connsiteY5" fmla="*/ 80758 h 786363"/>
              <a:gd name="connsiteX6" fmla="*/ 139546 w 4632884"/>
              <a:gd name="connsiteY6" fmla="*/ 13024 h 786363"/>
              <a:gd name="connsiteX0" fmla="*/ 139546 w 4632884"/>
              <a:gd name="connsiteY0" fmla="*/ 13024 h 786363"/>
              <a:gd name="connsiteX1" fmla="*/ 122613 w 4632884"/>
              <a:gd name="connsiteY1" fmla="*/ 368624 h 786363"/>
              <a:gd name="connsiteX2" fmla="*/ 1883679 w 4632884"/>
              <a:gd name="connsiteY2" fmla="*/ 385558 h 786363"/>
              <a:gd name="connsiteX3" fmla="*/ 1917546 w 4632884"/>
              <a:gd name="connsiteY3" fmla="*/ 690358 h 786363"/>
              <a:gd name="connsiteX4" fmla="*/ 4559146 w 4632884"/>
              <a:gd name="connsiteY4" fmla="*/ 741158 h 786363"/>
              <a:gd name="connsiteX5" fmla="*/ 4626879 w 4632884"/>
              <a:gd name="connsiteY5" fmla="*/ 80758 h 786363"/>
              <a:gd name="connsiteX6" fmla="*/ 139546 w 4632884"/>
              <a:gd name="connsiteY6" fmla="*/ 13024 h 786363"/>
              <a:gd name="connsiteX0" fmla="*/ 17116 w 4510454"/>
              <a:gd name="connsiteY0" fmla="*/ 13024 h 786363"/>
              <a:gd name="connsiteX1" fmla="*/ 183 w 4510454"/>
              <a:gd name="connsiteY1" fmla="*/ 368624 h 786363"/>
              <a:gd name="connsiteX2" fmla="*/ 1761249 w 4510454"/>
              <a:gd name="connsiteY2" fmla="*/ 385558 h 786363"/>
              <a:gd name="connsiteX3" fmla="*/ 1795116 w 4510454"/>
              <a:gd name="connsiteY3" fmla="*/ 690358 h 786363"/>
              <a:gd name="connsiteX4" fmla="*/ 4436716 w 4510454"/>
              <a:gd name="connsiteY4" fmla="*/ 741158 h 786363"/>
              <a:gd name="connsiteX5" fmla="*/ 4504449 w 4510454"/>
              <a:gd name="connsiteY5" fmla="*/ 80758 h 786363"/>
              <a:gd name="connsiteX6" fmla="*/ 17116 w 4510454"/>
              <a:gd name="connsiteY6" fmla="*/ 13024 h 786363"/>
              <a:gd name="connsiteX0" fmla="*/ 17116 w 4510454"/>
              <a:gd name="connsiteY0" fmla="*/ 13024 h 786363"/>
              <a:gd name="connsiteX1" fmla="*/ 183 w 4510454"/>
              <a:gd name="connsiteY1" fmla="*/ 368624 h 786363"/>
              <a:gd name="connsiteX2" fmla="*/ 1761249 w 4510454"/>
              <a:gd name="connsiteY2" fmla="*/ 385558 h 786363"/>
              <a:gd name="connsiteX3" fmla="*/ 1795116 w 4510454"/>
              <a:gd name="connsiteY3" fmla="*/ 690358 h 786363"/>
              <a:gd name="connsiteX4" fmla="*/ 4436716 w 4510454"/>
              <a:gd name="connsiteY4" fmla="*/ 741158 h 786363"/>
              <a:gd name="connsiteX5" fmla="*/ 4504449 w 4510454"/>
              <a:gd name="connsiteY5" fmla="*/ 80758 h 786363"/>
              <a:gd name="connsiteX6" fmla="*/ 17116 w 4510454"/>
              <a:gd name="connsiteY6" fmla="*/ 13024 h 786363"/>
              <a:gd name="connsiteX0" fmla="*/ 17116 w 4510454"/>
              <a:gd name="connsiteY0" fmla="*/ 13024 h 786363"/>
              <a:gd name="connsiteX1" fmla="*/ 183 w 4510454"/>
              <a:gd name="connsiteY1" fmla="*/ 368624 h 786363"/>
              <a:gd name="connsiteX2" fmla="*/ 1761249 w 4510454"/>
              <a:gd name="connsiteY2" fmla="*/ 385558 h 786363"/>
              <a:gd name="connsiteX3" fmla="*/ 1795116 w 4510454"/>
              <a:gd name="connsiteY3" fmla="*/ 690358 h 786363"/>
              <a:gd name="connsiteX4" fmla="*/ 4436716 w 4510454"/>
              <a:gd name="connsiteY4" fmla="*/ 741158 h 786363"/>
              <a:gd name="connsiteX5" fmla="*/ 4504449 w 4510454"/>
              <a:gd name="connsiteY5" fmla="*/ 80758 h 786363"/>
              <a:gd name="connsiteX6" fmla="*/ 17116 w 4510454"/>
              <a:gd name="connsiteY6" fmla="*/ 13024 h 786363"/>
              <a:gd name="connsiteX0" fmla="*/ 17116 w 4510454"/>
              <a:gd name="connsiteY0" fmla="*/ 13024 h 790852"/>
              <a:gd name="connsiteX1" fmla="*/ 183 w 4510454"/>
              <a:gd name="connsiteY1" fmla="*/ 368624 h 790852"/>
              <a:gd name="connsiteX2" fmla="*/ 1761249 w 4510454"/>
              <a:gd name="connsiteY2" fmla="*/ 385558 h 790852"/>
              <a:gd name="connsiteX3" fmla="*/ 1845916 w 4510454"/>
              <a:gd name="connsiteY3" fmla="*/ 707291 h 790852"/>
              <a:gd name="connsiteX4" fmla="*/ 4436716 w 4510454"/>
              <a:gd name="connsiteY4" fmla="*/ 741158 h 790852"/>
              <a:gd name="connsiteX5" fmla="*/ 4504449 w 4510454"/>
              <a:gd name="connsiteY5" fmla="*/ 80758 h 790852"/>
              <a:gd name="connsiteX6" fmla="*/ 17116 w 4510454"/>
              <a:gd name="connsiteY6" fmla="*/ 13024 h 790852"/>
              <a:gd name="connsiteX0" fmla="*/ 17116 w 4510454"/>
              <a:gd name="connsiteY0" fmla="*/ 13024 h 818796"/>
              <a:gd name="connsiteX1" fmla="*/ 183 w 4510454"/>
              <a:gd name="connsiteY1" fmla="*/ 368624 h 818796"/>
              <a:gd name="connsiteX2" fmla="*/ 1761249 w 4510454"/>
              <a:gd name="connsiteY2" fmla="*/ 385558 h 818796"/>
              <a:gd name="connsiteX3" fmla="*/ 1778183 w 4510454"/>
              <a:gd name="connsiteY3" fmla="*/ 775025 h 818796"/>
              <a:gd name="connsiteX4" fmla="*/ 4436716 w 4510454"/>
              <a:gd name="connsiteY4" fmla="*/ 741158 h 818796"/>
              <a:gd name="connsiteX5" fmla="*/ 4504449 w 4510454"/>
              <a:gd name="connsiteY5" fmla="*/ 80758 h 818796"/>
              <a:gd name="connsiteX6" fmla="*/ 17116 w 4510454"/>
              <a:gd name="connsiteY6" fmla="*/ 13024 h 818796"/>
              <a:gd name="connsiteX0" fmla="*/ 17116 w 4510454"/>
              <a:gd name="connsiteY0" fmla="*/ 13024 h 818796"/>
              <a:gd name="connsiteX1" fmla="*/ 183 w 4510454"/>
              <a:gd name="connsiteY1" fmla="*/ 368624 h 818796"/>
              <a:gd name="connsiteX2" fmla="*/ 1761249 w 4510454"/>
              <a:gd name="connsiteY2" fmla="*/ 385558 h 818796"/>
              <a:gd name="connsiteX3" fmla="*/ 1778183 w 4510454"/>
              <a:gd name="connsiteY3" fmla="*/ 775025 h 818796"/>
              <a:gd name="connsiteX4" fmla="*/ 4436716 w 4510454"/>
              <a:gd name="connsiteY4" fmla="*/ 741158 h 818796"/>
              <a:gd name="connsiteX5" fmla="*/ 4504449 w 4510454"/>
              <a:gd name="connsiteY5" fmla="*/ 80758 h 818796"/>
              <a:gd name="connsiteX6" fmla="*/ 17116 w 4510454"/>
              <a:gd name="connsiteY6" fmla="*/ 13024 h 818796"/>
              <a:gd name="connsiteX0" fmla="*/ 17116 w 4510454"/>
              <a:gd name="connsiteY0" fmla="*/ 13024 h 818796"/>
              <a:gd name="connsiteX1" fmla="*/ 183 w 4510454"/>
              <a:gd name="connsiteY1" fmla="*/ 368624 h 818796"/>
              <a:gd name="connsiteX2" fmla="*/ 1761249 w 4510454"/>
              <a:gd name="connsiteY2" fmla="*/ 385558 h 818796"/>
              <a:gd name="connsiteX3" fmla="*/ 1778183 w 4510454"/>
              <a:gd name="connsiteY3" fmla="*/ 775025 h 818796"/>
              <a:gd name="connsiteX4" fmla="*/ 4436716 w 4510454"/>
              <a:gd name="connsiteY4" fmla="*/ 741158 h 818796"/>
              <a:gd name="connsiteX5" fmla="*/ 4504449 w 4510454"/>
              <a:gd name="connsiteY5" fmla="*/ 80758 h 818796"/>
              <a:gd name="connsiteX6" fmla="*/ 17116 w 4510454"/>
              <a:gd name="connsiteY6" fmla="*/ 13024 h 818796"/>
              <a:gd name="connsiteX0" fmla="*/ 17116 w 4510454"/>
              <a:gd name="connsiteY0" fmla="*/ 13024 h 797400"/>
              <a:gd name="connsiteX1" fmla="*/ 183 w 4510454"/>
              <a:gd name="connsiteY1" fmla="*/ 368624 h 797400"/>
              <a:gd name="connsiteX2" fmla="*/ 1761249 w 4510454"/>
              <a:gd name="connsiteY2" fmla="*/ 385558 h 797400"/>
              <a:gd name="connsiteX3" fmla="*/ 1778183 w 4510454"/>
              <a:gd name="connsiteY3" fmla="*/ 775025 h 797400"/>
              <a:gd name="connsiteX4" fmla="*/ 4436716 w 4510454"/>
              <a:gd name="connsiteY4" fmla="*/ 741158 h 797400"/>
              <a:gd name="connsiteX5" fmla="*/ 4504449 w 4510454"/>
              <a:gd name="connsiteY5" fmla="*/ 80758 h 797400"/>
              <a:gd name="connsiteX6" fmla="*/ 17116 w 4510454"/>
              <a:gd name="connsiteY6" fmla="*/ 13024 h 797400"/>
              <a:gd name="connsiteX0" fmla="*/ 17116 w 4508185"/>
              <a:gd name="connsiteY0" fmla="*/ 13024 h 797400"/>
              <a:gd name="connsiteX1" fmla="*/ 183 w 4508185"/>
              <a:gd name="connsiteY1" fmla="*/ 368624 h 797400"/>
              <a:gd name="connsiteX2" fmla="*/ 1761249 w 4508185"/>
              <a:gd name="connsiteY2" fmla="*/ 385558 h 797400"/>
              <a:gd name="connsiteX3" fmla="*/ 1778183 w 4508185"/>
              <a:gd name="connsiteY3" fmla="*/ 775025 h 797400"/>
              <a:gd name="connsiteX4" fmla="*/ 4436716 w 4508185"/>
              <a:gd name="connsiteY4" fmla="*/ 741158 h 797400"/>
              <a:gd name="connsiteX5" fmla="*/ 4504449 w 4508185"/>
              <a:gd name="connsiteY5" fmla="*/ 80758 h 797400"/>
              <a:gd name="connsiteX6" fmla="*/ 17116 w 4508185"/>
              <a:gd name="connsiteY6" fmla="*/ 13024 h 797400"/>
              <a:gd name="connsiteX0" fmla="*/ 17116 w 4439093"/>
              <a:gd name="connsiteY0" fmla="*/ 12470 h 796846"/>
              <a:gd name="connsiteX1" fmla="*/ 183 w 4439093"/>
              <a:gd name="connsiteY1" fmla="*/ 368070 h 796846"/>
              <a:gd name="connsiteX2" fmla="*/ 1761249 w 4439093"/>
              <a:gd name="connsiteY2" fmla="*/ 385004 h 796846"/>
              <a:gd name="connsiteX3" fmla="*/ 1778183 w 4439093"/>
              <a:gd name="connsiteY3" fmla="*/ 774471 h 796846"/>
              <a:gd name="connsiteX4" fmla="*/ 4436716 w 4439093"/>
              <a:gd name="connsiteY4" fmla="*/ 740604 h 796846"/>
              <a:gd name="connsiteX5" fmla="*/ 4420778 w 4439093"/>
              <a:gd name="connsiteY5" fmla="*/ 86180 h 796846"/>
              <a:gd name="connsiteX6" fmla="*/ 17116 w 4439093"/>
              <a:gd name="connsiteY6" fmla="*/ 12470 h 796846"/>
              <a:gd name="connsiteX0" fmla="*/ 17116 w 4439093"/>
              <a:gd name="connsiteY0" fmla="*/ 12470 h 796846"/>
              <a:gd name="connsiteX1" fmla="*/ 183 w 4439093"/>
              <a:gd name="connsiteY1" fmla="*/ 368070 h 796846"/>
              <a:gd name="connsiteX2" fmla="*/ 1761249 w 4439093"/>
              <a:gd name="connsiteY2" fmla="*/ 385004 h 796846"/>
              <a:gd name="connsiteX3" fmla="*/ 1778183 w 4439093"/>
              <a:gd name="connsiteY3" fmla="*/ 774471 h 796846"/>
              <a:gd name="connsiteX4" fmla="*/ 4436716 w 4439093"/>
              <a:gd name="connsiteY4" fmla="*/ 740604 h 796846"/>
              <a:gd name="connsiteX5" fmla="*/ 4420778 w 4439093"/>
              <a:gd name="connsiteY5" fmla="*/ 86180 h 796846"/>
              <a:gd name="connsiteX6" fmla="*/ 17116 w 4439093"/>
              <a:gd name="connsiteY6" fmla="*/ 12470 h 796846"/>
              <a:gd name="connsiteX0" fmla="*/ 17116 w 4439093"/>
              <a:gd name="connsiteY0" fmla="*/ 12470 h 796846"/>
              <a:gd name="connsiteX1" fmla="*/ 183 w 4439093"/>
              <a:gd name="connsiteY1" fmla="*/ 368070 h 796846"/>
              <a:gd name="connsiteX2" fmla="*/ 1761249 w 4439093"/>
              <a:gd name="connsiteY2" fmla="*/ 385004 h 796846"/>
              <a:gd name="connsiteX3" fmla="*/ 1778183 w 4439093"/>
              <a:gd name="connsiteY3" fmla="*/ 774471 h 796846"/>
              <a:gd name="connsiteX4" fmla="*/ 4436716 w 4439093"/>
              <a:gd name="connsiteY4" fmla="*/ 740604 h 796846"/>
              <a:gd name="connsiteX5" fmla="*/ 4420778 w 4439093"/>
              <a:gd name="connsiteY5" fmla="*/ 86180 h 796846"/>
              <a:gd name="connsiteX6" fmla="*/ 17116 w 4439093"/>
              <a:gd name="connsiteY6" fmla="*/ 12470 h 796846"/>
              <a:gd name="connsiteX0" fmla="*/ 5269 w 4427246"/>
              <a:gd name="connsiteY0" fmla="*/ 12470 h 796846"/>
              <a:gd name="connsiteX1" fmla="*/ 289 w 4427246"/>
              <a:gd name="connsiteY1" fmla="*/ 397953 h 796846"/>
              <a:gd name="connsiteX2" fmla="*/ 1749402 w 4427246"/>
              <a:gd name="connsiteY2" fmla="*/ 385004 h 796846"/>
              <a:gd name="connsiteX3" fmla="*/ 1766336 w 4427246"/>
              <a:gd name="connsiteY3" fmla="*/ 774471 h 796846"/>
              <a:gd name="connsiteX4" fmla="*/ 4424869 w 4427246"/>
              <a:gd name="connsiteY4" fmla="*/ 740604 h 796846"/>
              <a:gd name="connsiteX5" fmla="*/ 4408931 w 4427246"/>
              <a:gd name="connsiteY5" fmla="*/ 86180 h 796846"/>
              <a:gd name="connsiteX6" fmla="*/ 5269 w 4427246"/>
              <a:gd name="connsiteY6" fmla="*/ 12470 h 796846"/>
              <a:gd name="connsiteX0" fmla="*/ 5269 w 4427246"/>
              <a:gd name="connsiteY0" fmla="*/ 12470 h 796846"/>
              <a:gd name="connsiteX1" fmla="*/ 289 w 4427246"/>
              <a:gd name="connsiteY1" fmla="*/ 397953 h 796846"/>
              <a:gd name="connsiteX2" fmla="*/ 1749402 w 4427246"/>
              <a:gd name="connsiteY2" fmla="*/ 385004 h 796846"/>
              <a:gd name="connsiteX3" fmla="*/ 1766336 w 4427246"/>
              <a:gd name="connsiteY3" fmla="*/ 774471 h 796846"/>
              <a:gd name="connsiteX4" fmla="*/ 4424869 w 4427246"/>
              <a:gd name="connsiteY4" fmla="*/ 740604 h 796846"/>
              <a:gd name="connsiteX5" fmla="*/ 4408931 w 4427246"/>
              <a:gd name="connsiteY5" fmla="*/ 86180 h 796846"/>
              <a:gd name="connsiteX6" fmla="*/ 5269 w 4427246"/>
              <a:gd name="connsiteY6" fmla="*/ 12470 h 796846"/>
              <a:gd name="connsiteX0" fmla="*/ 5637 w 4427614"/>
              <a:gd name="connsiteY0" fmla="*/ 12470 h 796846"/>
              <a:gd name="connsiteX1" fmla="*/ 657 w 4427614"/>
              <a:gd name="connsiteY1" fmla="*/ 397953 h 796846"/>
              <a:gd name="connsiteX2" fmla="*/ 1749770 w 4427614"/>
              <a:gd name="connsiteY2" fmla="*/ 385004 h 796846"/>
              <a:gd name="connsiteX3" fmla="*/ 1766704 w 4427614"/>
              <a:gd name="connsiteY3" fmla="*/ 774471 h 796846"/>
              <a:gd name="connsiteX4" fmla="*/ 4425237 w 4427614"/>
              <a:gd name="connsiteY4" fmla="*/ 740604 h 796846"/>
              <a:gd name="connsiteX5" fmla="*/ 4409299 w 4427614"/>
              <a:gd name="connsiteY5" fmla="*/ 86180 h 796846"/>
              <a:gd name="connsiteX6" fmla="*/ 5637 w 4427614"/>
              <a:gd name="connsiteY6" fmla="*/ 12470 h 796846"/>
              <a:gd name="connsiteX0" fmla="*/ 5637 w 4427614"/>
              <a:gd name="connsiteY0" fmla="*/ 0 h 784376"/>
              <a:gd name="connsiteX1" fmla="*/ 657 w 4427614"/>
              <a:gd name="connsiteY1" fmla="*/ 385483 h 784376"/>
              <a:gd name="connsiteX2" fmla="*/ 1749770 w 4427614"/>
              <a:gd name="connsiteY2" fmla="*/ 372534 h 784376"/>
              <a:gd name="connsiteX3" fmla="*/ 1766704 w 4427614"/>
              <a:gd name="connsiteY3" fmla="*/ 762001 h 784376"/>
              <a:gd name="connsiteX4" fmla="*/ 4425237 w 4427614"/>
              <a:gd name="connsiteY4" fmla="*/ 728134 h 784376"/>
              <a:gd name="connsiteX5" fmla="*/ 4409299 w 4427614"/>
              <a:gd name="connsiteY5" fmla="*/ 73710 h 784376"/>
              <a:gd name="connsiteX6" fmla="*/ 5637 w 4427614"/>
              <a:gd name="connsiteY6" fmla="*/ 0 h 784376"/>
              <a:gd name="connsiteX0" fmla="*/ 5637 w 4427614"/>
              <a:gd name="connsiteY0" fmla="*/ 0 h 784376"/>
              <a:gd name="connsiteX1" fmla="*/ 657 w 4427614"/>
              <a:gd name="connsiteY1" fmla="*/ 385483 h 784376"/>
              <a:gd name="connsiteX2" fmla="*/ 1749770 w 4427614"/>
              <a:gd name="connsiteY2" fmla="*/ 372534 h 784376"/>
              <a:gd name="connsiteX3" fmla="*/ 1766704 w 4427614"/>
              <a:gd name="connsiteY3" fmla="*/ 762001 h 784376"/>
              <a:gd name="connsiteX4" fmla="*/ 4425237 w 4427614"/>
              <a:gd name="connsiteY4" fmla="*/ 728134 h 784376"/>
              <a:gd name="connsiteX5" fmla="*/ 4409299 w 4427614"/>
              <a:gd name="connsiteY5" fmla="*/ 73710 h 784376"/>
              <a:gd name="connsiteX6" fmla="*/ 5637 w 4427614"/>
              <a:gd name="connsiteY6" fmla="*/ 0 h 784376"/>
              <a:gd name="connsiteX0" fmla="*/ 5637 w 4433367"/>
              <a:gd name="connsiteY0" fmla="*/ 0 h 784376"/>
              <a:gd name="connsiteX1" fmla="*/ 657 w 4433367"/>
              <a:gd name="connsiteY1" fmla="*/ 385483 h 784376"/>
              <a:gd name="connsiteX2" fmla="*/ 1749770 w 4433367"/>
              <a:gd name="connsiteY2" fmla="*/ 372534 h 784376"/>
              <a:gd name="connsiteX3" fmla="*/ 1766704 w 4433367"/>
              <a:gd name="connsiteY3" fmla="*/ 762001 h 784376"/>
              <a:gd name="connsiteX4" fmla="*/ 4425237 w 4433367"/>
              <a:gd name="connsiteY4" fmla="*/ 728134 h 784376"/>
              <a:gd name="connsiteX5" fmla="*/ 4421252 w 4433367"/>
              <a:gd name="connsiteY5" fmla="*/ 13945 h 784376"/>
              <a:gd name="connsiteX6" fmla="*/ 5637 w 4433367"/>
              <a:gd name="connsiteY6" fmla="*/ 0 h 7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67" h="784376">
                <a:moveTo>
                  <a:pt x="5637" y="0"/>
                </a:moveTo>
                <a:cubicBezTo>
                  <a:pt x="4973" y="329868"/>
                  <a:pt x="-2165" y="120194"/>
                  <a:pt x="657" y="385483"/>
                </a:cubicBezTo>
                <a:lnTo>
                  <a:pt x="1749770" y="372534"/>
                </a:lnTo>
                <a:cubicBezTo>
                  <a:pt x="1771020" y="747890"/>
                  <a:pt x="1744126" y="431800"/>
                  <a:pt x="1766704" y="762001"/>
                </a:cubicBezTo>
                <a:cubicBezTo>
                  <a:pt x="2212615" y="821268"/>
                  <a:pt x="3973682" y="746063"/>
                  <a:pt x="4425237" y="728134"/>
                </a:cubicBezTo>
                <a:cubicBezTo>
                  <a:pt x="4428557" y="422337"/>
                  <a:pt x="4443830" y="928345"/>
                  <a:pt x="4421252" y="13945"/>
                </a:cubicBezTo>
                <a:lnTo>
                  <a:pt x="5637" y="0"/>
                </a:lnTo>
                <a:close/>
              </a:path>
            </a:pathLst>
          </a:custGeom>
          <a:solidFill>
            <a:srgbClr val="FF0000">
              <a:alpha val="1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0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Conclusions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183" y="1412776"/>
            <a:ext cx="8924636" cy="5256584"/>
          </a:xfrm>
        </p:spPr>
        <p:txBody>
          <a:bodyPr>
            <a:normAutofit lnSpcReduction="10000"/>
          </a:bodyPr>
          <a:lstStyle/>
          <a:p>
            <a:r>
              <a:rPr lang="pl-PL" dirty="0" err="1"/>
              <a:t>Bribery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sz="2400" dirty="0" err="1">
                <a:sym typeface="Wingdings" panose="05000000000000000000" pitchFamily="2" charset="2"/>
              </a:rPr>
              <a:t>rich</a:t>
            </a:r>
            <a:r>
              <a:rPr lang="pl-PL" sz="2400" dirty="0">
                <a:sym typeface="Wingdings" panose="05000000000000000000" pitchFamily="2" charset="2"/>
              </a:rPr>
              <a:t> family of </a:t>
            </a:r>
            <a:r>
              <a:rPr lang="pl-PL" sz="2400" dirty="0" err="1">
                <a:sym typeface="Wingdings" panose="05000000000000000000" pitchFamily="2" charset="2"/>
              </a:rPr>
              <a:t>problems</a:t>
            </a:r>
            <a:r>
              <a:rPr lang="pl-PL" sz="2400" dirty="0">
                <a:sym typeface="Wingdings" panose="05000000000000000000" pitchFamily="2" charset="2"/>
              </a:rPr>
              <a:t>, with </a:t>
            </a:r>
            <a:r>
              <a:rPr lang="pl-PL" sz="2400" dirty="0" err="1">
                <a:sym typeface="Wingdings" panose="05000000000000000000" pitchFamily="2" charset="2"/>
              </a:rPr>
              <a:t>many</a:t>
            </a:r>
            <a:r>
              <a:rPr lang="pl-PL" sz="2400" dirty="0">
                <a:sym typeface="Wingdings" panose="05000000000000000000" pitchFamily="2" charset="2"/>
              </a:rPr>
              <a:t> 	</a:t>
            </a:r>
            <a:r>
              <a:rPr lang="pl-PL" sz="2400" dirty="0" err="1">
                <a:sym typeface="Wingdings" panose="05000000000000000000" pitchFamily="2" charset="2"/>
              </a:rPr>
              <a:t>opportunities</a:t>
            </a:r>
            <a:r>
              <a:rPr lang="pl-PL" sz="2400" dirty="0">
                <a:sym typeface="Wingdings" panose="05000000000000000000" pitchFamily="2" charset="2"/>
              </a:rPr>
              <a:t> for 		</a:t>
            </a:r>
            <a:r>
              <a:rPr lang="pl-PL" sz="2400" dirty="0" err="1">
                <a:sym typeface="Wingdings" panose="05000000000000000000" pitchFamily="2" charset="2"/>
              </a:rPr>
              <a:t>results</a:t>
            </a:r>
            <a:r>
              <a:rPr lang="pl-PL" sz="2400" dirty="0">
                <a:sym typeface="Wingdings" panose="05000000000000000000" pitchFamily="2" charset="2"/>
              </a:rPr>
              <a:t>  (and </a:t>
            </a:r>
            <a:r>
              <a:rPr lang="pl-PL" sz="2400" dirty="0" err="1">
                <a:sym typeface="Wingdings" panose="05000000000000000000" pitchFamily="2" charset="2"/>
              </a:rPr>
              <a:t>many</a:t>
            </a:r>
            <a:r>
              <a:rPr lang="pl-PL" sz="2400" dirty="0">
                <a:sym typeface="Wingdings" panose="05000000000000000000" pitchFamily="2" charset="2"/>
              </a:rPr>
              <a:t> </a:t>
            </a:r>
            <a:r>
              <a:rPr lang="pl-PL" sz="2400" dirty="0" err="1">
                <a:sym typeface="Wingdings" panose="05000000000000000000" pitchFamily="2" charset="2"/>
              </a:rPr>
              <a:t>interesting</a:t>
            </a:r>
            <a:r>
              <a:rPr lang="pl-PL" sz="2400" dirty="0">
                <a:sym typeface="Wingdings" panose="05000000000000000000" pitchFamily="2" charset="2"/>
              </a:rPr>
              <a:t> </a:t>
            </a:r>
            <a:r>
              <a:rPr lang="pl-PL" sz="2400" dirty="0" err="1">
                <a:sym typeface="Wingdings" panose="05000000000000000000" pitchFamily="2" charset="2"/>
              </a:rPr>
              <a:t>parametrizations</a:t>
            </a:r>
            <a:r>
              <a:rPr lang="pl-PL" sz="2400" dirty="0">
                <a:sym typeface="Wingdings" panose="05000000000000000000" pitchFamily="2" charset="2"/>
              </a:rPr>
              <a:t>)</a:t>
            </a:r>
            <a:endParaRPr lang="pl-PL" sz="2400" dirty="0"/>
          </a:p>
          <a:p>
            <a:r>
              <a:rPr lang="pl-PL" dirty="0" err="1"/>
              <a:t>Shift-bribery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</a:t>
            </a:r>
            <a:r>
              <a:rPr lang="pl-PL" dirty="0" err="1">
                <a:sym typeface="Wingdings" panose="05000000000000000000" pitchFamily="2" charset="2"/>
              </a:rPr>
              <a:t>very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neat</a:t>
            </a:r>
            <a:r>
              <a:rPr lang="pl-PL" dirty="0">
                <a:sym typeface="Wingdings" panose="05000000000000000000" pitchFamily="2" charset="2"/>
              </a:rPr>
              <a:t> problem for </a:t>
            </a:r>
            <a:r>
              <a:rPr lang="pl-PL" dirty="0" err="1">
                <a:sym typeface="Wingdings" panose="05000000000000000000" pitchFamily="2" charset="2"/>
              </a:rPr>
              <a:t>parameterized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study</a:t>
            </a:r>
            <a:endParaRPr lang="pl-PL" dirty="0">
              <a:sym typeface="Wingdings" panose="05000000000000000000" pitchFamily="2" charset="2"/>
            </a:endParaRPr>
          </a:p>
          <a:p>
            <a:pPr lvl="1"/>
            <a:r>
              <a:rPr lang="pl-PL" dirty="0">
                <a:sym typeface="Wingdings" panose="05000000000000000000" pitchFamily="2" charset="2"/>
              </a:rPr>
              <a:t>Many </a:t>
            </a:r>
            <a:r>
              <a:rPr lang="pl-PL" dirty="0" err="1">
                <a:sym typeface="Wingdings" panose="05000000000000000000" pitchFamily="2" charset="2"/>
              </a:rPr>
              <a:t>interesting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parameters</a:t>
            </a:r>
            <a:endParaRPr lang="pl-PL" dirty="0">
              <a:sym typeface="Wingdings" panose="05000000000000000000" pitchFamily="2" charset="2"/>
            </a:endParaRPr>
          </a:p>
          <a:p>
            <a:pPr lvl="1"/>
            <a:r>
              <a:rPr lang="pl-PL" dirty="0" err="1">
                <a:sym typeface="Wingdings" panose="05000000000000000000" pitchFamily="2" charset="2"/>
              </a:rPr>
              <a:t>Interesting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dependency</a:t>
            </a:r>
            <a:r>
              <a:rPr lang="pl-PL" dirty="0">
                <a:sym typeface="Wingdings" panose="05000000000000000000" pitchFamily="2" charset="2"/>
              </a:rPr>
              <a:t> on </a:t>
            </a:r>
            <a:r>
              <a:rPr lang="pl-PL" dirty="0" err="1">
                <a:sym typeface="Wingdings" panose="05000000000000000000" pitchFamily="2" charset="2"/>
              </a:rPr>
              <a:t>price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functions</a:t>
            </a:r>
            <a:endParaRPr lang="pl-PL" dirty="0">
              <a:sym typeface="Wingdings" panose="05000000000000000000" pitchFamily="2" charset="2"/>
            </a:endParaRPr>
          </a:p>
          <a:p>
            <a:pPr lvl="1"/>
            <a:r>
              <a:rPr lang="pl-PL" dirty="0">
                <a:sym typeface="Wingdings" panose="05000000000000000000" pitchFamily="2" charset="2"/>
              </a:rPr>
              <a:t>FPT/W[1]/W[2] </a:t>
            </a:r>
            <a:r>
              <a:rPr lang="pl-PL" dirty="0" err="1">
                <a:sym typeface="Wingdings" panose="05000000000000000000" pitchFamily="2" charset="2"/>
              </a:rPr>
              <a:t>results</a:t>
            </a:r>
            <a:endParaRPr lang="pl-PL" dirty="0">
              <a:sym typeface="Wingdings" panose="05000000000000000000" pitchFamily="2" charset="2"/>
            </a:endParaRPr>
          </a:p>
          <a:p>
            <a:pPr lvl="1"/>
            <a:r>
              <a:rPr lang="pl-PL" dirty="0">
                <a:sym typeface="Wingdings" panose="05000000000000000000" pitchFamily="2" charset="2"/>
              </a:rPr>
              <a:t>#</a:t>
            </a:r>
            <a:r>
              <a:rPr lang="pl-PL" dirty="0" err="1">
                <a:sym typeface="Wingdings" panose="05000000000000000000" pitchFamily="2" charset="2"/>
              </a:rPr>
              <a:t>candidates</a:t>
            </a:r>
            <a:r>
              <a:rPr lang="pl-PL" dirty="0">
                <a:sym typeface="Wingdings" panose="05000000000000000000" pitchFamily="2" charset="2"/>
              </a:rPr>
              <a:t>  FPT? W[1]-hard?</a:t>
            </a:r>
          </a:p>
          <a:p>
            <a:pPr lvl="1"/>
            <a:endParaRPr lang="pl-PL" dirty="0">
              <a:sym typeface="Wingdings" panose="05000000000000000000" pitchFamily="2" charset="2"/>
            </a:endParaRPr>
          </a:p>
          <a:p>
            <a:r>
              <a:rPr lang="pl-PL" dirty="0" err="1">
                <a:sym typeface="Wingdings" panose="05000000000000000000" pitchFamily="2" charset="2"/>
              </a:rPr>
              <a:t>Things</a:t>
            </a:r>
            <a:r>
              <a:rPr lang="pl-PL" dirty="0">
                <a:sym typeface="Wingdings" panose="05000000000000000000" pitchFamily="2" charset="2"/>
              </a:rPr>
              <a:t> to </a:t>
            </a:r>
            <a:r>
              <a:rPr lang="pl-PL" dirty="0" err="1">
                <a:sym typeface="Wingdings" panose="05000000000000000000" pitchFamily="2" charset="2"/>
              </a:rPr>
              <a:t>look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at</a:t>
            </a:r>
            <a:r>
              <a:rPr lang="pl-PL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pl-PL" dirty="0">
                <a:sym typeface="Wingdings" panose="05000000000000000000" pitchFamily="2" charset="2"/>
              </a:rPr>
              <a:t>Many </a:t>
            </a:r>
            <a:r>
              <a:rPr lang="pl-PL" dirty="0" err="1">
                <a:sym typeface="Wingdings" panose="05000000000000000000" pitchFamily="2" charset="2"/>
              </a:rPr>
              <a:t>other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voting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rules</a:t>
            </a:r>
            <a:endParaRPr lang="pl-PL" dirty="0">
              <a:sym typeface="Wingdings" panose="05000000000000000000" pitchFamily="2" charset="2"/>
            </a:endParaRPr>
          </a:p>
          <a:p>
            <a:pPr lvl="1"/>
            <a:r>
              <a:rPr lang="pl-PL" dirty="0" err="1">
                <a:sym typeface="Wingdings" panose="05000000000000000000" pitchFamily="2" charset="2"/>
              </a:rPr>
              <a:t>Optimize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current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results</a:t>
            </a:r>
            <a:r>
              <a:rPr lang="pl-PL" dirty="0">
                <a:sym typeface="Wingdings" panose="05000000000000000000" pitchFamily="2" charset="2"/>
              </a:rPr>
              <a:t> (</a:t>
            </a:r>
            <a:r>
              <a:rPr lang="pl-PL" dirty="0" err="1">
                <a:sym typeface="Wingdings" panose="05000000000000000000" pitchFamily="2" charset="2"/>
              </a:rPr>
              <a:t>more</a:t>
            </a:r>
            <a:r>
              <a:rPr lang="pl-PL" dirty="0">
                <a:sym typeface="Wingdings" panose="05000000000000000000" pitchFamily="2" charset="2"/>
              </a:rPr>
              <a:t> FPT </a:t>
            </a:r>
            <a:r>
              <a:rPr lang="pl-PL" dirty="0" err="1">
                <a:sym typeface="Wingdings" panose="05000000000000000000" pitchFamily="2" charset="2"/>
              </a:rPr>
              <a:t>approximations</a:t>
            </a:r>
            <a:r>
              <a:rPr lang="pl-PL" dirty="0">
                <a:sym typeface="Wingdings" panose="05000000000000000000" pitchFamily="2" charset="2"/>
              </a:rPr>
              <a:t>?)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 rot="19099145">
            <a:off x="4550216" y="3487069"/>
            <a:ext cx="47115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Thank</a:t>
            </a:r>
            <a:r>
              <a:rPr lang="pl-PL" sz="6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 </a:t>
            </a:r>
            <a:r>
              <a:rPr lang="pl-PL" sz="6600" b="1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you</a:t>
            </a:r>
            <a:r>
              <a:rPr lang="pl-PL" sz="6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4169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3E2DCC39-E803-4E05-B067-B2F03C7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10" y="2994844"/>
            <a:ext cx="2516961" cy="33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B5718-5D99-4EC2-9933-33AD0600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600" y="2995200"/>
            <a:ext cx="2514600" cy="3324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BA255-283D-4B06-8517-FCB2AD7519F4}"/>
              </a:ext>
            </a:extLst>
          </p:cNvPr>
          <p:cNvSpPr txBox="1"/>
          <p:nvPr/>
        </p:nvSpPr>
        <p:spPr>
          <a:xfrm>
            <a:off x="5455810" y="5328759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1BBDC7-629A-41A1-ACE5-5736A6CAEE77}"/>
              </a:ext>
            </a:extLst>
          </p:cNvPr>
          <p:cNvSpPr txBox="1"/>
          <p:nvPr/>
        </p:nvSpPr>
        <p:spPr>
          <a:xfrm>
            <a:off x="5455810" y="5835472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  <p:sp>
        <p:nvSpPr>
          <p:cNvPr id="24" name="Prostokąt zaokrąglony 4">
            <a:extLst>
              <a:ext uri="{FF2B5EF4-FFF2-40B4-BE49-F238E27FC236}">
                <a16:creationId xmlns:a16="http://schemas.microsoft.com/office/drawing/2014/main" id="{522ACFEA-45B2-416A-ABAE-31F301CFE4B7}"/>
              </a:ext>
            </a:extLst>
          </p:cNvPr>
          <p:cNvSpPr/>
          <p:nvPr/>
        </p:nvSpPr>
        <p:spPr>
          <a:xfrm>
            <a:off x="474367" y="3012524"/>
            <a:ext cx="4171976" cy="1315013"/>
          </a:xfrm>
          <a:prstGeom prst="roundRect">
            <a:avLst>
              <a:gd name="adj" fmla="val 68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err="1">
                <a:solidFill>
                  <a:schemeClr val="tx1"/>
                </a:solidFill>
              </a:rPr>
              <a:t>Gibbard-Satterthwaite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000" b="1" dirty="0" err="1">
                <a:solidFill>
                  <a:schemeClr val="tx1"/>
                </a:solidFill>
              </a:rPr>
              <a:t>Theorem</a:t>
            </a:r>
            <a:endParaRPr lang="pl-PL" sz="2000" b="1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For </a:t>
            </a:r>
            <a:r>
              <a:rPr lang="pl-PL" sz="2000" dirty="0" err="1">
                <a:solidFill>
                  <a:schemeClr val="tx1"/>
                </a:solidFill>
              </a:rPr>
              <a:t>every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voting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rule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  <a:r>
              <a:rPr lang="pl-PL" sz="2000" dirty="0" err="1">
                <a:solidFill>
                  <a:schemeClr val="tx1"/>
                </a:solidFill>
              </a:rPr>
              <a:t>there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exists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an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election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where</a:t>
            </a:r>
            <a:r>
              <a:rPr lang="pl-PL" sz="2000" dirty="0">
                <a:solidFill>
                  <a:schemeClr val="tx1"/>
                </a:solidFill>
              </a:rPr>
              <a:t> for </a:t>
            </a:r>
            <a:r>
              <a:rPr lang="pl-PL" sz="2000" dirty="0" err="1">
                <a:solidFill>
                  <a:schemeClr val="tx1"/>
                </a:solidFill>
              </a:rPr>
              <a:t>some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voters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there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an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incentive</a:t>
            </a:r>
            <a:r>
              <a:rPr lang="pl-PL" sz="2000" dirty="0">
                <a:solidFill>
                  <a:schemeClr val="tx1"/>
                </a:solidFill>
              </a:rPr>
              <a:t> to </a:t>
            </a:r>
            <a:r>
              <a:rPr lang="pl-PL" sz="2000" dirty="0" err="1">
                <a:solidFill>
                  <a:schemeClr val="tx1"/>
                </a:solidFill>
              </a:rPr>
              <a:t>vote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strategically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95DDCF-1B0D-4122-B0A9-FD0DB9316FCE}"/>
              </a:ext>
            </a:extLst>
          </p:cNvPr>
          <p:cNvSpPr txBox="1"/>
          <p:nvPr/>
        </p:nvSpPr>
        <p:spPr>
          <a:xfrm>
            <a:off x="999284" y="89427"/>
            <a:ext cx="3647059" cy="28128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pl-PL" sz="1600" b="1" u="sng" dirty="0" err="1"/>
              <a:t>History</a:t>
            </a:r>
            <a:r>
              <a:rPr lang="pl-PL" sz="1600" b="1" u="sng" dirty="0"/>
              <a:t> of the </a:t>
            </a:r>
            <a:r>
              <a:rPr lang="pl-PL" sz="1600" b="1" u="sng" dirty="0" err="1"/>
              <a:t>proofs</a:t>
            </a:r>
            <a:endParaRPr lang="pl-PL" sz="1600" b="1" u="sng" dirty="0"/>
          </a:p>
          <a:p>
            <a:r>
              <a:rPr lang="pl-PL" sz="1600" dirty="0"/>
              <a:t>1973 – </a:t>
            </a:r>
            <a:r>
              <a:rPr lang="pl-PL" sz="1600" dirty="0" err="1"/>
              <a:t>Gibbard</a:t>
            </a:r>
            <a:endParaRPr lang="pl-PL" sz="1600" dirty="0"/>
          </a:p>
          <a:p>
            <a:r>
              <a:rPr lang="pl-PL" sz="1600" dirty="0"/>
              <a:t>1975 – </a:t>
            </a:r>
            <a:r>
              <a:rPr lang="pl-PL" sz="1600" dirty="0" err="1"/>
              <a:t>Satterthwaite</a:t>
            </a:r>
            <a:endParaRPr lang="pl-PL" sz="1600" dirty="0"/>
          </a:p>
          <a:p>
            <a:r>
              <a:rPr lang="pl-PL" sz="1600" dirty="0"/>
              <a:t>1978 – </a:t>
            </a:r>
            <a:r>
              <a:rPr lang="pl-PL" sz="1600" dirty="0" err="1"/>
              <a:t>Schmeider</a:t>
            </a:r>
            <a:r>
              <a:rPr lang="pl-PL" sz="1600" dirty="0"/>
              <a:t>/</a:t>
            </a:r>
            <a:r>
              <a:rPr lang="pl-PL" sz="1600" dirty="0" err="1"/>
              <a:t>Sonnenschein</a:t>
            </a:r>
            <a:endParaRPr lang="pl-PL" sz="1600" dirty="0"/>
          </a:p>
          <a:p>
            <a:r>
              <a:rPr lang="pl-PL" sz="1600" dirty="0"/>
              <a:t>1983 – Barbera</a:t>
            </a:r>
          </a:p>
          <a:p>
            <a:r>
              <a:rPr lang="pl-PL" sz="1600" dirty="0"/>
              <a:t>1990 – Barbera/</a:t>
            </a:r>
            <a:r>
              <a:rPr lang="pl-PL" sz="1600" dirty="0" err="1"/>
              <a:t>Peleg</a:t>
            </a:r>
            <a:endParaRPr lang="pl-PL" sz="1600" dirty="0"/>
          </a:p>
          <a:p>
            <a:r>
              <a:rPr lang="pl-PL" sz="1600" dirty="0"/>
              <a:t>2000 – Benoit</a:t>
            </a:r>
          </a:p>
          <a:p>
            <a:r>
              <a:rPr lang="pl-PL" sz="1600" dirty="0"/>
              <a:t>2001 – Sen</a:t>
            </a:r>
          </a:p>
          <a:p>
            <a:r>
              <a:rPr lang="pl-PL" sz="1600" dirty="0"/>
              <a:t>2001 – Remy</a:t>
            </a:r>
          </a:p>
          <a:p>
            <a:r>
              <a:rPr lang="pl-PL" sz="1600" dirty="0"/>
              <a:t>2009 – Cato</a:t>
            </a:r>
          </a:p>
          <a:p>
            <a:r>
              <a:rPr lang="pl-PL" sz="1600" dirty="0"/>
              <a:t>2012 – </a:t>
            </a:r>
            <a:r>
              <a:rPr lang="pl-PL" sz="1600" dirty="0" err="1"/>
              <a:t>Ninjbat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1034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 descr="demon">
            <a:extLst>
              <a:ext uri="{FF2B5EF4-FFF2-40B4-BE49-F238E27FC236}">
                <a16:creationId xmlns:a16="http://schemas.microsoft.com/office/drawing/2014/main" id="{2BC02682-E6EA-4BF0-88A2-BBEBAC81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51" y="5931093"/>
            <a:ext cx="1087279" cy="81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3BC84-8648-41E1-B3FC-0942D158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8" y="0"/>
            <a:ext cx="4084972" cy="720080"/>
          </a:xfrm>
        </p:spPr>
        <p:txBody>
          <a:bodyPr/>
          <a:lstStyle/>
          <a:p>
            <a:r>
              <a:rPr lang="pl-PL" dirty="0" err="1"/>
              <a:t>Bribery</a:t>
            </a:r>
            <a:r>
              <a:rPr lang="pl-PL" dirty="0"/>
              <a:t> and </a:t>
            </a:r>
            <a:r>
              <a:rPr lang="pl-PL" dirty="0" err="1"/>
              <a:t>Friends</a:t>
            </a:r>
            <a:endParaRPr lang="pl-P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A0DE-4EBE-474C-B899-827735F10E00}"/>
              </a:ext>
            </a:extLst>
          </p:cNvPr>
          <p:cNvSpPr txBox="1"/>
          <p:nvPr/>
        </p:nvSpPr>
        <p:spPr>
          <a:xfrm>
            <a:off x="910108" y="4586095"/>
            <a:ext cx="226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/>
              <a:t>Manipulation</a:t>
            </a:r>
            <a:endParaRPr lang="pl-PL" sz="2000" dirty="0"/>
          </a:p>
          <a:p>
            <a:r>
              <a:rPr lang="pl-PL" sz="2000" dirty="0"/>
              <a:t>(</a:t>
            </a:r>
            <a:r>
              <a:rPr lang="pl-PL" sz="2000" dirty="0" err="1"/>
              <a:t>strategic</a:t>
            </a:r>
            <a:r>
              <a:rPr lang="pl-PL" sz="2000" dirty="0"/>
              <a:t> </a:t>
            </a:r>
            <a:r>
              <a:rPr lang="pl-PL" sz="2000" dirty="0" err="1"/>
              <a:t>voting</a:t>
            </a:r>
            <a:r>
              <a:rPr lang="pl-PL" sz="20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3CE4-0FC5-4E43-A94F-6D5C3FA69E1F}"/>
              </a:ext>
            </a:extLst>
          </p:cNvPr>
          <p:cNvSpPr txBox="1"/>
          <p:nvPr/>
        </p:nvSpPr>
        <p:spPr>
          <a:xfrm>
            <a:off x="4889499" y="80090"/>
            <a:ext cx="4145320" cy="141577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 err="1"/>
              <a:t>Setting</a:t>
            </a:r>
            <a:endParaRPr lang="pl-PL" b="1" dirty="0"/>
          </a:p>
          <a:p>
            <a:r>
              <a:rPr lang="pl-PL" sz="1700" dirty="0" err="1"/>
              <a:t>Given</a:t>
            </a:r>
            <a:r>
              <a:rPr lang="pl-PL" sz="1700" dirty="0"/>
              <a:t>: 	E = (C,V) – </a:t>
            </a:r>
            <a:r>
              <a:rPr lang="pl-PL" sz="1700" dirty="0" err="1"/>
              <a:t>election</a:t>
            </a:r>
            <a:r>
              <a:rPr lang="pl-PL" sz="1700" dirty="0"/>
              <a:t>, </a:t>
            </a:r>
            <a:br>
              <a:rPr lang="pl-PL" sz="1700" dirty="0"/>
            </a:br>
            <a:r>
              <a:rPr lang="pl-PL" sz="1700" dirty="0"/>
              <a:t>	p – </a:t>
            </a:r>
            <a:r>
              <a:rPr lang="pl-PL" sz="1700" dirty="0" err="1"/>
              <a:t>preferred</a:t>
            </a:r>
            <a:r>
              <a:rPr lang="pl-PL" sz="1700" dirty="0"/>
              <a:t> </a:t>
            </a:r>
            <a:r>
              <a:rPr lang="pl-PL" sz="1700" dirty="0" err="1"/>
              <a:t>cand</a:t>
            </a:r>
            <a:r>
              <a:rPr lang="pl-PL" sz="1700" dirty="0"/>
              <a:t>.</a:t>
            </a:r>
          </a:p>
          <a:p>
            <a:r>
              <a:rPr lang="pl-PL" sz="1700" dirty="0" err="1"/>
              <a:t>Question</a:t>
            </a:r>
            <a:r>
              <a:rPr lang="pl-PL" sz="1700" dirty="0"/>
              <a:t>: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it</a:t>
            </a:r>
            <a:r>
              <a:rPr lang="pl-PL" sz="1700" dirty="0"/>
              <a:t> </a:t>
            </a:r>
            <a:r>
              <a:rPr lang="pl-PL" sz="1700" dirty="0" err="1"/>
              <a:t>possible</a:t>
            </a:r>
            <a:r>
              <a:rPr lang="pl-PL" sz="1700" dirty="0"/>
              <a:t> to </a:t>
            </a:r>
            <a:r>
              <a:rPr lang="pl-PL" sz="1700" dirty="0" err="1"/>
              <a:t>ensure</a:t>
            </a:r>
            <a:r>
              <a:rPr lang="pl-PL" sz="1700" dirty="0"/>
              <a:t> </a:t>
            </a:r>
            <a:r>
              <a:rPr lang="pl-PL" sz="1700" dirty="0" err="1"/>
              <a:t>p’s</a:t>
            </a:r>
            <a:r>
              <a:rPr lang="pl-PL" sz="1700" dirty="0"/>
              <a:t> </a:t>
            </a:r>
            <a:r>
              <a:rPr lang="pl-PL" sz="1700" dirty="0" err="1"/>
              <a:t>victory</a:t>
            </a:r>
            <a:r>
              <a:rPr lang="pl-PL" sz="1700" dirty="0"/>
              <a:t> by a </a:t>
            </a:r>
            <a:r>
              <a:rPr lang="pl-PL" sz="1700" dirty="0" err="1"/>
              <a:t>given</a:t>
            </a:r>
            <a:r>
              <a:rPr lang="pl-PL" sz="1700" dirty="0"/>
              <a:t> </a:t>
            </a:r>
            <a:r>
              <a:rPr lang="pl-PL" sz="1700" dirty="0" err="1"/>
              <a:t>action</a:t>
            </a:r>
            <a:r>
              <a:rPr lang="pl-PL" sz="1700" dirty="0"/>
              <a:t>, </a:t>
            </a:r>
            <a:r>
              <a:rPr lang="pl-PL" sz="1700" dirty="0" err="1"/>
              <a:t>specified</a:t>
            </a:r>
            <a:r>
              <a:rPr lang="pl-PL" sz="1700" dirty="0"/>
              <a:t> in the problem?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15C8B-72A4-4931-8AA3-F60A3544922A}"/>
              </a:ext>
            </a:extLst>
          </p:cNvPr>
          <p:cNvSpPr txBox="1"/>
          <p:nvPr/>
        </p:nvSpPr>
        <p:spPr>
          <a:xfrm>
            <a:off x="910108" y="5417092"/>
            <a:ext cx="2710029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Action: </a:t>
            </a:r>
            <a:r>
              <a:rPr lang="pl-PL" dirty="0" err="1"/>
              <a:t>Fixed</a:t>
            </a:r>
            <a:r>
              <a:rPr lang="pl-PL" dirty="0"/>
              <a:t> </a:t>
            </a:r>
            <a:r>
              <a:rPr lang="pl-PL" dirty="0" err="1"/>
              <a:t>voters</a:t>
            </a:r>
            <a:r>
              <a:rPr lang="pl-PL" dirty="0"/>
              <a:t> (the </a:t>
            </a:r>
            <a:r>
              <a:rPr lang="pl-PL" dirty="0" err="1"/>
              <a:t>manipulators</a:t>
            </a:r>
            <a:r>
              <a:rPr lang="pl-PL" dirty="0"/>
              <a:t>)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change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votes</a:t>
            </a:r>
            <a:r>
              <a:rPr lang="pl-PL" dirty="0"/>
              <a:t> as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like</a:t>
            </a:r>
            <a:endParaRPr lang="pl-PL" b="1" dirty="0"/>
          </a:p>
        </p:txBody>
      </p:sp>
      <p:sp>
        <p:nvSpPr>
          <p:cNvPr id="18" name="pole tekstowe 6">
            <a:extLst>
              <a:ext uri="{FF2B5EF4-FFF2-40B4-BE49-F238E27FC236}">
                <a16:creationId xmlns:a16="http://schemas.microsoft.com/office/drawing/2014/main" id="{2DB21F5C-17DB-48F6-BF3A-F1E24B8E2106}"/>
              </a:ext>
            </a:extLst>
          </p:cNvPr>
          <p:cNvSpPr txBox="1"/>
          <p:nvPr/>
        </p:nvSpPr>
        <p:spPr>
          <a:xfrm>
            <a:off x="4998634" y="3025713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1</a:t>
            </a:r>
            <a:r>
              <a:rPr lang="pl-PL" dirty="0"/>
              <a:t>:</a:t>
            </a:r>
          </a:p>
        </p:txBody>
      </p:sp>
      <p:sp>
        <p:nvSpPr>
          <p:cNvPr id="19" name="pole tekstowe 7">
            <a:extLst>
              <a:ext uri="{FF2B5EF4-FFF2-40B4-BE49-F238E27FC236}">
                <a16:creationId xmlns:a16="http://schemas.microsoft.com/office/drawing/2014/main" id="{FDB873FE-8E30-4E82-9332-AE87FBC04B32}"/>
              </a:ext>
            </a:extLst>
          </p:cNvPr>
          <p:cNvSpPr txBox="1"/>
          <p:nvPr/>
        </p:nvSpPr>
        <p:spPr>
          <a:xfrm>
            <a:off x="4998823" y="534182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5</a:t>
            </a:r>
            <a:r>
              <a:rPr lang="pl-PL" dirty="0"/>
              <a:t>:</a:t>
            </a:r>
          </a:p>
        </p:txBody>
      </p:sp>
      <p:sp>
        <p:nvSpPr>
          <p:cNvPr id="20" name="pole tekstowe 8">
            <a:extLst>
              <a:ext uri="{FF2B5EF4-FFF2-40B4-BE49-F238E27FC236}">
                <a16:creationId xmlns:a16="http://schemas.microsoft.com/office/drawing/2014/main" id="{47793614-E98F-416F-AC24-4B2F6987086F}"/>
              </a:ext>
            </a:extLst>
          </p:cNvPr>
          <p:cNvSpPr txBox="1"/>
          <p:nvPr/>
        </p:nvSpPr>
        <p:spPr>
          <a:xfrm>
            <a:off x="4998634" y="360320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2</a:t>
            </a:r>
            <a:r>
              <a:rPr lang="pl-PL" dirty="0"/>
              <a:t>:</a:t>
            </a:r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F3FBE20E-90D1-40BE-AF51-460B6EEA3FF5}"/>
              </a:ext>
            </a:extLst>
          </p:cNvPr>
          <p:cNvSpPr txBox="1"/>
          <p:nvPr/>
        </p:nvSpPr>
        <p:spPr>
          <a:xfrm>
            <a:off x="4998634" y="421933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3</a:t>
            </a:r>
            <a:r>
              <a:rPr lang="pl-PL" dirty="0"/>
              <a:t>:</a:t>
            </a:r>
          </a:p>
        </p:txBody>
      </p:sp>
      <p:sp>
        <p:nvSpPr>
          <p:cNvPr id="22" name="pole tekstowe 10">
            <a:extLst>
              <a:ext uri="{FF2B5EF4-FFF2-40B4-BE49-F238E27FC236}">
                <a16:creationId xmlns:a16="http://schemas.microsoft.com/office/drawing/2014/main" id="{9DF9FBDF-3C2E-452B-87E8-3D0A3AFF9041}"/>
              </a:ext>
            </a:extLst>
          </p:cNvPr>
          <p:cNvSpPr txBox="1"/>
          <p:nvPr/>
        </p:nvSpPr>
        <p:spPr>
          <a:xfrm>
            <a:off x="4998634" y="587975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6</a:t>
            </a:r>
            <a:r>
              <a:rPr lang="pl-PL" dirty="0"/>
              <a:t>:</a:t>
            </a:r>
          </a:p>
        </p:txBody>
      </p:sp>
      <p:sp>
        <p:nvSpPr>
          <p:cNvPr id="23" name="pole tekstowe 11">
            <a:extLst>
              <a:ext uri="{FF2B5EF4-FFF2-40B4-BE49-F238E27FC236}">
                <a16:creationId xmlns:a16="http://schemas.microsoft.com/office/drawing/2014/main" id="{995D96FD-5BFA-4D0A-844E-61C461D0596A}"/>
              </a:ext>
            </a:extLst>
          </p:cNvPr>
          <p:cNvSpPr txBox="1"/>
          <p:nvPr/>
        </p:nvSpPr>
        <p:spPr>
          <a:xfrm>
            <a:off x="4998823" y="472075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V</a:t>
            </a:r>
            <a:r>
              <a:rPr lang="pl-PL" baseline="-25000" dirty="0"/>
              <a:t>4</a:t>
            </a:r>
            <a:r>
              <a:rPr lang="pl-PL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2C90D5-5ECD-4B2E-82ED-45FD6117ED1D}"/>
              </a:ext>
            </a:extLst>
          </p:cNvPr>
          <p:cNvSpPr txBox="1"/>
          <p:nvPr/>
        </p:nvSpPr>
        <p:spPr>
          <a:xfrm>
            <a:off x="5324173" y="1756885"/>
            <a:ext cx="885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 =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78376E-7FC7-4605-9A71-9F9CC3AB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56" y="1720564"/>
            <a:ext cx="361950" cy="657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0FF7B-C544-4095-B8F9-0CE61347F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954" y="3998835"/>
            <a:ext cx="658443" cy="1174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AB5718-5D99-4EC2-9933-33AD06000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600" y="2995200"/>
            <a:ext cx="2514600" cy="3324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BA255-283D-4B06-8517-FCB2AD7519F4}"/>
              </a:ext>
            </a:extLst>
          </p:cNvPr>
          <p:cNvSpPr txBox="1"/>
          <p:nvPr/>
        </p:nvSpPr>
        <p:spPr>
          <a:xfrm>
            <a:off x="5455810" y="5328759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1BBDC7-629A-41A1-ACE5-5736A6CAEE77}"/>
              </a:ext>
            </a:extLst>
          </p:cNvPr>
          <p:cNvSpPr txBox="1"/>
          <p:nvPr/>
        </p:nvSpPr>
        <p:spPr>
          <a:xfrm>
            <a:off x="5455810" y="5835472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65000"/>
                  </a:schemeClr>
                </a:solidFill>
              </a:rPr>
              <a:t>?      ?     ?     ?      ?</a:t>
            </a:r>
          </a:p>
        </p:txBody>
      </p:sp>
      <p:sp>
        <p:nvSpPr>
          <p:cNvPr id="24" name="Prostokąt zaokrąglony 4">
            <a:extLst>
              <a:ext uri="{FF2B5EF4-FFF2-40B4-BE49-F238E27FC236}">
                <a16:creationId xmlns:a16="http://schemas.microsoft.com/office/drawing/2014/main" id="{522ACFEA-45B2-416A-ABAE-31F301CFE4B7}"/>
              </a:ext>
            </a:extLst>
          </p:cNvPr>
          <p:cNvSpPr/>
          <p:nvPr/>
        </p:nvSpPr>
        <p:spPr>
          <a:xfrm>
            <a:off x="474367" y="3012524"/>
            <a:ext cx="4171976" cy="1315013"/>
          </a:xfrm>
          <a:prstGeom prst="roundRect">
            <a:avLst>
              <a:gd name="adj" fmla="val 68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err="1">
                <a:solidFill>
                  <a:schemeClr val="tx1"/>
                </a:solidFill>
              </a:rPr>
              <a:t>Gibbard-Satterthwaite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sz="2000" b="1" dirty="0" err="1">
                <a:solidFill>
                  <a:schemeClr val="tx1"/>
                </a:solidFill>
              </a:rPr>
              <a:t>Theorem</a:t>
            </a:r>
            <a:endParaRPr lang="pl-PL" sz="2000" b="1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For </a:t>
            </a:r>
            <a:r>
              <a:rPr lang="pl-PL" sz="2000" dirty="0" err="1">
                <a:solidFill>
                  <a:schemeClr val="tx1"/>
                </a:solidFill>
              </a:rPr>
              <a:t>every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voting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rule</a:t>
            </a:r>
            <a:r>
              <a:rPr lang="pl-PL" sz="2000" dirty="0">
                <a:solidFill>
                  <a:schemeClr val="tx1"/>
                </a:solidFill>
              </a:rPr>
              <a:t>, </a:t>
            </a:r>
            <a:r>
              <a:rPr lang="pl-PL" sz="2000" dirty="0" err="1">
                <a:solidFill>
                  <a:schemeClr val="tx1"/>
                </a:solidFill>
              </a:rPr>
              <a:t>there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exists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an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election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where</a:t>
            </a:r>
            <a:r>
              <a:rPr lang="pl-PL" sz="2000" dirty="0">
                <a:solidFill>
                  <a:schemeClr val="tx1"/>
                </a:solidFill>
              </a:rPr>
              <a:t> for </a:t>
            </a:r>
            <a:r>
              <a:rPr lang="pl-PL" sz="2000" dirty="0" err="1">
                <a:solidFill>
                  <a:schemeClr val="tx1"/>
                </a:solidFill>
              </a:rPr>
              <a:t>some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voters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there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is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an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incentive</a:t>
            </a:r>
            <a:r>
              <a:rPr lang="pl-PL" sz="2000" dirty="0">
                <a:solidFill>
                  <a:schemeClr val="tx1"/>
                </a:solidFill>
              </a:rPr>
              <a:t> to </a:t>
            </a:r>
            <a:r>
              <a:rPr lang="pl-PL" sz="2000" dirty="0" err="1">
                <a:solidFill>
                  <a:schemeClr val="tx1"/>
                </a:solidFill>
              </a:rPr>
              <a:t>vote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err="1">
                <a:solidFill>
                  <a:schemeClr val="tx1"/>
                </a:solidFill>
              </a:rPr>
              <a:t>strategically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633CEB-AD55-4E0F-9677-2C8B79E4F123}"/>
              </a:ext>
            </a:extLst>
          </p:cNvPr>
          <p:cNvSpPr txBox="1"/>
          <p:nvPr/>
        </p:nvSpPr>
        <p:spPr>
          <a:xfrm>
            <a:off x="465512" y="994027"/>
            <a:ext cx="4189686" cy="1631216"/>
          </a:xfrm>
          <a:prstGeom prst="rect">
            <a:avLst/>
          </a:prstGeom>
          <a:solidFill>
            <a:srgbClr val="E5FFE5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J. </a:t>
            </a:r>
            <a:r>
              <a:rPr lang="pl-PL" sz="1400" dirty="0" err="1"/>
              <a:t>Bartholdi</a:t>
            </a:r>
            <a:r>
              <a:rPr lang="pl-PL" sz="1400" dirty="0"/>
              <a:t>, C. </a:t>
            </a:r>
            <a:r>
              <a:rPr lang="pl-PL" sz="1400" dirty="0" err="1"/>
              <a:t>Tovey</a:t>
            </a:r>
            <a:r>
              <a:rPr lang="pl-PL" sz="1400" dirty="0"/>
              <a:t>, M. Trick, </a:t>
            </a:r>
            <a:r>
              <a:rPr lang="en-US" sz="1400" dirty="0"/>
              <a:t>The computational difficulty of manipulating an election</a:t>
            </a:r>
            <a:r>
              <a:rPr lang="pl-PL" sz="1400" dirty="0"/>
              <a:t>, SC&amp;W 1989</a:t>
            </a:r>
          </a:p>
          <a:p>
            <a:endParaRPr lang="pl-PL" sz="800" dirty="0"/>
          </a:p>
          <a:p>
            <a:r>
              <a:rPr lang="pl-PL" sz="1400" dirty="0"/>
              <a:t>J. </a:t>
            </a:r>
            <a:r>
              <a:rPr lang="pl-PL" sz="1400" dirty="0" err="1"/>
              <a:t>Bartholid</a:t>
            </a:r>
            <a:r>
              <a:rPr lang="pl-PL" sz="1400" dirty="0"/>
              <a:t>, J. Orlin, </a:t>
            </a:r>
            <a:r>
              <a:rPr lang="en-US" sz="1400" dirty="0"/>
              <a:t>Single Transferable Vote Resists Strategic Voting</a:t>
            </a:r>
            <a:r>
              <a:rPr lang="pl-PL" sz="1400" dirty="0"/>
              <a:t>, SC&amp;W 1991</a:t>
            </a:r>
          </a:p>
          <a:p>
            <a:endParaRPr lang="pl-PL" sz="800" dirty="0"/>
          </a:p>
          <a:p>
            <a:r>
              <a:rPr lang="pl-PL" sz="1400" dirty="0"/>
              <a:t>V. </a:t>
            </a:r>
            <a:r>
              <a:rPr lang="pl-PL" sz="1400" dirty="0" err="1"/>
              <a:t>Conitzer</a:t>
            </a:r>
            <a:r>
              <a:rPr lang="pl-PL" sz="1400" dirty="0"/>
              <a:t>, T. </a:t>
            </a:r>
            <a:r>
              <a:rPr lang="pl-PL" sz="1400" dirty="0" err="1"/>
              <a:t>Sandholm</a:t>
            </a:r>
            <a:r>
              <a:rPr lang="pl-PL" sz="1400" dirty="0"/>
              <a:t>, J. Lang, </a:t>
            </a:r>
            <a:r>
              <a:rPr lang="en-US" sz="1400" dirty="0"/>
              <a:t>When are elections with few candidates hard to manipulate?</a:t>
            </a:r>
            <a:r>
              <a:rPr lang="pl-PL" sz="1400" dirty="0"/>
              <a:t> J.ACM 2007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F739E-5FA4-4C24-8360-95039D131826}"/>
              </a:ext>
            </a:extLst>
          </p:cNvPr>
          <p:cNvSpPr txBox="1"/>
          <p:nvPr/>
        </p:nvSpPr>
        <p:spPr>
          <a:xfrm>
            <a:off x="2996222" y="4837500"/>
            <a:ext cx="2053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>
                <a:solidFill>
                  <a:srgbClr val="FF0000"/>
                </a:solidFill>
              </a:rPr>
              <a:t>Complexity</a:t>
            </a:r>
            <a:endParaRPr lang="pl-PL" sz="3200" dirty="0">
              <a:solidFill>
                <a:srgbClr val="FF0000"/>
              </a:solidFill>
            </a:endParaRPr>
          </a:p>
          <a:p>
            <a:pPr algn="r"/>
            <a:r>
              <a:rPr lang="pl-PL" sz="3200" dirty="0" err="1">
                <a:solidFill>
                  <a:srgbClr val="FF0000"/>
                </a:solidFill>
              </a:rPr>
              <a:t>Barrier</a:t>
            </a:r>
            <a:r>
              <a:rPr lang="pl-PL" sz="32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613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5839</TotalTime>
  <Words>4979</Words>
  <Application>Microsoft Office PowerPoint</Application>
  <PresentationFormat>On-screen Show (4:3)</PresentationFormat>
  <Paragraphs>1079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Berlin Sans FB</vt:lpstr>
      <vt:lpstr>Calibri</vt:lpstr>
      <vt:lpstr>Cambria Math</vt:lpstr>
      <vt:lpstr>Symbol</vt:lpstr>
      <vt:lpstr>Verdana</vt:lpstr>
      <vt:lpstr>Wingdings</vt:lpstr>
      <vt:lpstr>Motyw pakietu Office</vt:lpstr>
      <vt:lpstr>Computational Social Choice (Part II: Bribery and Friends)</vt:lpstr>
      <vt:lpstr>PowerPoint Presentation</vt:lpstr>
      <vt:lpstr>Formal Setting</vt:lpstr>
      <vt:lpstr>Formal Setting</vt:lpstr>
      <vt:lpstr>PowerPoint Presentation</vt:lpstr>
      <vt:lpstr>PowerPoint Presentation</vt:lpstr>
      <vt:lpstr>Bribery and Friends</vt:lpstr>
      <vt:lpstr>Bribery and Friends</vt:lpstr>
      <vt:lpstr>Bribery and Friends</vt:lpstr>
      <vt:lpstr>Bribery and Friends</vt:lpstr>
      <vt:lpstr>Bribery and Friends</vt:lpstr>
      <vt:lpstr>Bribery and Friends</vt:lpstr>
      <vt:lpstr>Bribery and Friends</vt:lpstr>
      <vt:lpstr>Bribery and Friends</vt:lpstr>
      <vt:lpstr>PowerPoint Presentation</vt:lpstr>
      <vt:lpstr>How to measure candidate performance?</vt:lpstr>
      <vt:lpstr>How to measure candidate performance?</vt:lpstr>
      <vt:lpstr>How to measure candidate performance?</vt:lpstr>
      <vt:lpstr>How to measure candidate performance?</vt:lpstr>
      <vt:lpstr>PowerPoint Presentation</vt:lpstr>
      <vt:lpstr>PowerPoint Presentation</vt:lpstr>
      <vt:lpstr>PowerPoint Presentation</vt:lpstr>
      <vt:lpstr>Borda-$Bribery: Para-NP-hardness!</vt:lpstr>
      <vt:lpstr>Borda-$Bribery: Para-NP-hardness!</vt:lpstr>
      <vt:lpstr>Borda-Bribery: FPT for #candidates</vt:lpstr>
      <vt:lpstr>Borda-$Bribery: FPT for #candidates</vt:lpstr>
      <vt:lpstr>Borda-$Bribery: FPT for #candidates</vt:lpstr>
      <vt:lpstr>Encoding Cost of $Bribing xij Voters pi to pj</vt:lpstr>
      <vt:lpstr>Encoding Cost of $Bribing xij Voters pi to pj</vt:lpstr>
      <vt:lpstr>Encoding Cost of $Bribing xij Voters pi to pj</vt:lpstr>
      <vt:lpstr>Encoding Cost of $Bribing xij Voters pi to pj</vt:lpstr>
      <vt:lpstr>Encoding Cost of $Bribing xij Voters pi to pj</vt:lpstr>
      <vt:lpstr>Borda-$Bribery: FPT for #candidates</vt:lpstr>
      <vt:lpstr>Bribery and Friends</vt:lpstr>
      <vt:lpstr>Bribery and Friends</vt:lpstr>
      <vt:lpstr>Bribery and Friends</vt:lpstr>
      <vt:lpstr>Bribery and Friends</vt:lpstr>
      <vt:lpstr>Bribery and Friends</vt:lpstr>
      <vt:lpstr>Shift-Bribery Problem</vt:lpstr>
      <vt:lpstr>Shift-Bribery Problem</vt:lpstr>
      <vt:lpstr>The Complexity of Shift-Bribery</vt:lpstr>
      <vt:lpstr>Various Types of Price Functions</vt:lpstr>
      <vt:lpstr>Parametrized Complexity of Shift Bribery</vt:lpstr>
      <vt:lpstr>Parametrized Complexity of Shift Bribery</vt:lpstr>
      <vt:lpstr>Borda-Shift-Bribery: FPT (#shifts)</vt:lpstr>
      <vt:lpstr>Borda-Shift-Bribery: FPT (#shifts)</vt:lpstr>
      <vt:lpstr>Borda-Shift-Bribery: FPT (#shifts)</vt:lpstr>
      <vt:lpstr>Borda-Shift-Bribery: FPT (#shifts)</vt:lpstr>
      <vt:lpstr>Borda-Shift-Bribery: FPT (#shifts)</vt:lpstr>
      <vt:lpstr>Parametrized Complexity of Shift Bribery</vt:lpstr>
      <vt:lpstr>Borda-Shift-Bribery: FPT (#voters)</vt:lpstr>
      <vt:lpstr>Parametrized Complexity of Shift Bribery</vt:lpstr>
      <vt:lpstr>W[1]-hard: #voters</vt:lpstr>
      <vt:lpstr>W[1]-hard: #voters</vt:lpstr>
      <vt:lpstr>FPT Approx.-Scheme (#voters)</vt:lpstr>
      <vt:lpstr>FPT Approx.-Scheme (#voters)</vt:lpstr>
      <vt:lpstr>FPT Approx.-Scheme (#voters)</vt:lpstr>
      <vt:lpstr>FPT Approx.-Scheme (#voters)</vt:lpstr>
      <vt:lpstr>FPT Approx.-Scheme (#voters)</vt:lpstr>
      <vt:lpstr>FPT Approx.-Scheme (#voters)</vt:lpstr>
      <vt:lpstr>FPT Approx.-Scheme (#voters)</vt:lpstr>
      <vt:lpstr>FPT Approx.-Scheme (#voters)</vt:lpstr>
      <vt:lpstr>FPT Approx.-Scheme (#voters)</vt:lpstr>
      <vt:lpstr>Parametrized Complexity of Shift Bribery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Swap-Distance Geometry of Voting Rules</dc:title>
  <dc:creator>faliszew</dc:creator>
  <cp:lastModifiedBy>Piotr Faliszewski</cp:lastModifiedBy>
  <cp:revision>289</cp:revision>
  <dcterms:created xsi:type="dcterms:W3CDTF">2013-04-10T14:38:31Z</dcterms:created>
  <dcterms:modified xsi:type="dcterms:W3CDTF">2017-12-05T08:57:38Z</dcterms:modified>
</cp:coreProperties>
</file>