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467" r:id="rId2"/>
    <p:sldId id="597" r:id="rId3"/>
    <p:sldId id="660" r:id="rId4"/>
    <p:sldId id="661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670" r:id="rId14"/>
    <p:sldId id="671" r:id="rId15"/>
    <p:sldId id="672" r:id="rId16"/>
    <p:sldId id="673" r:id="rId17"/>
    <p:sldId id="674" r:id="rId18"/>
    <p:sldId id="675" r:id="rId19"/>
    <p:sldId id="730" r:id="rId20"/>
    <p:sldId id="731" r:id="rId21"/>
    <p:sldId id="732" r:id="rId22"/>
    <p:sldId id="733" r:id="rId23"/>
    <p:sldId id="736" r:id="rId24"/>
    <p:sldId id="676" r:id="rId25"/>
    <p:sldId id="677" r:id="rId26"/>
    <p:sldId id="678" r:id="rId27"/>
    <p:sldId id="679" r:id="rId28"/>
    <p:sldId id="680" r:id="rId29"/>
    <p:sldId id="681" r:id="rId30"/>
    <p:sldId id="682" r:id="rId31"/>
    <p:sldId id="683" r:id="rId32"/>
    <p:sldId id="748" r:id="rId33"/>
    <p:sldId id="688" r:id="rId34"/>
    <p:sldId id="689" r:id="rId35"/>
    <p:sldId id="690" r:id="rId36"/>
    <p:sldId id="691" r:id="rId37"/>
    <p:sldId id="692" r:id="rId38"/>
    <p:sldId id="693" r:id="rId39"/>
    <p:sldId id="750" r:id="rId40"/>
    <p:sldId id="751" r:id="rId41"/>
    <p:sldId id="752" r:id="rId42"/>
    <p:sldId id="753" r:id="rId43"/>
    <p:sldId id="754" r:id="rId44"/>
    <p:sldId id="755" r:id="rId45"/>
    <p:sldId id="756" r:id="rId46"/>
    <p:sldId id="757" r:id="rId47"/>
    <p:sldId id="704" r:id="rId48"/>
    <p:sldId id="705" r:id="rId49"/>
    <p:sldId id="706" r:id="rId50"/>
    <p:sldId id="707" r:id="rId51"/>
    <p:sldId id="708" r:id="rId52"/>
    <p:sldId id="709" r:id="rId53"/>
    <p:sldId id="710" r:id="rId54"/>
    <p:sldId id="711" r:id="rId55"/>
    <p:sldId id="712" r:id="rId56"/>
    <p:sldId id="713" r:id="rId57"/>
    <p:sldId id="714" r:id="rId58"/>
    <p:sldId id="715" r:id="rId59"/>
    <p:sldId id="716" r:id="rId60"/>
    <p:sldId id="717" r:id="rId61"/>
    <p:sldId id="718" r:id="rId62"/>
    <p:sldId id="719" r:id="rId63"/>
    <p:sldId id="723" r:id="rId64"/>
    <p:sldId id="737" r:id="rId65"/>
    <p:sldId id="741" r:id="rId66"/>
    <p:sldId id="749" r:id="rId67"/>
    <p:sldId id="738" r:id="rId68"/>
    <p:sldId id="739" r:id="rId69"/>
    <p:sldId id="743" r:id="rId70"/>
    <p:sldId id="744" r:id="rId71"/>
    <p:sldId id="742" r:id="rId72"/>
    <p:sldId id="745" r:id="rId73"/>
    <p:sldId id="746" r:id="rId74"/>
    <p:sldId id="740" r:id="rId75"/>
    <p:sldId id="747" r:id="rId76"/>
    <p:sldId id="722" r:id="rId77"/>
    <p:sldId id="627" r:id="rId7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E83"/>
    <a:srgbClr val="05FF05"/>
    <a:srgbClr val="92F410"/>
    <a:srgbClr val="E5FFE5"/>
    <a:srgbClr val="F357FF"/>
    <a:srgbClr val="FBC9FF"/>
    <a:srgbClr val="FFFFCC"/>
    <a:srgbClr val="FFFF99"/>
    <a:srgbClr val="FFD03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1" autoAdjust="0"/>
    <p:restoredTop sz="91297" autoAdjust="0"/>
  </p:normalViewPr>
  <p:slideViewPr>
    <p:cSldViewPr snapToGrid="0">
      <p:cViewPr varScale="1">
        <p:scale>
          <a:sx n="70" d="100"/>
          <a:sy n="70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14A77-0304-4A60-BDCA-A877D97FAF14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3A5C2-0856-4056-88B7-98D9593754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52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BF8D-F3DA-4A67-B81F-9DF164E97D0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85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5F99-2B42-48AE-B411-37B981E2893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83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5F99-2B42-48AE-B411-37B981E2893B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97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5F99-2B42-48AE-B411-37B981E2893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94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5F99-2B42-48AE-B411-37B981E2893B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20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5F99-2B42-48AE-B411-37B981E2893B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41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BF8D-F3DA-4A67-B81F-9DF164E97D0D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42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BF8D-F3DA-4A67-B81F-9DF164E97D0D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14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BF8D-F3DA-4A67-B81F-9DF164E97D0D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7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rójkąt prostokątny 9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5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4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4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95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44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67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rójkąt prostokątny 9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0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prostokątny 5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63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rójkąt prostokątny 4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46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55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0D11-E55F-44AC-B5AE-02C521B2C5DA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52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61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60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60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49.png"/><Relationship Id="rId5" Type="http://schemas.openxmlformats.org/officeDocument/2006/relationships/image" Target="../media/image62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5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2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5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2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8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8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84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jpeg"/><Relationship Id="rId7" Type="http://schemas.openxmlformats.org/officeDocument/2006/relationships/image" Target="../media/image1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10" Type="http://schemas.openxmlformats.org/officeDocument/2006/relationships/image" Target="../media/image29.png"/><Relationship Id="rId4" Type="http://schemas.openxmlformats.org/officeDocument/2006/relationships/image" Target="../media/image31.jpeg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jpeg"/><Relationship Id="rId7" Type="http://schemas.openxmlformats.org/officeDocument/2006/relationships/image" Target="../media/image1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10" Type="http://schemas.openxmlformats.org/officeDocument/2006/relationships/image" Target="../media/image29.png"/><Relationship Id="rId4" Type="http://schemas.openxmlformats.org/officeDocument/2006/relationships/image" Target="../media/image31.jpeg"/><Relationship Id="rId9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87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85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89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88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4.png"/><Relationship Id="rId3" Type="http://schemas.openxmlformats.org/officeDocument/2006/relationships/image" Target="../media/image121.png"/><Relationship Id="rId21" Type="http://schemas.openxmlformats.org/officeDocument/2006/relationships/image" Target="../media/image136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5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3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51.png"/><Relationship Id="rId10" Type="http://schemas.openxmlformats.org/officeDocument/2006/relationships/image" Target="../media/image128.png"/><Relationship Id="rId19" Type="http://schemas.openxmlformats.org/officeDocument/2006/relationships/image" Target="../media/image135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22.png"/><Relationship Id="rId7" Type="http://schemas.openxmlformats.org/officeDocument/2006/relationships/image" Target="../media/image16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28.png"/><Relationship Id="rId4" Type="http://schemas.openxmlformats.org/officeDocument/2006/relationships/image" Target="../media/image126.png"/><Relationship Id="rId9" Type="http://schemas.openxmlformats.org/officeDocument/2006/relationships/image" Target="../media/image16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image" Target="../media/image167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1.png"/><Relationship Id="rId18" Type="http://schemas.openxmlformats.org/officeDocument/2006/relationships/image" Target="../media/image82.png"/><Relationship Id="rId26" Type="http://schemas.openxmlformats.org/officeDocument/2006/relationships/image" Target="../media/image80.png"/><Relationship Id="rId3" Type="http://schemas.openxmlformats.org/officeDocument/2006/relationships/image" Target="../media/image194.png"/><Relationship Id="rId21" Type="http://schemas.openxmlformats.org/officeDocument/2006/relationships/image" Target="../media/image78.png"/><Relationship Id="rId34" Type="http://schemas.openxmlformats.org/officeDocument/2006/relationships/image" Target="../media/image164.png"/><Relationship Id="rId7" Type="http://schemas.openxmlformats.org/officeDocument/2006/relationships/image" Target="../media/image197.png"/><Relationship Id="rId12" Type="http://schemas.openxmlformats.org/officeDocument/2006/relationships/image" Target="../media/image200.png"/><Relationship Id="rId17" Type="http://schemas.openxmlformats.org/officeDocument/2006/relationships/image" Target="../media/image126.png"/><Relationship Id="rId25" Type="http://schemas.openxmlformats.org/officeDocument/2006/relationships/image" Target="../media/image182.png"/><Relationship Id="rId33" Type="http://schemas.openxmlformats.org/officeDocument/2006/relationships/image" Target="../media/image1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5.png"/><Relationship Id="rId20" Type="http://schemas.openxmlformats.org/officeDocument/2006/relationships/image" Target="../media/image83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123.png"/><Relationship Id="rId24" Type="http://schemas.openxmlformats.org/officeDocument/2006/relationships/image" Target="../media/image79.png"/><Relationship Id="rId32" Type="http://schemas.openxmlformats.org/officeDocument/2006/relationships/image" Target="../media/image208.png"/><Relationship Id="rId37" Type="http://schemas.openxmlformats.org/officeDocument/2006/relationships/image" Target="../media/image209.png"/><Relationship Id="rId5" Type="http://schemas.openxmlformats.org/officeDocument/2006/relationships/image" Target="../media/image195.png"/><Relationship Id="rId15" Type="http://schemas.openxmlformats.org/officeDocument/2006/relationships/image" Target="../media/image81.png"/><Relationship Id="rId23" Type="http://schemas.openxmlformats.org/officeDocument/2006/relationships/image" Target="../media/image128.png"/><Relationship Id="rId28" Type="http://schemas.openxmlformats.org/officeDocument/2006/relationships/image" Target="../media/image204.png"/><Relationship Id="rId36" Type="http://schemas.openxmlformats.org/officeDocument/2006/relationships/image" Target="../media/image166.png"/><Relationship Id="rId10" Type="http://schemas.openxmlformats.org/officeDocument/2006/relationships/image" Target="../media/image199.png"/><Relationship Id="rId19" Type="http://schemas.openxmlformats.org/officeDocument/2006/relationships/image" Target="../media/image202.png"/><Relationship Id="rId31" Type="http://schemas.openxmlformats.org/officeDocument/2006/relationships/image" Target="../media/image207.png"/><Relationship Id="rId4" Type="http://schemas.openxmlformats.org/officeDocument/2006/relationships/image" Target="../media/image121.png"/><Relationship Id="rId9" Type="http://schemas.openxmlformats.org/officeDocument/2006/relationships/image" Target="../media/image122.png"/><Relationship Id="rId14" Type="http://schemas.openxmlformats.org/officeDocument/2006/relationships/image" Target="../media/image124.png"/><Relationship Id="rId22" Type="http://schemas.openxmlformats.org/officeDocument/2006/relationships/image" Target="../media/image127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Relationship Id="rId35" Type="http://schemas.openxmlformats.org/officeDocument/2006/relationships/image" Target="../media/image16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3801">
            <a:off x="5154727" y="2066867"/>
            <a:ext cx="2643430" cy="30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07975" y="3913619"/>
            <a:ext cx="2857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Piotr Faliszewski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AGH University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Kraków, Poland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i="1" dirty="0">
                <a:solidFill>
                  <a:prstClr val="black"/>
                </a:solidFill>
                <a:latin typeface="Calibri"/>
              </a:rPr>
              <a:t>faliszew@agh.edu.pl</a:t>
            </a:r>
            <a:endParaRPr kumimoji="0" lang="pl-P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2" descr="data:image/jpeg;base64,/9j/4AAQSkZJRgABAQAAAQABAAD/2wCEAAkGBxQSEhUUEhQVFhQUFhUWFRcVFxQUFRQXFxUXFhQUFhQYHCggGBwlHBUUITEhJSkrLi4uFx8zODMsNygtLisBCgoKDg0OGxAQGiwkICQsLCwsLCwsLCwsLCwsLCwsLCwsLCwsLCwsLCwsLCwsLCwsLCwsLCwsLCwsLCwsLCwsLP/AABEIAMIBAwMBIgACEQEDEQH/xAAbAAAABwEAAAAAAAAAAAAAAAAAAQIDBAUGB//EAD0QAAEDAQUECAQFAgcBAQAAAAEAAhEDBAUSITFBUWFxBiKBkaGxwdETMkLwI1JicuEUggdDkqKywvEzFf/EABoBAAIDAQEAAAAAAAAAAAAAAAECAAMEBQb/xAAqEQACAgEDBAIBAwUAAAAAAAAAAQIRAwQhMRITQVEyYQUiM4EUI6Gx0f/aAAwDAQACEQMRAD8AywCUEIRgKgtAjRwjUIEjCNGgQKEoIBCFAhhY63CLRU/dPfmtjCyV7CLS/jhP+0JoisTC2VnzpDjTH/FY6Vr7sdNFg/THomiKxLW7ZnZ9/exPDPjp9ntCj0jkO9ODTI71YAcOXeUGaSNYSYy99iUwTO4mOShAEeiIEeOzgjceGufp/CQW7eChA90f+56Ixlu0y35pojfl95pZI8fBCw0AjwhILsvFRLVaTORgDZtOWp3BU9ot9XMMdHdKr7ibpFnbaVst6j+OyOaRhOu/dCpKVY6PMnftTwq/DIl2Z3ZeWqnW7Csaotp07exIteVOfylp/wBwR0qoIme0bj5Ju02hhY5uISQY2TtGxMpJiOLRZxmoF6NyHNT6GbWneB5KNebeoeCYQW2mHWIGM2Od2dZuX+5SeiFSK8fmafAgorrpzYqu6Xx2fDP/AFUTo/Vw2ikd5jvaQgN4OiBKCSlhQBkb2vH4FerTGge53+sl/wD2RKzvq4jVrOfHzBngxo9EFKAZlBKhAKosAEYCNGgQEIQjQUCGEolIRqEAsrf4i0c2t9R6LVFZnpIPxmHezyJRiBkcBaq4z+EztHiVlgtN0fM0xwcfdPEVhNdGX39yns9/eoYqw9w3OcPEqTT/AJ5JwDjHb9/gEtpn79OeabLcuzZxS2568B7woQMjPsHmo1utraYOhJ0A4bSNgUa/LYWAAZEzn99izgrOdzJ4klK2/AyS8k6nTqOOIl08MX/ivLtDol2LDG3XsPuqez2lzdCQRz5QFYNq4hJMu4lZp2aYVWwxacEn5hvIIM+GSjPsVPMsdO/FAjglWii5xl2Q3JyzUDGuEcvm3qJ0FqyvdYSQSCCeadtVn+I2m6CCAQeYP33hSqtMZRkRtmM1GqP1jLgNCnTsrcUgA4NDpPPf7dyU2vIkjugeCgPBmZjxToqTAHsj0g6ibYrZBgTyOR7wrStUx0iR28I3qoqXaW57+RjLWRqFLstSAWu25Enuz7wjGVMEo2vst+jOdGszn40nx/xVHZ62GvSOwOYezEpFpLaVP4TXh73Fr6jmHqtABwMa76jmSe5Qar26mcWyIjerSk62EsKNZa2JjTvAPeE+HKALGzuGESgoIqokSHP0FSu6Qt2Md2kBMv6RnZT73fwqulllo0SNZd3SR+xjR3lNu6QVf0js9yp0sFo1iNY1191j9ccg32Tbr0rH/Md5eSnSydRtUJWGda6h+t57SkHGfzHnKnSTqN06qBqQO0LO9I6jXPplpByMwQYzG5U/wHbktlmduRSojZOatH0cPUPB3oFnWhX/AEbOT/7fVRAfA1ahFZ/7vNP0SmrzZFZ3GD4BOUmpyEkaZb0DWgjPn996jurYSBGf8putWDQTtzCDkMokS8Rjku+UZDONVGoWUgjKA7Tu3nn4pqvbySZ0kkDy9O5OWa1vquYwkkN0zyaPsBV78lip7FjZ7txNxERltO37hSm2fD9GW8ZjmArCnQMAbNwGWu3vUt7WsbnJeco9OA0WZ5LNccVIojT0OucRDgUVpr4pwiN8Zx2qcQXHDPODl/OakMu+DGTQMyTp3KN7A6dzN2lroz8YCbs1LFqMhrmrypdge7IOcM4J+o743Im3cWGYORz4D3TdaoXtuynfZg0xEz38Co9ahuC11e7XPaCG6aOMDb7qvqWLbpHLcopgcNijs1QtydJZtH5eI91YXhTDYGRBAh0fM0xHbqm7XRDTu8uMoqcxgOzMb43ditTsraoe+EHMAORiRzGqqLU3IcyprQQMjIGIjlEEKvq5OcMy3EI4TnCeG2xVNWdP6N1MVmpH9AHdl6KzWe6FVZswH5XOHjPqtArSkOEaKUFCHERZRvQNmHFSAiKrsYZbZm7ksUG7ktqNSyCRSG4JQYNyNBAIAEoIkahAIIBBQgFe9GdXjgPAn3VGrjo078Q8W+oRRGSb3H43NrT5hMvqhgUm/m/iM4t8iVXXiBhAyjPVMyIkCqMILhu5jdKqLwrQTGYOaQ22mIPuCoNqdulLW47dIbq1J0/la/ord+HEfqMDltKx1nZ1gSujdGmAsB4pMzqI2FXKy4ax2kTw5aKFbLEXHqtcah54QPVamyWUOg5q4sdiaNAFhs6Nowth6M5jG8uc7OGCe9aezdHAYxABozgZyRpJ2rUUqDdwUllJNTYjmkZd93tYIDZ4aKvrWQExEhx7hnkStrXsYOxQq1gEGRG9RxaCppmTFDqFo0BgzsBI9vFZ69qGZAjPOOMaLc17O0Ahsemuqz1uswjGYBxcN3v5oJha2MTbaeee32081CqmDPjuVvebmh+kkgCNk6eRPeqq9mRz371phuZZ7BPp5B4MkHOPefRR7VSloc065HKIcPfJFZH9Q/mnv1yTgtWZG8wRsHb3Kwp2aNB0AecFRp2PB7x/C1yxHQl+GtUYdrQe4x6rcgK5FDVMJBOYUERTi2xNYDhglON0QKrHAxLCQ1LQIGEEJRKBDRokahAII0FCAVr0dP4w4h3v6KrVlcZ/GZ2+RRRGW3SJvWpng4eI91QXnWggbIGfHP8AhabpIzKmeLh4D2VHb7NiblromZEUjKcnWOHHgE46iMIA18TzPdkm2SHdbKAYnuhPWNwc8Ccj77UAh2Swl0EDiOefsVu+jVHCI2gCRumYWStF5NpyynptPstH0Kc5we92r3DuaMz4qnN8S/D8joV3jISrakqyxaBW1GFjNlkqmVKpc0xTYpLGq2CKZscLvvJMv4pUlJeE7EWxAtNPzVHelgJbIz3iSM+HstI9iiV6QWdmiLOU267+sWtBxTLTB0kT6qlv6kGnMSY0krq9roNAJgArmnS6hiqkDcD5z5K7C7ZVmWxRUaJEOnOJjYBx55o2saSHDOcyD4BR/wCqwg7Yhs+aTQOIQJyI2bzAlaqMtl9cdcC1MjIFrm89v/VdApaLld0uw2qgTl147yG+q6wGJ48FU+QkEeFBMIcSZojRNRqscDUsJDUpAgaNEjCgQI0SU1QgEaVCSoEMBTrpMVaf7gO9QgpthHXpn9bfMIkNV0gpTSYf1jxBVVTzy37Fpr7pD+maf1t8nKgichuCcRGZvai0HbOY9lDoM26CddoVnfVnIkyMieOqhspy0OjIE7NoAKUsJF2XcbRUgEQPmK2t3M+FAYMgMI2xGqzXRGq2jUf8Q4Wva2OY5dquLZePxH/Cok4Bm54kTMabYzAyiSdgzVORW6NGJeTR0L0IPXe0HYC4DwlSB0nNMy4Zd7ewrM3fYqOr3RG0uwx3Efe1XtO20IwCrTqGOqMQL27cqgE/2uxN4KlKLNLSS5NHdvStjyAcp0gyMthWooWoOg8FzOhaKL5Hww2o0AuwiJ4wMu7JbLo9Wxt7FG2mI4bblxabe1gl2QUVl+UT/mNnmPsqov17Tk4gDjn4LH2i7qTj1Kj8plxgM4wGtLndgjeQjGTYO2vB0V960jo8HkfFNOtIeJaVgRZXUzLBUI3uYxvd+KT4dil0L4DXBpcWkwM5EncZ0PNLKFj9DRd22tkVyrpZbHfFcND8vIb/ADXRKlYn5gZ5LmXS6jhqOcfmLiI4YZ9k2FblWaX6Sjq9YndJ7fvLvVhZXYAf1NI7s57wFBslOSBtnPhx8Spd62trRDdRIHbhxH73rWZPsbNo/Ga78uF3bixey7LTMgHeFxGjTMAu+pdkuWrjoUnb2N8gnRXLclwjRoKCnDWpUpIRhVjhhLSAllQgEEUpQaVKCBKCGA7koMKgyjL0DEglCkUoUihaHWKfpiArS5KOOrSb+uexuZ8lAFIqfddrfQcXMa0mI60mJ1iFOpexv6fK/BvOkTg2zUm7Xvkf2jP/AJLMhqjXlfVeuWF5aPhiGhrYGszmTn7KGatQ/V4BHuRCtHl9Em8bMCDlqP8AxUlLqOLXZAhwHM5D74qXUrvzGI8Qm/hY9DJzPHLMoOaYexKPLRc3PdLa+FpcWkNGYg5RlM9qn3PdZp1q1J+bmuZB2FuF5DgDwKb6KPAqDiPIrZXrdfxCytSj4rBBBOH4jNcOLYQcwd+qzTbto04lsV1nuOm4kuGfESD2KfY+jdKnnTY0OIOeZidYk5IWS8mDq1Oq78ruq7/Qc+1sjinrf0jpMbGITsABxHkNSq49RbKO/BQdICbO+lVaeucbTMuxNI2jaJSrhstvcz4jKgAcCWtxuZA2QACO+UllmqVX/HrtLQBFNjvmz1e4bDpktpcwAp9ieUqSQYre2ZFt5vqtcyqYrNdgcNXRMkTkBl9Q1Cefdz8JDX4HR1CPlB2E5did6Q2AAi0029djgXgavYMjzIGnJXl2V21mBzSCCAVHLZUL01ZlKNS2tkVRTc0ZAiA53EFh8wmLxsrqtIlwh4BLd/7TloVtq1nO5vqs/fdQU6bozqPOFgG0nTJVdb6thox9FXc3SZppNY9rnVGiMYwmWj5SZIz2cVib7xVajqztvyjY0EwI3mM5XR7H0SpUqANVs1YlxkjDw7Fk6tBtW106UdQOblvEx981ohON7IzZYXsjL2cBjZO48+ar8fxag3Dy2ref4r2anRfQpUmNZ1XFwaNTIAJ7vNY2y2XBO9aYbqzFlXS+kk19BwMLpPQytislP9OJvc4/wucVh1eRnv8AvwW5/wAPas0Ht/K89xAPunK2apBBBQU4dtRCnKUBmpVFmR5qzDBNWSTInwEr+nUvAjDVf20LYLusgJPBWRs4Td2NzdyHqpT1zNXtko734+K7N0RjSCSGbdyeISavyxvWc2tIKhTynh6pwMGadsx6qTSGSJWJwIwxLCMBQNiQ1S7Fdz6s4IyiSSAM+fJMAKxudtP4k1SMIBMHPEdAI7fBFFc5NLYrryud9LrTTM7A8E8/veqiy3nhfMDdtOWhAWqsNamBVFQQHgwQ0HBroNmvgs1a6FJxim5xM5lwA7AFbBmDNF2XdgrU8bHUzt6w2iV0W7a0gdi5LdXUqYcgNg4iD7rpl0Vch4qnIqY+KVrc1DaDHiHta4fqAPgU2LNRpZspsaf0ta3yCOzPylQ7wriDO3wVdlqRU2x3xHgDf5LQWWhhpLMU3EODhmWnMAbN60rr5b8LTQbNSmoLdbIj2ZgxQdphCp0YaHY7PUNIkyW/NTJOpwyC3sISLE4ugkQdddOB4q6pOKC2BJtbopn3TaTkatLnhf5AjzR2G4KdJ3xHk1KmxzoAb+1oyarp71AtFVBtAU5UVPSGsSIas90S6Ou+M+vW3SzdzVvedcND3uMNY0kngBmqSv04BpAWduEhoE1NhjY0TPbCME3wVtq9zP8ATe0ireJnMUmtZ3AuPbLiqe9GdfLaAlfEGIvecRJJJ3k57e1MWh5dDjtmFvhxRz8nysaPynktT/h5V61Vu8NPdI9QsxTE/fBXfQapFoA/M1w7oPoVYVnQ0EaCADl950Gik6AAerpE/MFW0dDzU63ZsdwBPsollZM960YeBZcgphLwp1lOMyiLgFeKSLC2Dzy8U7U2pinXE5b57PsKXaWQTzXL1q/uX9Hc/Gy/tNfZHSaqUiKyHRFs+Up1oySWNyTrhkiVMQ1KASWpYUAwwEoIQg1EUUVVXhYiZc0md29WjkVNpJjeinQkoKSplPYw4EOgnMTwBmfBdIul34bTyWZttkwtbziN8/8AivbvfAw7jl98iq5TU+CmWF4jSm1Q1o3qNaHnTUJbKchp+woV4V6lMyA0jTOZhCIqtvYesTc5CsKlQRLWgHbv7NirLFe72mXUg5p1DdeasX3o1whtF2fYn39D9uQihUcO/VWtK05clUf1bJH4bgd2R8ipFOrIgAt5pH9ivqRa16mXMKutT4HNPVMgOQUK8a4aMROQBJO6FUAxn+IF4YKbaIPWqnP9rc3d5gdqyVprNLRkAY3+qi3/AHka9ofWdOH5aY06o0y45ntUCkZEldLBh2ox5ctMnWYB5jZMQNqsrxoRTblEFN3FREvO4iO1sqdeYmmeauarYzXbKWlqpvRyrhtNM/rj/UCPVQm5FKs9TBVadzmHuIUCdalBEwyAiQFOaVmyCN4jbu0VTZbSR2j2VuTs4/ZVDVOGoRxPur8L3YsiQ6sTtRY0xiSsS0ij4qRmrqzvxASco8Fnw5S7Da8Jg6HwWXU4uuNrlG3R5+3KnwyzcxNFTbO01MmiZ8Fb2a4Bq+T4Bcec1Dk70X1cFNZxknTTJ0BPJaiz3YxuwdymNogbFQ9UvCHWCTMdSu+ofpPbkplG5HnUtHDVab4I3Jp7cxwSPUyfA60/spf/AMN2uIdyQLmIzLvBaIBKLUvfn7G/p4mfZdA1cck7TsjRoPdWRblG496ZcIk7hKjyyfLDHDFECpYviYnH5aYy/cBJTzhEHf5j78E4+1BtBrB89QkntOfgFLZQDmwdo7itMVUUc3NLqm2O2S2kACeCnvAe3yWZ+MWOwvyI7jxWgsNoEcEWij4sbFQMPWaTyzlTGW5rvlac9mikUaU/MpVCkwfSO1WK6LO4/ZGbSAzPcPVP4wNISqhEZRmoNpqAKqmJKVj9atJWD/xLvhzWNpU56567hoBsb2+QWnfasiRsEk7AN5VbYqYc3E4TjcS6Rv0B5CO5KsixtNqy3HpnlTSdHK20NC4yUty6TffRyjUYcDQypnhIyE7iNy57arG+nk9hbzHquzptTjzR/Ts/Ry9Vo8mB/q3T8lncZzfyYfCPRWFqEscOBVZcRzdP5W+BPurU7VJcmVGdRVR5JbxBjck1diA51K7a2KlTdvY0+CJVPR62j+mpydBHcSPRBKQyj+W/xVLfDIeDvHiMleuHPYqa/voO2XekeqtxvcSRCDkcptpSgVqEHAVZXLdbrQ/CMh9R3fyod32U1ajWDaczEwNpXSLpsIotDWaag7c4GfGVh1ur7MaXyZ0NDo3nlb+KHrBd7KQDGj5e881OpGZ5oqY1TtBq81KTk7Z6mMIwjUUCNiATpag4JQ9QTSm3jNOhqS4aogXIgJVQZFCMkR1RQSPV2DtTNT/5vO2Cnajs0hrZaeKZBlsisFn644LQ2WnkkGxwZU6y010Tgvgr7yu8VBx2FVVA1KBhwJbvGcLXVqGSabQB1UWwraZW2O/GnIkZclObeLSNUo3Wx3zNB7E2bgo/kHLOO5TqFpDNS9mjIGTuGZSKNkfVMv6o3bf4VlRsLGfK0DkApeDCEr3GVIzvSN4p0202j53AH9ozdPPTtTdiHVcOKiX5Vx1p2MHmQT5BWVkp9XTXNZs+1HU0j/Q79hV3ZgJRsjSZInnojdTmDtCfLlRdGiW6og2yysORaJ3wqS1XTHyHsK0jwkVKYHNXY888fDKM2lxZlUlv78nMbxsj6bziaRJMHZ3qFWPV5ELqtWxtc3rAEbiJWbvfooHAmjkT9J07DsXQxa6MtpbHIz/jJx3hv/szlivMsYG7p8SSgo1W6a7SQaT5G5pI7wiWvrj7MHbl6ZPdrrGc9yrb8Z1GncfNWT4++Ki3o0upOAz0/wBpmFbF0yllA1LBTNN4Sg9arVFZ0DoNYAKTqp+sx/aNnaVpxTgQNdezYPJQ+j1DBQptP0jx2qxO9eU1OVzzSl9ns9JhUMMY/X+QqRyhSKajPG0ffBP0jIBVL9l/0SIRQjCBUKxISN6WQm5zKAyFMGZCesVgdVfhb3nTmk0KeJwG9bC6LGKcEaTqtWm07yvfgw63WLAqXLM7aeilQ5te0xvlviohuC0MBGCf2kFb+uyDwRNXQlocb4tHLj+Wzrmn/H/DJVbGYBLSN+W1R2MgrbPphQ7dcrHCW9U8NO5M8DXBVHVJ8mfbmEhlPP7hTKljew6Ajf8Aeiba2c1S00XKSatBCkUYpxsTgyRhCiWIZT2lV952jYFNtNWAq/4U5nsSlkSgqWbMk7VaUhDRyTVojFGweJTwEBY80rkdXBBxhv5G6LteZ805KaojXmngqS+XIMO9NMElHUdklUxARJwgPalgpqmZKdCAGKhBNkcUFBaOW1NOweYQbqP3IIL0x48hVqLZPVGp2DgnmNEjLaPNBBZMvyOzpUu2joNj+X+4qcUEFw38jvx+KEHTt9E5Z/q5lBBHwCRIZoECggoVeQgmdpQQQGROu0fiNW0uo59iCC7Og/b/AJPO/lf3v4J9q+VMNQQW45Y6/wBE5R0QQUCQVV2toDsgBIQQVGXguw/IYcUCggsjNpX19UoIkEC1FI3bz9VKKCC5r5O5LwIYiQQUINP1HNPVdEEEAvwIo6FPIIIiy5ElBBB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07975" y="409987"/>
            <a:ext cx="9144000" cy="2493754"/>
          </a:xfrm>
        </p:spPr>
        <p:txBody>
          <a:bodyPr>
            <a:noAutofit/>
          </a:bodyPr>
          <a:lstStyle/>
          <a:p>
            <a:pPr algn="l"/>
            <a:r>
              <a:rPr lang="pl-PL" sz="3600" b="1" dirty="0" err="1"/>
              <a:t>Computational</a:t>
            </a:r>
            <a:r>
              <a:rPr lang="pl-PL" sz="3600" b="1" dirty="0"/>
              <a:t> </a:t>
            </a:r>
            <a:r>
              <a:rPr lang="pl-PL" sz="3600" b="1" dirty="0" err="1"/>
              <a:t>Social</a:t>
            </a:r>
            <a:r>
              <a:rPr lang="pl-PL" sz="3600" b="1" dirty="0"/>
              <a:t> Choice</a:t>
            </a:r>
            <a:br>
              <a:rPr lang="pl-PL" sz="3600" b="1" dirty="0"/>
            </a:br>
            <a:r>
              <a:rPr lang="pl-PL" sz="2400" b="1" dirty="0"/>
              <a:t>(Part III: </a:t>
            </a:r>
            <a:r>
              <a:rPr lang="pl-PL" sz="2400" b="1" dirty="0" err="1"/>
              <a:t>Committee</a:t>
            </a:r>
            <a:r>
              <a:rPr lang="pl-PL" sz="2400" b="1" dirty="0"/>
              <a:t> </a:t>
            </a:r>
            <a:r>
              <a:rPr lang="pl-PL" sz="2400" b="1" dirty="0" err="1"/>
              <a:t>Elections</a:t>
            </a:r>
            <a:r>
              <a:rPr lang="pl-PL" sz="2400" b="1" dirty="0"/>
              <a:t>)</a:t>
            </a:r>
            <a:endParaRPr lang="pl-PL" sz="1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220">
            <a:off x="6032922" y="3496597"/>
            <a:ext cx="2564029" cy="292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19">
            <a:off x="4548071" y="3451899"/>
            <a:ext cx="2233893" cy="30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7647D-98E2-4690-A19C-89714FCF3DC2}"/>
              </a:ext>
            </a:extLst>
          </p:cNvPr>
          <p:cNvSpPr txBox="1"/>
          <p:nvPr/>
        </p:nvSpPr>
        <p:spPr>
          <a:xfrm>
            <a:off x="307975" y="6108436"/>
            <a:ext cx="335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Recent</a:t>
            </a:r>
            <a:r>
              <a:rPr lang="pl-PL" dirty="0"/>
              <a:t> </a:t>
            </a:r>
            <a:r>
              <a:rPr lang="pl-PL" dirty="0" err="1"/>
              <a:t>Advances</a:t>
            </a:r>
            <a:r>
              <a:rPr lang="pl-PL" dirty="0"/>
              <a:t> in </a:t>
            </a:r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– Tel </a:t>
            </a:r>
            <a:r>
              <a:rPr lang="pl-PL" dirty="0" err="1"/>
              <a:t>Aviv</a:t>
            </a:r>
            <a:r>
              <a:rPr lang="pl-PL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73076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capture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settings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480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OWA </a:t>
            </a:r>
            <a:r>
              <a:rPr lang="pl-PL" dirty="0" err="1"/>
              <a:t>operators</a:t>
            </a:r>
            <a:r>
              <a:rPr lang="pl-PL" dirty="0"/>
              <a:t> – </a:t>
            </a:r>
            <a:r>
              <a:rPr lang="pl-PL" dirty="0" err="1"/>
              <a:t>generalized</a:t>
            </a:r>
            <a:r>
              <a:rPr lang="pl-PL" dirty="0"/>
              <a:t> </a:t>
            </a:r>
            <a:r>
              <a:rPr lang="pl-PL" dirty="0" err="1"/>
              <a:t>averages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err="1"/>
              <a:t>Sequence</a:t>
            </a:r>
            <a:r>
              <a:rPr lang="pl-PL" sz="2400" dirty="0"/>
              <a:t> of </a:t>
            </a:r>
            <a:r>
              <a:rPr lang="pl-PL" sz="2400" dirty="0" err="1"/>
              <a:t>numbers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99045" y="2922081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sort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1831" y="3029803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 = ( u</a:t>
            </a:r>
            <a:r>
              <a:rPr lang="pl-PL" sz="2400" baseline="-25000" dirty="0"/>
              <a:t>1</a:t>
            </a:r>
            <a:r>
              <a:rPr lang="pl-PL" sz="2400" dirty="0"/>
              <a:t>, u</a:t>
            </a:r>
            <a:r>
              <a:rPr lang="pl-PL" sz="2400" baseline="-25000" dirty="0"/>
              <a:t>2</a:t>
            </a:r>
            <a:r>
              <a:rPr lang="pl-PL" sz="2400" dirty="0"/>
              <a:t>, u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</a:t>
            </a:r>
            <a:r>
              <a:rPr lang="pl-PL" sz="2400" baseline="-25000" dirty="0" err="1"/>
              <a:t>k</a:t>
            </a:r>
            <a:r>
              <a:rPr lang="pl-PL" sz="2400" dirty="0"/>
              <a:t> 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8510" y="302980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ym typeface="Wingdings" panose="05000000000000000000" pitchFamily="2" charset="2"/>
              </a:rPr>
              <a:t>u’ = (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, u’</a:t>
            </a:r>
            <a:r>
              <a:rPr lang="pl-PL" sz="2400" baseline="-25000" dirty="0"/>
              <a:t>2</a:t>
            </a:r>
            <a:r>
              <a:rPr lang="pl-PL" sz="2400" dirty="0"/>
              <a:t>, u’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r>
              <a:rPr lang="pl-PL" sz="2400" dirty="0"/>
              <a:t>)</a:t>
            </a:r>
          </a:p>
        </p:txBody>
      </p:sp>
      <p:cxnSp>
        <p:nvCxnSpPr>
          <p:cNvPr id="8" name="Łącznik prosty ze strzałką 7"/>
          <p:cNvCxnSpPr>
            <a:stCxn id="5" idx="3"/>
          </p:cNvCxnSpPr>
          <p:nvPr/>
        </p:nvCxnSpPr>
        <p:spPr>
          <a:xfrm flipV="1">
            <a:off x="4007175" y="3260635"/>
            <a:ext cx="100133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864733" y="362996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( 3, 1, 7, 5, 2)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849118" y="362996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( 7, 5, 3, 2, 1)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348450" y="3860799"/>
            <a:ext cx="0" cy="1816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034996" y="4309996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OWA operator</a:t>
            </a:r>
          </a:p>
          <a:p>
            <a:r>
              <a:rPr lang="el-GR" sz="2400" dirty="0"/>
              <a:t>α</a:t>
            </a:r>
            <a:r>
              <a:rPr lang="pl-PL" sz="2400" dirty="0"/>
              <a:t> = (</a:t>
            </a:r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,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, …, </a:t>
            </a:r>
            <a:r>
              <a:rPr lang="el-GR" sz="2400" dirty="0"/>
              <a:t>α</a:t>
            </a:r>
            <a:r>
              <a:rPr lang="pl-PL" sz="2400" baseline="-25000" dirty="0"/>
              <a:t>k</a:t>
            </a:r>
            <a:r>
              <a:rPr lang="pl-PL" sz="2400" dirty="0"/>
              <a:t>)</a:t>
            </a:r>
          </a:p>
          <a:p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344083" y="5720686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u’</a:t>
            </a:r>
            <a:r>
              <a:rPr lang="pl-PL" sz="2400" baseline="-25000" dirty="0"/>
              <a:t>2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3</a:t>
            </a:r>
            <a:r>
              <a:rPr lang="pl-PL" sz="2400" dirty="0"/>
              <a:t>u’</a:t>
            </a:r>
            <a:r>
              <a:rPr lang="pl-PL" sz="2400" baseline="-25000" dirty="0"/>
              <a:t>3</a:t>
            </a:r>
            <a:r>
              <a:rPr lang="pl-PL" sz="2400" dirty="0"/>
              <a:t> + … + </a:t>
            </a:r>
            <a:r>
              <a:rPr lang="el-GR" sz="2400" dirty="0"/>
              <a:t>α</a:t>
            </a:r>
            <a:r>
              <a:rPr lang="pl-PL" sz="2400" baseline="-25000" dirty="0" err="1"/>
              <a:t>k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849117" y="4659654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( 0, 0, 0, 0, 1)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59256" y="4769134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Minimum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71724" y="572068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259138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capture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settings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480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OWA </a:t>
            </a:r>
            <a:r>
              <a:rPr lang="pl-PL" dirty="0" err="1"/>
              <a:t>operators</a:t>
            </a:r>
            <a:r>
              <a:rPr lang="pl-PL" dirty="0"/>
              <a:t> – </a:t>
            </a:r>
            <a:r>
              <a:rPr lang="pl-PL" dirty="0" err="1"/>
              <a:t>generalized</a:t>
            </a:r>
            <a:r>
              <a:rPr lang="pl-PL" dirty="0"/>
              <a:t> </a:t>
            </a:r>
            <a:r>
              <a:rPr lang="pl-PL" dirty="0" err="1"/>
              <a:t>averages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err="1"/>
              <a:t>Sequence</a:t>
            </a:r>
            <a:r>
              <a:rPr lang="pl-PL" sz="2400" dirty="0"/>
              <a:t> of </a:t>
            </a:r>
            <a:r>
              <a:rPr lang="pl-PL" sz="2400" dirty="0" err="1"/>
              <a:t>numbers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99045" y="2922081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sort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1831" y="3029803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 = ( u</a:t>
            </a:r>
            <a:r>
              <a:rPr lang="pl-PL" sz="2400" baseline="-25000" dirty="0"/>
              <a:t>1</a:t>
            </a:r>
            <a:r>
              <a:rPr lang="pl-PL" sz="2400" dirty="0"/>
              <a:t>, u</a:t>
            </a:r>
            <a:r>
              <a:rPr lang="pl-PL" sz="2400" baseline="-25000" dirty="0"/>
              <a:t>2</a:t>
            </a:r>
            <a:r>
              <a:rPr lang="pl-PL" sz="2400" dirty="0"/>
              <a:t>, u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</a:t>
            </a:r>
            <a:r>
              <a:rPr lang="pl-PL" sz="2400" baseline="-25000" dirty="0" err="1"/>
              <a:t>k</a:t>
            </a:r>
            <a:r>
              <a:rPr lang="pl-PL" sz="2400" dirty="0"/>
              <a:t> 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8510" y="302980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ym typeface="Wingdings" panose="05000000000000000000" pitchFamily="2" charset="2"/>
              </a:rPr>
              <a:t>u’ = (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, u’</a:t>
            </a:r>
            <a:r>
              <a:rPr lang="pl-PL" sz="2400" baseline="-25000" dirty="0"/>
              <a:t>2</a:t>
            </a:r>
            <a:r>
              <a:rPr lang="pl-PL" sz="2400" dirty="0"/>
              <a:t>, u’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r>
              <a:rPr lang="pl-PL" sz="2400" dirty="0"/>
              <a:t>)</a:t>
            </a:r>
          </a:p>
        </p:txBody>
      </p:sp>
      <p:cxnSp>
        <p:nvCxnSpPr>
          <p:cNvPr id="8" name="Łącznik prosty ze strzałką 7"/>
          <p:cNvCxnSpPr>
            <a:stCxn id="5" idx="3"/>
          </p:cNvCxnSpPr>
          <p:nvPr/>
        </p:nvCxnSpPr>
        <p:spPr>
          <a:xfrm flipV="1">
            <a:off x="4007175" y="3260635"/>
            <a:ext cx="100133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864733" y="362996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( 3, 1, 7, 5, 2)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849118" y="362996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( 7, 5, 3, 2, 1)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348450" y="3860799"/>
            <a:ext cx="0" cy="1816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034996" y="4309996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OWA operator</a:t>
            </a:r>
          </a:p>
          <a:p>
            <a:r>
              <a:rPr lang="el-GR" sz="2400" dirty="0"/>
              <a:t>α</a:t>
            </a:r>
            <a:r>
              <a:rPr lang="pl-PL" sz="2400" dirty="0"/>
              <a:t> = (</a:t>
            </a:r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,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, …, </a:t>
            </a:r>
            <a:r>
              <a:rPr lang="el-GR" sz="2400" dirty="0"/>
              <a:t>α</a:t>
            </a:r>
            <a:r>
              <a:rPr lang="pl-PL" sz="2400" baseline="-25000" dirty="0"/>
              <a:t>k</a:t>
            </a:r>
            <a:r>
              <a:rPr lang="pl-PL" sz="2400" dirty="0"/>
              <a:t>)</a:t>
            </a:r>
          </a:p>
          <a:p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344083" y="5720686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u’</a:t>
            </a:r>
            <a:r>
              <a:rPr lang="pl-PL" sz="2400" baseline="-25000" dirty="0"/>
              <a:t>2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3</a:t>
            </a:r>
            <a:r>
              <a:rPr lang="pl-PL" sz="2400" dirty="0"/>
              <a:t>u’</a:t>
            </a:r>
            <a:r>
              <a:rPr lang="pl-PL" sz="2400" baseline="-25000" dirty="0"/>
              <a:t>3</a:t>
            </a:r>
            <a:r>
              <a:rPr lang="pl-PL" sz="2400" dirty="0"/>
              <a:t> + … + </a:t>
            </a:r>
            <a:r>
              <a:rPr lang="el-GR" sz="2400" dirty="0"/>
              <a:t>α</a:t>
            </a:r>
            <a:r>
              <a:rPr lang="pl-PL" sz="2400" baseline="-25000" dirty="0" err="1"/>
              <a:t>k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849117" y="467932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( 0, 0, 1, 0, 0)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59256" y="4769134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Median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71724" y="572068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318580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capture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settings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480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OWA </a:t>
            </a:r>
            <a:r>
              <a:rPr lang="pl-PL" dirty="0" err="1"/>
              <a:t>operators</a:t>
            </a:r>
            <a:r>
              <a:rPr lang="pl-PL" dirty="0"/>
              <a:t> – </a:t>
            </a:r>
            <a:r>
              <a:rPr lang="pl-PL" dirty="0" err="1"/>
              <a:t>generalized</a:t>
            </a:r>
            <a:r>
              <a:rPr lang="pl-PL" dirty="0"/>
              <a:t> </a:t>
            </a:r>
            <a:r>
              <a:rPr lang="pl-PL" dirty="0" err="1"/>
              <a:t>averages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err="1"/>
              <a:t>Sequence</a:t>
            </a:r>
            <a:r>
              <a:rPr lang="pl-PL" sz="2400" dirty="0"/>
              <a:t> of </a:t>
            </a:r>
            <a:r>
              <a:rPr lang="pl-PL" sz="2400" dirty="0" err="1"/>
              <a:t>numbers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99045" y="2922081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sort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1831" y="3029803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 = ( u</a:t>
            </a:r>
            <a:r>
              <a:rPr lang="pl-PL" sz="2400" baseline="-25000" dirty="0"/>
              <a:t>1</a:t>
            </a:r>
            <a:r>
              <a:rPr lang="pl-PL" sz="2400" dirty="0"/>
              <a:t>, u</a:t>
            </a:r>
            <a:r>
              <a:rPr lang="pl-PL" sz="2400" baseline="-25000" dirty="0"/>
              <a:t>2</a:t>
            </a:r>
            <a:r>
              <a:rPr lang="pl-PL" sz="2400" dirty="0"/>
              <a:t>, u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</a:t>
            </a:r>
            <a:r>
              <a:rPr lang="pl-PL" sz="2400" baseline="-25000" dirty="0" err="1"/>
              <a:t>k</a:t>
            </a:r>
            <a:r>
              <a:rPr lang="pl-PL" sz="2400" dirty="0"/>
              <a:t> 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8510" y="302980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ym typeface="Wingdings" panose="05000000000000000000" pitchFamily="2" charset="2"/>
              </a:rPr>
              <a:t>u’ = (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, u’</a:t>
            </a:r>
            <a:r>
              <a:rPr lang="pl-PL" sz="2400" baseline="-25000" dirty="0"/>
              <a:t>2</a:t>
            </a:r>
            <a:r>
              <a:rPr lang="pl-PL" sz="2400" dirty="0"/>
              <a:t>, u’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r>
              <a:rPr lang="pl-PL" sz="2400" dirty="0"/>
              <a:t>)</a:t>
            </a:r>
          </a:p>
        </p:txBody>
      </p:sp>
      <p:cxnSp>
        <p:nvCxnSpPr>
          <p:cNvPr id="8" name="Łącznik prosty ze strzałką 7"/>
          <p:cNvCxnSpPr>
            <a:stCxn id="5" idx="3"/>
          </p:cNvCxnSpPr>
          <p:nvPr/>
        </p:nvCxnSpPr>
        <p:spPr>
          <a:xfrm flipV="1">
            <a:off x="4007175" y="3260635"/>
            <a:ext cx="100133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864733" y="362996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( 3, 1, 7, 5, 2)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849118" y="362996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( 7, 5, 3, 2, 1)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348450" y="3860799"/>
            <a:ext cx="0" cy="1816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034996" y="4309996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OWA operator</a:t>
            </a:r>
          </a:p>
          <a:p>
            <a:r>
              <a:rPr lang="el-GR" sz="2400" dirty="0"/>
              <a:t>α</a:t>
            </a:r>
            <a:r>
              <a:rPr lang="pl-PL" sz="2400" dirty="0"/>
              <a:t> = (</a:t>
            </a:r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,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, …, </a:t>
            </a:r>
            <a:r>
              <a:rPr lang="el-GR" sz="2400" dirty="0"/>
              <a:t>α</a:t>
            </a:r>
            <a:r>
              <a:rPr lang="pl-PL" sz="2400" baseline="-25000" dirty="0"/>
              <a:t>k</a:t>
            </a:r>
            <a:r>
              <a:rPr lang="pl-PL" sz="2400" dirty="0"/>
              <a:t>)</a:t>
            </a:r>
          </a:p>
          <a:p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344083" y="5720686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u’</a:t>
            </a:r>
            <a:r>
              <a:rPr lang="pl-PL" sz="2400" baseline="-25000" dirty="0"/>
              <a:t>2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3</a:t>
            </a:r>
            <a:r>
              <a:rPr lang="pl-PL" sz="2400" dirty="0"/>
              <a:t>u’</a:t>
            </a:r>
            <a:r>
              <a:rPr lang="pl-PL" sz="2400" baseline="-25000" dirty="0"/>
              <a:t>3</a:t>
            </a:r>
            <a:r>
              <a:rPr lang="pl-PL" sz="2400" dirty="0"/>
              <a:t> + … + </a:t>
            </a:r>
            <a:r>
              <a:rPr lang="el-GR" sz="2400" dirty="0"/>
              <a:t>α</a:t>
            </a:r>
            <a:r>
              <a:rPr lang="pl-PL" sz="2400" baseline="-25000" dirty="0" err="1"/>
              <a:t>k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571231" y="4679327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( 1, p, p</a:t>
            </a:r>
            <a:r>
              <a:rPr lang="pl-PL" sz="2400" baseline="30000" dirty="0">
                <a:solidFill>
                  <a:srgbClr val="FF0000"/>
                </a:solidFill>
              </a:rPr>
              <a:t>2</a:t>
            </a:r>
            <a:r>
              <a:rPr lang="pl-PL" sz="2400" dirty="0">
                <a:solidFill>
                  <a:srgbClr val="FF0000"/>
                </a:solidFill>
              </a:rPr>
              <a:t>, p</a:t>
            </a:r>
            <a:r>
              <a:rPr lang="pl-PL" sz="2400" baseline="30000" dirty="0">
                <a:solidFill>
                  <a:srgbClr val="FF0000"/>
                </a:solidFill>
              </a:rPr>
              <a:t>3</a:t>
            </a:r>
            <a:r>
              <a:rPr lang="pl-PL" sz="2400" dirty="0">
                <a:solidFill>
                  <a:srgbClr val="FF0000"/>
                </a:solidFill>
              </a:rPr>
              <a:t>, p</a:t>
            </a:r>
            <a:r>
              <a:rPr lang="pl-PL" sz="2400" baseline="30000" dirty="0">
                <a:solidFill>
                  <a:srgbClr val="FF0000"/>
                </a:solidFill>
              </a:rPr>
              <a:t>4</a:t>
            </a:r>
            <a:r>
              <a:rPr lang="pl-PL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9239" y="4485515"/>
            <a:ext cx="2675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rgbClr val="FF0000"/>
                </a:solidFill>
              </a:rPr>
              <a:t>Our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 err="1">
                <a:solidFill>
                  <a:srgbClr val="FF0000"/>
                </a:solidFill>
              </a:rPr>
              <a:t>probability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i="1" dirty="0">
                <a:solidFill>
                  <a:srgbClr val="FF0000"/>
                </a:solidFill>
              </a:rPr>
              <a:t>p</a:t>
            </a:r>
            <a:r>
              <a:rPr lang="pl-PL" sz="2400" dirty="0">
                <a:solidFill>
                  <a:srgbClr val="FF0000"/>
                </a:solidFill>
              </a:rPr>
              <a:t> of </a:t>
            </a:r>
            <a:r>
              <a:rPr lang="pl-PL" sz="2400" dirty="0" err="1">
                <a:solidFill>
                  <a:srgbClr val="FF0000"/>
                </a:solidFill>
              </a:rPr>
              <a:t>watching</a:t>
            </a:r>
            <a:r>
              <a:rPr lang="pl-PL" sz="2400" dirty="0">
                <a:solidFill>
                  <a:srgbClr val="FF0000"/>
                </a:solidFill>
              </a:rPr>
              <a:t> a </a:t>
            </a:r>
            <a:r>
              <a:rPr lang="pl-PL" sz="2400" dirty="0" err="1">
                <a:solidFill>
                  <a:srgbClr val="FF0000"/>
                </a:solidFill>
              </a:rPr>
              <a:t>movie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 err="1">
                <a:solidFill>
                  <a:srgbClr val="FF0000"/>
                </a:solidFill>
              </a:rPr>
              <a:t>example</a:t>
            </a:r>
            <a:r>
              <a:rPr lang="pl-PL" sz="2400" dirty="0">
                <a:solidFill>
                  <a:srgbClr val="FF0000"/>
                </a:solidFill>
              </a:rPr>
              <a:t>, </a:t>
            </a:r>
            <a:r>
              <a:rPr lang="pl-PL" sz="2400" i="1" dirty="0">
                <a:solidFill>
                  <a:srgbClr val="FF0000"/>
                </a:solidFill>
              </a:rPr>
              <a:t>p = 0.1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71724" y="572068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= 7.5321</a:t>
            </a:r>
          </a:p>
        </p:txBody>
      </p:sp>
    </p:spTree>
    <p:extLst>
      <p:ext uri="{BB962C8B-B14F-4D97-AF65-F5344CB8AC3E}">
        <p14:creationId xmlns:p14="http://schemas.microsoft.com/office/powerpoint/2010/main" val="23985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OWA Winner Problem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340768"/>
            <a:ext cx="4756245" cy="4785395"/>
          </a:xfrm>
        </p:spPr>
        <p:txBody>
          <a:bodyPr/>
          <a:lstStyle/>
          <a:p>
            <a:pPr marL="0" indent="0">
              <a:buNone/>
            </a:pPr>
            <a:r>
              <a:rPr lang="pl-PL" b="1" u="sng" dirty="0"/>
              <a:t>Definition</a:t>
            </a:r>
          </a:p>
          <a:p>
            <a:pPr marL="0" indent="0">
              <a:buNone/>
            </a:pPr>
            <a:r>
              <a:rPr lang="pl-PL" sz="2400" i="1" dirty="0"/>
              <a:t>N</a:t>
            </a:r>
            <a:r>
              <a:rPr lang="pl-PL" sz="2400" dirty="0"/>
              <a:t> = set of </a:t>
            </a:r>
            <a:r>
              <a:rPr lang="pl-PL" sz="2400" dirty="0" err="1"/>
              <a:t>agents</a:t>
            </a:r>
            <a:endParaRPr lang="pl-PL" sz="2400" dirty="0"/>
          </a:p>
          <a:p>
            <a:pPr marL="0" indent="0">
              <a:buNone/>
            </a:pPr>
            <a:r>
              <a:rPr lang="pl-PL" sz="2400" i="1" dirty="0"/>
              <a:t>A</a:t>
            </a:r>
            <a:r>
              <a:rPr lang="pl-PL" sz="2400" dirty="0"/>
              <a:t> = set of </a:t>
            </a:r>
            <a:r>
              <a:rPr lang="pl-PL" sz="2400" dirty="0" err="1"/>
              <a:t>items</a:t>
            </a:r>
            <a:endParaRPr lang="pl-PL" sz="2400" dirty="0"/>
          </a:p>
          <a:p>
            <a:pPr marL="0" indent="0">
              <a:buNone/>
            </a:pPr>
            <a:r>
              <a:rPr lang="pl-PL" sz="2400" i="1" dirty="0"/>
              <a:t>k</a:t>
            </a:r>
            <a:r>
              <a:rPr lang="pl-PL" sz="2400" dirty="0"/>
              <a:t> = </a:t>
            </a:r>
            <a:r>
              <a:rPr lang="pl-PL" sz="2400" dirty="0" err="1"/>
              <a:t>total</a:t>
            </a:r>
            <a:r>
              <a:rPr lang="pl-PL" sz="2400" dirty="0"/>
              <a:t> </a:t>
            </a: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items</a:t>
            </a:r>
            <a:r>
              <a:rPr lang="pl-PL" sz="2400" dirty="0"/>
              <a:t> we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pick</a:t>
            </a:r>
            <a:endParaRPr lang="pl-PL" sz="2400" dirty="0"/>
          </a:p>
          <a:p>
            <a:pPr marL="0" indent="0">
              <a:buNone/>
            </a:pPr>
            <a:r>
              <a:rPr lang="el-GR" sz="2400" dirty="0"/>
              <a:t>α</a:t>
            </a:r>
            <a:r>
              <a:rPr lang="pl-PL" sz="2400" dirty="0"/>
              <a:t> = OWA operator (</a:t>
            </a:r>
            <a:r>
              <a:rPr lang="pl-PL" sz="2400" dirty="0" err="1"/>
              <a:t>size</a:t>
            </a:r>
            <a:r>
              <a:rPr lang="pl-PL" sz="2400" dirty="0"/>
              <a:t> </a:t>
            </a:r>
            <a:r>
              <a:rPr lang="pl-PL" sz="2400" i="1" dirty="0"/>
              <a:t>k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For </a:t>
            </a:r>
            <a:r>
              <a:rPr lang="pl-PL" sz="2400" dirty="0" err="1"/>
              <a:t>each</a:t>
            </a:r>
            <a:r>
              <a:rPr lang="pl-PL" sz="2400" dirty="0"/>
              <a:t> agent </a:t>
            </a:r>
            <a:r>
              <a:rPr lang="pl-PL" sz="2400" i="1" dirty="0"/>
              <a:t>i</a:t>
            </a:r>
            <a:r>
              <a:rPr lang="pl-PL" sz="2400" dirty="0"/>
              <a:t> we </a:t>
            </a:r>
            <a:r>
              <a:rPr lang="pl-PL" sz="2400" dirty="0" err="1"/>
              <a:t>have</a:t>
            </a:r>
            <a:br>
              <a:rPr lang="pl-PL" sz="2400" dirty="0"/>
            </a:br>
            <a:r>
              <a:rPr lang="pl-PL" sz="2400" dirty="0"/>
              <a:t>a </a:t>
            </a:r>
            <a:r>
              <a:rPr lang="pl-PL" sz="2400" dirty="0" err="1"/>
              <a:t>utility</a:t>
            </a:r>
            <a:r>
              <a:rPr lang="pl-PL" sz="2400" dirty="0"/>
              <a:t> </a:t>
            </a:r>
            <a:r>
              <a:rPr lang="pl-PL" sz="2400" dirty="0" err="1"/>
              <a:t>function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r>
              <a:rPr lang="pl-PL" sz="2400" i="1" dirty="0" err="1"/>
              <a:t>u</a:t>
            </a:r>
            <a:r>
              <a:rPr lang="pl-PL" sz="2400" i="1" baseline="-25000" dirty="0" err="1"/>
              <a:t>i</a:t>
            </a:r>
            <a:r>
              <a:rPr lang="pl-PL" sz="2400" i="1" dirty="0"/>
              <a:t>: A </a:t>
            </a:r>
            <a:r>
              <a:rPr lang="pl-PL" sz="2400" i="1" dirty="0">
                <a:sym typeface="Wingdings" panose="05000000000000000000" pitchFamily="2" charset="2"/>
              </a:rPr>
              <a:t> </a:t>
            </a:r>
            <a:r>
              <a:rPr lang="pl-PL" sz="2400" i="1" dirty="0">
                <a:latin typeface="Algerian" panose="04020705040A02060702" pitchFamily="82" charset="0"/>
                <a:sym typeface="Wingdings" panose="05000000000000000000" pitchFamily="2" charset="2"/>
              </a:rPr>
              <a:t>N</a:t>
            </a:r>
            <a:endParaRPr lang="pl-PL" sz="2400" i="1" dirty="0">
              <a:latin typeface="Algerian" panose="04020705040A02060702" pitchFamily="82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378243" y="3895174"/>
            <a:ext cx="3991970" cy="280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Let</a:t>
            </a:r>
            <a:r>
              <a:rPr lang="pl-PL" sz="2400" dirty="0"/>
              <a:t> </a:t>
            </a:r>
            <a:r>
              <a:rPr lang="pl-PL" sz="2400" i="1" dirty="0"/>
              <a:t>C</a:t>
            </a:r>
            <a:r>
              <a:rPr lang="pl-PL" sz="2400" dirty="0"/>
              <a:t> be a set of </a:t>
            </a:r>
            <a:r>
              <a:rPr lang="pl-PL" sz="2400" i="1" dirty="0"/>
              <a:t>k</a:t>
            </a:r>
            <a:r>
              <a:rPr lang="pl-PL" sz="2400" dirty="0"/>
              <a:t> </a:t>
            </a:r>
            <a:r>
              <a:rPr lang="pl-PL" sz="2400" dirty="0" err="1"/>
              <a:t>items</a:t>
            </a:r>
            <a:endParaRPr lang="pl-PL" sz="2400" dirty="0"/>
          </a:p>
          <a:p>
            <a:pPr marL="0" indent="0">
              <a:buFont typeface="Arial" pitchFamily="34" charset="0"/>
              <a:buNone/>
            </a:pPr>
            <a:r>
              <a:rPr lang="pl-PL" sz="2400" i="1" dirty="0" err="1"/>
              <a:t>u</a:t>
            </a:r>
            <a:r>
              <a:rPr lang="pl-PL" sz="2400" i="1" baseline="-25000" dirty="0" err="1"/>
              <a:t>i</a:t>
            </a:r>
            <a:r>
              <a:rPr lang="pl-PL" sz="2400" i="1" dirty="0"/>
              <a:t>(C) = </a:t>
            </a:r>
            <a:r>
              <a:rPr lang="el-GR" sz="2400" i="1" dirty="0"/>
              <a:t>α</a:t>
            </a:r>
            <a:r>
              <a:rPr lang="pl-PL" sz="2400" i="1" dirty="0"/>
              <a:t>({</a:t>
            </a:r>
            <a:r>
              <a:rPr lang="pl-PL" sz="2400" i="1" dirty="0" err="1"/>
              <a:t>u</a:t>
            </a:r>
            <a:r>
              <a:rPr lang="pl-PL" sz="2400" i="1" baseline="-25000" dirty="0" err="1"/>
              <a:t>i</a:t>
            </a:r>
            <a:r>
              <a:rPr lang="pl-PL" sz="2400" i="1" dirty="0"/>
              <a:t>(a) | a in C})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r>
              <a:rPr lang="pl-PL" sz="2400" b="1" u="sng" dirty="0" err="1"/>
              <a:t>Goal</a:t>
            </a:r>
            <a:endParaRPr lang="pl-PL" sz="2400" b="1" u="sng" dirty="0"/>
          </a:p>
          <a:p>
            <a:pPr marL="0" indent="0">
              <a:buFont typeface="Arial" pitchFamily="34" charset="0"/>
              <a:buNone/>
            </a:pPr>
            <a:r>
              <a:rPr lang="pl-PL" sz="2400" dirty="0" err="1"/>
              <a:t>Find</a:t>
            </a:r>
            <a:r>
              <a:rPr lang="pl-PL" sz="2400" dirty="0"/>
              <a:t> a set </a:t>
            </a:r>
            <a:r>
              <a:rPr lang="pl-PL" sz="2400" i="1" dirty="0"/>
              <a:t>C</a:t>
            </a:r>
            <a:r>
              <a:rPr lang="pl-PL" sz="2400" dirty="0"/>
              <a:t> of </a:t>
            </a:r>
            <a:r>
              <a:rPr lang="pl-PL" sz="2400" i="1" dirty="0"/>
              <a:t>k</a:t>
            </a:r>
            <a:r>
              <a:rPr lang="pl-PL" sz="2400" dirty="0"/>
              <a:t> </a:t>
            </a:r>
            <a:r>
              <a:rPr lang="pl-PL" sz="2400" dirty="0" err="1"/>
              <a:t>items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maximizes</a:t>
            </a:r>
            <a:r>
              <a:rPr lang="pl-PL" sz="2400" dirty="0"/>
              <a:t> </a:t>
            </a:r>
            <a:r>
              <a:rPr lang="pl-PL" sz="2400" i="1" dirty="0"/>
              <a:t>u(C) = </a:t>
            </a:r>
            <a:r>
              <a:rPr lang="el-GR" sz="2400" i="1" dirty="0"/>
              <a:t>Σ</a:t>
            </a:r>
            <a:r>
              <a:rPr lang="pl-PL" sz="2400" i="1" dirty="0" err="1"/>
              <a:t>u</a:t>
            </a:r>
            <a:r>
              <a:rPr lang="pl-PL" sz="2400" i="1" baseline="-25000" dirty="0" err="1"/>
              <a:t>i</a:t>
            </a:r>
            <a:r>
              <a:rPr lang="pl-PL" sz="2400" i="1" dirty="0"/>
              <a:t>(C)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0" y="573632"/>
            <a:ext cx="2829223" cy="132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 rot="787946">
            <a:off x="5077398" y="2466060"/>
            <a:ext cx="3756407" cy="1015663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What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is</a:t>
            </a:r>
            <a:r>
              <a:rPr lang="pl-PL" sz="2000" b="1" dirty="0">
                <a:solidFill>
                  <a:srgbClr val="FF0000"/>
                </a:solidFill>
              </a:rPr>
              <a:t> the </a:t>
            </a:r>
            <a:r>
              <a:rPr lang="pl-PL" sz="2000" b="1" dirty="0" err="1">
                <a:solidFill>
                  <a:srgbClr val="FF0000"/>
                </a:solidFill>
              </a:rPr>
              <a:t>complexity</a:t>
            </a:r>
            <a:r>
              <a:rPr lang="pl-PL" sz="2000" b="1" dirty="0">
                <a:solidFill>
                  <a:srgbClr val="FF0000"/>
                </a:solidFill>
              </a:rPr>
              <a:t> of the problem?  Good </a:t>
            </a:r>
            <a:r>
              <a:rPr lang="pl-PL" sz="2000" b="1" dirty="0" err="1">
                <a:solidFill>
                  <a:srgbClr val="FF0000"/>
                </a:solidFill>
              </a:rPr>
              <a:t>approximation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algorithms</a:t>
            </a:r>
            <a:r>
              <a:rPr lang="pl-PL" sz="2000" b="1" dirty="0">
                <a:solidFill>
                  <a:srgbClr val="FF0000"/>
                </a:solidFill>
              </a:rPr>
              <a:t>? FPT </a:t>
            </a:r>
            <a:r>
              <a:rPr lang="pl-PL" sz="2000" b="1" dirty="0" err="1">
                <a:solidFill>
                  <a:srgbClr val="FF0000"/>
                </a:solidFill>
              </a:rPr>
              <a:t>algorithms</a:t>
            </a:r>
            <a:r>
              <a:rPr lang="pl-PL" sz="2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9104F-C174-4FD1-9AC3-79808DD05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8" y="3973184"/>
            <a:ext cx="3117563" cy="27278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1E4815-F500-4BF4-858B-785640E227C6}"/>
              </a:ext>
            </a:extLst>
          </p:cNvPr>
          <p:cNvSpPr/>
          <p:nvPr/>
        </p:nvSpPr>
        <p:spPr>
          <a:xfrm>
            <a:off x="294968" y="3973184"/>
            <a:ext cx="3553422" cy="2727868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E7EEF-9549-4DBA-96E3-418D43204548}"/>
              </a:ext>
            </a:extLst>
          </p:cNvPr>
          <p:cNvSpPr/>
          <p:nvPr/>
        </p:nvSpPr>
        <p:spPr>
          <a:xfrm>
            <a:off x="2743199" y="3973184"/>
            <a:ext cx="739037" cy="2727868"/>
          </a:xfrm>
          <a:prstGeom prst="rect">
            <a:avLst/>
          </a:prstGeom>
          <a:solidFill>
            <a:srgbClr val="0070C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A671CF-3BF4-418A-8C7C-76A6BC6AD38A}"/>
              </a:ext>
            </a:extLst>
          </p:cNvPr>
          <p:cNvSpPr/>
          <p:nvPr/>
        </p:nvSpPr>
        <p:spPr>
          <a:xfrm>
            <a:off x="1077238" y="3973184"/>
            <a:ext cx="626302" cy="2727868"/>
          </a:xfrm>
          <a:prstGeom prst="rect">
            <a:avLst/>
          </a:prstGeom>
          <a:solidFill>
            <a:srgbClr val="0070C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908" y="546968"/>
            <a:ext cx="3882788" cy="4785395"/>
          </a:xfrm>
        </p:spPr>
        <p:txBody>
          <a:bodyPr/>
          <a:lstStyle/>
          <a:p>
            <a:pPr marL="0" indent="0">
              <a:buNone/>
            </a:pPr>
            <a:r>
              <a:rPr lang="pl-PL" u="sng" dirty="0"/>
              <a:t>Special </a:t>
            </a:r>
            <a:r>
              <a:rPr lang="pl-PL" u="sng" dirty="0" err="1"/>
              <a:t>utility</a:t>
            </a:r>
            <a:r>
              <a:rPr lang="pl-PL" u="sng" dirty="0"/>
              <a:t> </a:t>
            </a:r>
            <a:r>
              <a:rPr lang="pl-PL" u="sng" dirty="0" err="1"/>
              <a:t>functions</a:t>
            </a:r>
            <a:endParaRPr lang="pl-PL" u="sng" dirty="0"/>
          </a:p>
          <a:p>
            <a:r>
              <a:rPr lang="pl-PL" sz="2400" dirty="0" err="1"/>
              <a:t>Approval</a:t>
            </a:r>
            <a:r>
              <a:rPr lang="pl-PL" sz="2400" dirty="0"/>
              <a:t> utilities</a:t>
            </a:r>
          </a:p>
          <a:p>
            <a:endParaRPr lang="pl-PL" sz="2400" dirty="0"/>
          </a:p>
          <a:p>
            <a:pPr marL="0" indent="0">
              <a:buNone/>
            </a:pPr>
            <a:endParaRPr lang="pl-PL" sz="1100" dirty="0"/>
          </a:p>
          <a:p>
            <a:endParaRPr lang="pl-PL" sz="20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r>
              <a:rPr lang="pl-PL" sz="2400" dirty="0" err="1"/>
              <a:t>Borda</a:t>
            </a:r>
            <a:r>
              <a:rPr lang="pl-PL" sz="2400" dirty="0"/>
              <a:t> utilities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2" y="2927178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7" y="2108591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0" y="3318201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1" y="2538224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91" y="1623090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12" y="1654520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69" y="1560340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58" y="1577530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Łącznik prostoliniowy 13"/>
          <p:cNvCxnSpPr/>
          <p:nvPr/>
        </p:nvCxnSpPr>
        <p:spPr>
          <a:xfrm>
            <a:off x="917575" y="1560340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436728" y="2030756"/>
            <a:ext cx="331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138439" y="2160487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0             0          1            1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8439" y="2526734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1             1          0            1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38439" y="2975191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1             0          1            0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138439" y="3362621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0             0          0            1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1" y="5704083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6" y="4885496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9" y="6095106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0" y="5315129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90" y="4399995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11" y="4431425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68" y="4337245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57" y="4354435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oliniowy 50"/>
          <p:cNvCxnSpPr/>
          <p:nvPr/>
        </p:nvCxnSpPr>
        <p:spPr>
          <a:xfrm>
            <a:off x="917574" y="4337245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>
            <a:off x="436727" y="4807661"/>
            <a:ext cx="331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1138438" y="4937392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0             1          2            3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1138438" y="5303639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2             3          0            1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1138438" y="5752096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2             1          3            0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1138438" y="6139526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1             0          2            3</a:t>
            </a:r>
          </a:p>
        </p:txBody>
      </p:sp>
      <p:sp>
        <p:nvSpPr>
          <p:cNvPr id="62" name="Nawias klamrowy zamykający 61"/>
          <p:cNvSpPr/>
          <p:nvPr/>
        </p:nvSpPr>
        <p:spPr>
          <a:xfrm>
            <a:off x="4230805" y="1446663"/>
            <a:ext cx="238835" cy="2511188"/>
          </a:xfrm>
          <a:prstGeom prst="rightBrace">
            <a:avLst>
              <a:gd name="adj1" fmla="val 8333"/>
              <a:gd name="adj2" fmla="val 2934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ole tekstowe 62"/>
          <p:cNvSpPr txBox="1"/>
          <p:nvPr/>
        </p:nvSpPr>
        <p:spPr>
          <a:xfrm>
            <a:off x="4594745" y="1941669"/>
            <a:ext cx="37804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FF0000"/>
                </a:solidFill>
              </a:rPr>
              <a:t>Essentially</a:t>
            </a:r>
            <a:r>
              <a:rPr lang="pl-PL" sz="2400" b="1" dirty="0">
                <a:solidFill>
                  <a:srgbClr val="FF0000"/>
                </a:solidFill>
              </a:rPr>
              <a:t> the </a:t>
            </a:r>
            <a:r>
              <a:rPr lang="pl-PL" sz="2400" b="1" dirty="0" err="1">
                <a:solidFill>
                  <a:srgbClr val="FF0000"/>
                </a:solidFill>
              </a:rPr>
              <a:t>hardest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case</a:t>
            </a:r>
            <a:r>
              <a:rPr lang="pl-PL" sz="2400" b="1" dirty="0">
                <a:solidFill>
                  <a:srgbClr val="FF0000"/>
                </a:solidFill>
              </a:rPr>
              <a:t>.</a:t>
            </a:r>
          </a:p>
          <a:p>
            <a:endParaRPr lang="pl-PL" sz="8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Most </a:t>
            </a:r>
            <a:r>
              <a:rPr lang="pl-PL" sz="2400" b="1" dirty="0" err="1">
                <a:solidFill>
                  <a:srgbClr val="FF0000"/>
                </a:solidFill>
              </a:rPr>
              <a:t>problems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are</a:t>
            </a:r>
            <a:r>
              <a:rPr lang="pl-PL" sz="2400" b="1" dirty="0">
                <a:solidFill>
                  <a:srgbClr val="FF0000"/>
                </a:solidFill>
              </a:rPr>
              <a:t> NP-hard and hard to </a:t>
            </a:r>
            <a:r>
              <a:rPr lang="pl-PL" sz="2400" b="1" dirty="0" err="1">
                <a:solidFill>
                  <a:srgbClr val="FF0000"/>
                </a:solidFill>
              </a:rPr>
              <a:t>approximate</a:t>
            </a:r>
            <a:r>
              <a:rPr lang="pl-PL" sz="2400" b="1" dirty="0">
                <a:solidFill>
                  <a:srgbClr val="FF0000"/>
                </a:solidFill>
              </a:rPr>
              <a:t> (in </a:t>
            </a:r>
            <a:r>
              <a:rPr lang="pl-PL" sz="2400" b="1" dirty="0" err="1">
                <a:solidFill>
                  <a:srgbClr val="FF0000"/>
                </a:solidFill>
              </a:rPr>
              <a:t>an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appropriate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sense</a:t>
            </a:r>
            <a:r>
              <a:rPr lang="pl-PL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4" name="Nawias klamrowy zamykający 63"/>
          <p:cNvSpPr/>
          <p:nvPr/>
        </p:nvSpPr>
        <p:spPr>
          <a:xfrm>
            <a:off x="4230805" y="4337245"/>
            <a:ext cx="252484" cy="2116891"/>
          </a:xfrm>
          <a:prstGeom prst="rightBrace">
            <a:avLst>
              <a:gd name="adj1" fmla="val 8333"/>
              <a:gd name="adj2" fmla="val 11296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pole tekstowe 64"/>
          <p:cNvSpPr txBox="1"/>
          <p:nvPr/>
        </p:nvSpPr>
        <p:spPr>
          <a:xfrm>
            <a:off x="4594744" y="4272587"/>
            <a:ext cx="43543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The „</a:t>
            </a:r>
            <a:r>
              <a:rPr lang="pl-PL" sz="2400" b="1" dirty="0" err="1">
                <a:solidFill>
                  <a:srgbClr val="00B050"/>
                </a:solidFill>
              </a:rPr>
              <a:t>easiest</a:t>
            </a:r>
            <a:r>
              <a:rPr lang="pl-PL" sz="2400" b="1" dirty="0">
                <a:solidFill>
                  <a:srgbClr val="00B050"/>
                </a:solidFill>
              </a:rPr>
              <a:t>” </a:t>
            </a:r>
            <a:r>
              <a:rPr lang="pl-PL" sz="2400" b="1" dirty="0" err="1">
                <a:solidFill>
                  <a:srgbClr val="00B050"/>
                </a:solidFill>
              </a:rPr>
              <a:t>case</a:t>
            </a:r>
            <a:endParaRPr lang="pl-PL" sz="2400" b="1" dirty="0">
              <a:solidFill>
                <a:srgbClr val="00B050"/>
              </a:solidFill>
            </a:endParaRPr>
          </a:p>
          <a:p>
            <a:endParaRPr lang="pl-PL" sz="800" b="1" dirty="0">
              <a:solidFill>
                <a:srgbClr val="00B050"/>
              </a:solidFill>
            </a:endParaRPr>
          </a:p>
          <a:p>
            <a:r>
              <a:rPr lang="pl-PL" sz="2400" b="1" dirty="0" err="1">
                <a:solidFill>
                  <a:srgbClr val="00B050"/>
                </a:solidFill>
              </a:rPr>
              <a:t>Still</a:t>
            </a:r>
            <a:r>
              <a:rPr lang="pl-PL" sz="2400" b="1" dirty="0">
                <a:solidFill>
                  <a:srgbClr val="00B050"/>
                </a:solidFill>
              </a:rPr>
              <a:t> NP-hard, but </a:t>
            </a:r>
            <a:r>
              <a:rPr lang="pl-PL" sz="2400" b="1" dirty="0" err="1">
                <a:solidFill>
                  <a:srgbClr val="00B050"/>
                </a:solidFill>
              </a:rPr>
              <a:t>very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good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approximations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possilbe</a:t>
            </a:r>
            <a:r>
              <a:rPr lang="pl-PL" sz="2400" b="1" dirty="0">
                <a:solidFill>
                  <a:srgbClr val="00B050"/>
                </a:solidFill>
              </a:rPr>
              <a:t> (</a:t>
            </a:r>
            <a:r>
              <a:rPr lang="pl-PL" sz="2400" b="1" dirty="0" err="1">
                <a:solidFill>
                  <a:srgbClr val="00B050"/>
                </a:solidFill>
              </a:rPr>
              <a:t>PTASes</a:t>
            </a:r>
            <a:r>
              <a:rPr lang="pl-PL" sz="2400" b="1" dirty="0">
                <a:solidFill>
                  <a:srgbClr val="00B050"/>
                </a:solidFill>
              </a:rPr>
              <a:t> in </a:t>
            </a:r>
            <a:r>
              <a:rPr lang="pl-PL" sz="2400" b="1" dirty="0" err="1">
                <a:solidFill>
                  <a:srgbClr val="00B050"/>
                </a:solidFill>
              </a:rPr>
              <a:t>many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cases</a:t>
            </a:r>
            <a:r>
              <a:rPr lang="pl-PL" sz="2400" b="1" dirty="0">
                <a:solidFill>
                  <a:srgbClr val="00B050"/>
                </a:solidFill>
              </a:rPr>
              <a:t>)</a:t>
            </a:r>
          </a:p>
          <a:p>
            <a:pPr>
              <a:tabLst>
                <a:tab pos="269875" algn="l"/>
              </a:tabLst>
            </a:pPr>
            <a:r>
              <a:rPr lang="pl-PL" sz="2400" b="1" dirty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└─</a:t>
            </a:r>
            <a:r>
              <a:rPr lang="pl-PL" b="1" dirty="0" err="1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e.g</a:t>
            </a:r>
            <a:r>
              <a:rPr lang="pl-PL" b="1" dirty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., for </a:t>
            </a:r>
            <a:r>
              <a:rPr lang="pl-PL" b="1" dirty="0" err="1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OWAs</a:t>
            </a:r>
            <a:r>
              <a:rPr lang="pl-PL" b="1" dirty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 with a </a:t>
            </a:r>
            <a:r>
              <a:rPr lang="pl-PL" b="1" dirty="0" err="1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fixed</a:t>
            </a:r>
            <a:r>
              <a:rPr lang="pl-PL" b="1" dirty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pl-PL" b="1" dirty="0" err="1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number</a:t>
            </a:r>
            <a:r>
              <a:rPr lang="pl-PL" b="1" dirty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 of </a:t>
            </a:r>
            <a:br>
              <a:rPr lang="pl-PL" b="1" dirty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</a:br>
            <a:r>
              <a:rPr lang="pl-PL" b="1" dirty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	</a:t>
            </a:r>
            <a:r>
              <a:rPr lang="pl-PL" b="1" dirty="0" err="1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nonzero</a:t>
            </a:r>
            <a:r>
              <a:rPr lang="pl-PL" b="1" dirty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pl-PL" b="1" dirty="0" err="1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entries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  <p:bldP spid="53" grpId="0"/>
      <p:bldP spid="54" grpId="0"/>
      <p:bldP spid="55" grpId="0"/>
      <p:bldP spid="56" grpId="0"/>
      <p:bldP spid="62" grpId="0" animBg="1"/>
      <p:bldP spid="63" grpId="0"/>
      <p:bldP spid="64" grpId="0" animBg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908" y="546968"/>
            <a:ext cx="3882788" cy="4785395"/>
          </a:xfrm>
        </p:spPr>
        <p:txBody>
          <a:bodyPr/>
          <a:lstStyle/>
          <a:p>
            <a:pPr marL="0" indent="0">
              <a:buNone/>
            </a:pPr>
            <a:r>
              <a:rPr lang="pl-PL" u="sng" dirty="0"/>
              <a:t>Special </a:t>
            </a:r>
            <a:r>
              <a:rPr lang="pl-PL" u="sng" dirty="0" err="1"/>
              <a:t>utility</a:t>
            </a:r>
            <a:r>
              <a:rPr lang="pl-PL" u="sng" dirty="0"/>
              <a:t> </a:t>
            </a:r>
            <a:r>
              <a:rPr lang="pl-PL" u="sng" dirty="0" err="1"/>
              <a:t>functions</a:t>
            </a:r>
            <a:endParaRPr lang="pl-PL" u="sng" dirty="0"/>
          </a:p>
          <a:p>
            <a:r>
              <a:rPr lang="pl-PL" sz="2400" dirty="0" err="1"/>
              <a:t>Approval</a:t>
            </a:r>
            <a:r>
              <a:rPr lang="pl-PL" sz="2400" dirty="0"/>
              <a:t> utilities</a:t>
            </a:r>
          </a:p>
          <a:p>
            <a:endParaRPr lang="pl-PL" sz="2400" dirty="0"/>
          </a:p>
          <a:p>
            <a:pPr marL="0" indent="0">
              <a:buNone/>
            </a:pPr>
            <a:endParaRPr lang="pl-PL" sz="1100" dirty="0"/>
          </a:p>
          <a:p>
            <a:endParaRPr lang="pl-PL" sz="20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endParaRPr lang="pl-PL" sz="400" dirty="0"/>
          </a:p>
          <a:p>
            <a:r>
              <a:rPr lang="pl-PL" sz="2400" dirty="0" err="1"/>
              <a:t>Borda</a:t>
            </a:r>
            <a:r>
              <a:rPr lang="pl-PL" sz="2400" dirty="0"/>
              <a:t> utilities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2" y="2927178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7" y="2108591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0" y="3318201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1" y="2538224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91" y="1623090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12" y="1654520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69" y="1560340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58" y="1577530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Łącznik prostoliniowy 13"/>
          <p:cNvCxnSpPr/>
          <p:nvPr/>
        </p:nvCxnSpPr>
        <p:spPr>
          <a:xfrm>
            <a:off x="917575" y="1560340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436728" y="2030756"/>
            <a:ext cx="331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138439" y="2160487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0             0          1            1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8439" y="2526734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1             1          0            1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38439" y="2975191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1             0          1            0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138439" y="3362621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0             0          0            1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1" y="5704083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6" y="4885496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9" y="6095106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0" y="5315129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90" y="4399995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11" y="4431425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68" y="4337245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57" y="4354435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oliniowy 50"/>
          <p:cNvCxnSpPr/>
          <p:nvPr/>
        </p:nvCxnSpPr>
        <p:spPr>
          <a:xfrm>
            <a:off x="917574" y="4337245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>
            <a:off x="436727" y="4807661"/>
            <a:ext cx="331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1138438" y="4937392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0             1          2            3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1138438" y="5303639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2             3          0            1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1138438" y="5752096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2             1          3            0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1138438" y="6139526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1             0          2            3</a:t>
            </a:r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246850" y="547200"/>
            <a:ext cx="4897150" cy="6208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/>
              <a:t>Special OWA </a:t>
            </a:r>
            <a:r>
              <a:rPr lang="pl-PL" u="sng" dirty="0" err="1"/>
              <a:t>families</a:t>
            </a:r>
            <a:endParaRPr lang="pl-PL" u="sng" dirty="0"/>
          </a:p>
          <a:p>
            <a:r>
              <a:rPr lang="pl-PL" sz="2400" dirty="0"/>
              <a:t>1-Best OWA	         (1, 0, … , 0)</a:t>
            </a:r>
          </a:p>
          <a:p>
            <a:r>
              <a:rPr lang="pl-PL" sz="2400" dirty="0"/>
              <a:t>t-Best OWA	         (1, … , 1, 0, …,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k-Best OWA         (1, 1, …, 1)</a:t>
            </a:r>
          </a:p>
          <a:p>
            <a:pPr>
              <a:tabLst>
                <a:tab pos="2416175" algn="l"/>
              </a:tabLst>
            </a:pPr>
            <a:r>
              <a:rPr lang="pl-PL" sz="2400" dirty="0"/>
              <a:t>(k-1)-Best OWA  	(1, …, 1, 0)</a:t>
            </a:r>
          </a:p>
          <a:p>
            <a:pPr>
              <a:tabLst>
                <a:tab pos="2416175" algn="l"/>
              </a:tabLst>
            </a:pPr>
            <a:endParaRPr lang="pl-PL" sz="2400" dirty="0"/>
          </a:p>
          <a:p>
            <a:r>
              <a:rPr lang="pl-PL" sz="2400" dirty="0"/>
              <a:t>t-Median OWA   (0, … 0, 1, 0, …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k-Median OWA   (0, …, 0, 1)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</a:rPr>
              <a:t>Hurwicz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 OWA (x, 0, …, 0, 1-x)</a:t>
            </a:r>
          </a:p>
          <a:p>
            <a:endParaRPr lang="pl-PL" sz="2400" dirty="0"/>
          </a:p>
          <a:p>
            <a:r>
              <a:rPr lang="pl-PL" sz="2400" dirty="0" err="1"/>
              <a:t>geometric</a:t>
            </a:r>
            <a:r>
              <a:rPr lang="pl-PL" sz="2400" dirty="0"/>
              <a:t> OWA  (p</a:t>
            </a:r>
            <a:r>
              <a:rPr lang="pl-PL" sz="2400" baseline="30000" dirty="0"/>
              <a:t>0</a:t>
            </a:r>
            <a:r>
              <a:rPr lang="pl-PL" sz="2400" dirty="0"/>
              <a:t>, p</a:t>
            </a:r>
            <a:r>
              <a:rPr lang="pl-PL" sz="2400" baseline="30000" dirty="0"/>
              <a:t>1</a:t>
            </a:r>
            <a:r>
              <a:rPr lang="pl-PL" sz="2400" dirty="0"/>
              <a:t>, p</a:t>
            </a:r>
            <a:r>
              <a:rPr lang="pl-PL" sz="2400" baseline="30000" dirty="0"/>
              <a:t>2</a:t>
            </a:r>
            <a:r>
              <a:rPr lang="pl-PL" sz="2400" dirty="0"/>
              <a:t>, …, p</a:t>
            </a:r>
            <a:r>
              <a:rPr lang="pl-PL" sz="2400" baseline="30000" dirty="0"/>
              <a:t>k-1</a:t>
            </a:r>
            <a:r>
              <a:rPr lang="pl-PL" sz="2400" dirty="0"/>
              <a:t>)</a:t>
            </a:r>
          </a:p>
          <a:p>
            <a:r>
              <a:rPr lang="pl-PL" sz="2400" b="1" dirty="0" err="1">
                <a:solidFill>
                  <a:srgbClr val="00B050"/>
                </a:solidFill>
              </a:rPr>
              <a:t>nonincreasing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OWAs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58" name="Nawias klamrowy zamykający 57"/>
          <p:cNvSpPr/>
          <p:nvPr/>
        </p:nvSpPr>
        <p:spPr>
          <a:xfrm rot="5400000">
            <a:off x="7090711" y="3445144"/>
            <a:ext cx="156747" cy="7289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7170481" y="190104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</a:p>
        </p:txBody>
      </p:sp>
      <p:sp>
        <p:nvSpPr>
          <p:cNvPr id="60" name="Nawias klamrowy zamykający 59"/>
          <p:cNvSpPr/>
          <p:nvPr/>
        </p:nvSpPr>
        <p:spPr>
          <a:xfrm rot="5400000">
            <a:off x="7214238" y="1362753"/>
            <a:ext cx="156747" cy="973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948516" y="3807464"/>
            <a:ext cx="4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t-1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17659" y="455242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(minimum)</a:t>
            </a:r>
          </a:p>
        </p:txBody>
      </p:sp>
    </p:spTree>
    <p:extLst>
      <p:ext uri="{BB962C8B-B14F-4D97-AF65-F5344CB8AC3E}">
        <p14:creationId xmlns:p14="http://schemas.microsoft.com/office/powerpoint/2010/main" val="13111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4" grpId="0"/>
      <p:bldP spid="25" grpId="0"/>
      <p:bldP spid="26" grpId="0"/>
      <p:bldP spid="53" grpId="0"/>
      <p:bldP spid="54" grpId="0"/>
      <p:bldP spid="55" grpId="0"/>
      <p:bldP spid="56" grpId="0"/>
      <p:bldP spid="58" grpId="0" animBg="1"/>
      <p:bldP spid="6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246850" y="547200"/>
            <a:ext cx="4897150" cy="6208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/>
              <a:t>Special OWA </a:t>
            </a:r>
            <a:r>
              <a:rPr lang="pl-PL" u="sng" dirty="0" err="1"/>
              <a:t>families</a:t>
            </a:r>
            <a:endParaRPr lang="pl-PL" u="sng" dirty="0"/>
          </a:p>
          <a:p>
            <a:r>
              <a:rPr lang="pl-PL" sz="2400" dirty="0"/>
              <a:t>1-Best OWA         (1, 0, …, 0)</a:t>
            </a:r>
          </a:p>
          <a:p>
            <a:r>
              <a:rPr lang="pl-PL" sz="2400" dirty="0"/>
              <a:t>t-Best OWA	         (1, … , 1, 0, …,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k-Best OWA         (1, 1, …, 1)</a:t>
            </a:r>
          </a:p>
          <a:p>
            <a:pPr>
              <a:tabLst>
                <a:tab pos="2416175" algn="l"/>
              </a:tabLst>
            </a:pPr>
            <a:r>
              <a:rPr lang="pl-PL" sz="2400" dirty="0"/>
              <a:t>(k-1)-Best OWA  	(1, …, 1, 0)</a:t>
            </a:r>
          </a:p>
          <a:p>
            <a:pPr>
              <a:tabLst>
                <a:tab pos="2416175" algn="l"/>
              </a:tabLst>
            </a:pPr>
            <a:endParaRPr lang="pl-PL" sz="2400" dirty="0"/>
          </a:p>
          <a:p>
            <a:r>
              <a:rPr lang="pl-PL" sz="2400" dirty="0"/>
              <a:t>t-Median OWA   (0, … 0, 1, 0, …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k-Median OWA   (0, …, 0, 1)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</a:rPr>
              <a:t>Hurwicz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 OWA (x, 0, …, 0, 1-x)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err="1"/>
              <a:t>geometric</a:t>
            </a:r>
            <a:r>
              <a:rPr lang="pl-PL" sz="2400" dirty="0"/>
              <a:t> OWA  (p</a:t>
            </a:r>
            <a:r>
              <a:rPr lang="pl-PL" sz="2400" baseline="30000" dirty="0"/>
              <a:t>0</a:t>
            </a:r>
            <a:r>
              <a:rPr lang="pl-PL" sz="2400" dirty="0"/>
              <a:t>, p</a:t>
            </a:r>
            <a:r>
              <a:rPr lang="pl-PL" sz="2400" baseline="30000" dirty="0"/>
              <a:t>1</a:t>
            </a:r>
            <a:r>
              <a:rPr lang="pl-PL" sz="2400" dirty="0"/>
              <a:t>, p</a:t>
            </a:r>
            <a:r>
              <a:rPr lang="pl-PL" sz="2400" baseline="30000" dirty="0"/>
              <a:t>2</a:t>
            </a:r>
            <a:r>
              <a:rPr lang="pl-PL" sz="2400" dirty="0"/>
              <a:t>, …, p</a:t>
            </a:r>
            <a:r>
              <a:rPr lang="pl-PL" sz="2400" baseline="30000" dirty="0"/>
              <a:t>k-1</a:t>
            </a:r>
            <a:r>
              <a:rPr lang="pl-PL" sz="2400" dirty="0"/>
              <a:t>)</a:t>
            </a:r>
          </a:p>
          <a:p>
            <a:r>
              <a:rPr lang="pl-PL" sz="2400" b="1" dirty="0" err="1">
                <a:solidFill>
                  <a:srgbClr val="00B050"/>
                </a:solidFill>
              </a:rPr>
              <a:t>nonincreasing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OWAs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58" name="Nawias klamrowy zamykający 57"/>
          <p:cNvSpPr/>
          <p:nvPr/>
        </p:nvSpPr>
        <p:spPr>
          <a:xfrm rot="5400000">
            <a:off x="7090711" y="3473287"/>
            <a:ext cx="156747" cy="7289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7170481" y="19291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</a:p>
        </p:txBody>
      </p:sp>
      <p:sp>
        <p:nvSpPr>
          <p:cNvPr id="60" name="Nawias klamrowy zamykający 59"/>
          <p:cNvSpPr/>
          <p:nvPr/>
        </p:nvSpPr>
        <p:spPr>
          <a:xfrm rot="5400000">
            <a:off x="7214238" y="1390896"/>
            <a:ext cx="156747" cy="973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948516" y="3835607"/>
            <a:ext cx="4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t-1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17660" y="451388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(minimum)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H="1" flipV="1">
            <a:off x="3534769" y="1992502"/>
            <a:ext cx="859808" cy="456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1192267" y="1745006"/>
            <a:ext cx="234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P-</a:t>
            </a:r>
            <a:r>
              <a:rPr lang="pl-PL" sz="2400" b="1" dirty="0" err="1">
                <a:solidFill>
                  <a:srgbClr val="FF0000"/>
                </a:solidFill>
              </a:rPr>
              <a:t>time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algorithm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2" name="Dowolny kształt 21"/>
          <p:cNvSpPr/>
          <p:nvPr/>
        </p:nvSpPr>
        <p:spPr>
          <a:xfrm>
            <a:off x="330632" y="1125459"/>
            <a:ext cx="3810307" cy="1572310"/>
          </a:xfrm>
          <a:custGeom>
            <a:avLst/>
            <a:gdLst>
              <a:gd name="connsiteX0" fmla="*/ 4107149 w 4107149"/>
              <a:gd name="connsiteY0" fmla="*/ 92539 h 1606029"/>
              <a:gd name="connsiteX1" fmla="*/ 591438 w 4107149"/>
              <a:gd name="connsiteY1" fmla="*/ 92539 h 1606029"/>
              <a:gd name="connsiteX2" fmla="*/ 23880 w 4107149"/>
              <a:gd name="connsiteY2" fmla="*/ 1054236 h 1606029"/>
              <a:gd name="connsiteX3" fmla="*/ 827921 w 4107149"/>
              <a:gd name="connsiteY3" fmla="*/ 1401077 h 1606029"/>
              <a:gd name="connsiteX4" fmla="*/ 1474307 w 4107149"/>
              <a:gd name="connsiteY4" fmla="*/ 1416843 h 1606029"/>
              <a:gd name="connsiteX5" fmla="*/ 1695025 w 4107149"/>
              <a:gd name="connsiteY5" fmla="*/ 1322250 h 1606029"/>
              <a:gd name="connsiteX6" fmla="*/ 2215287 w 4107149"/>
              <a:gd name="connsiteY6" fmla="*/ 1606029 h 1606029"/>
              <a:gd name="connsiteX0" fmla="*/ 4107149 w 4107149"/>
              <a:gd name="connsiteY0" fmla="*/ 92539 h 1606029"/>
              <a:gd name="connsiteX1" fmla="*/ 591438 w 4107149"/>
              <a:gd name="connsiteY1" fmla="*/ 92539 h 1606029"/>
              <a:gd name="connsiteX2" fmla="*/ 23880 w 4107149"/>
              <a:gd name="connsiteY2" fmla="*/ 1054236 h 1606029"/>
              <a:gd name="connsiteX3" fmla="*/ 827921 w 4107149"/>
              <a:gd name="connsiteY3" fmla="*/ 1401077 h 1606029"/>
              <a:gd name="connsiteX4" fmla="*/ 1474307 w 4107149"/>
              <a:gd name="connsiteY4" fmla="*/ 1416843 h 1606029"/>
              <a:gd name="connsiteX5" fmla="*/ 2215287 w 4107149"/>
              <a:gd name="connsiteY5" fmla="*/ 1606029 h 1606029"/>
              <a:gd name="connsiteX0" fmla="*/ 4107149 w 4107149"/>
              <a:gd name="connsiteY0" fmla="*/ 92539 h 1606029"/>
              <a:gd name="connsiteX1" fmla="*/ 591438 w 4107149"/>
              <a:gd name="connsiteY1" fmla="*/ 92539 h 1606029"/>
              <a:gd name="connsiteX2" fmla="*/ 23880 w 4107149"/>
              <a:gd name="connsiteY2" fmla="*/ 1054236 h 1606029"/>
              <a:gd name="connsiteX3" fmla="*/ 827921 w 4107149"/>
              <a:gd name="connsiteY3" fmla="*/ 1401077 h 1606029"/>
              <a:gd name="connsiteX4" fmla="*/ 890983 w 4107149"/>
              <a:gd name="connsiteY4" fmla="*/ 1542967 h 1606029"/>
              <a:gd name="connsiteX5" fmla="*/ 2215287 w 4107149"/>
              <a:gd name="connsiteY5" fmla="*/ 1606029 h 1606029"/>
              <a:gd name="connsiteX0" fmla="*/ 4139254 w 4139254"/>
              <a:gd name="connsiteY0" fmla="*/ 92539 h 1606029"/>
              <a:gd name="connsiteX1" fmla="*/ 623543 w 4139254"/>
              <a:gd name="connsiteY1" fmla="*/ 92539 h 1606029"/>
              <a:gd name="connsiteX2" fmla="*/ 55985 w 4139254"/>
              <a:gd name="connsiteY2" fmla="*/ 1054236 h 1606029"/>
              <a:gd name="connsiteX3" fmla="*/ 119046 w 4139254"/>
              <a:gd name="connsiteY3" fmla="*/ 1196126 h 1606029"/>
              <a:gd name="connsiteX4" fmla="*/ 923088 w 4139254"/>
              <a:gd name="connsiteY4" fmla="*/ 1542967 h 1606029"/>
              <a:gd name="connsiteX5" fmla="*/ 2247392 w 4139254"/>
              <a:gd name="connsiteY5" fmla="*/ 1606029 h 1606029"/>
              <a:gd name="connsiteX0" fmla="*/ 4095707 w 4095707"/>
              <a:gd name="connsiteY0" fmla="*/ 63602 h 1577092"/>
              <a:gd name="connsiteX1" fmla="*/ 579996 w 4095707"/>
              <a:gd name="connsiteY1" fmla="*/ 63602 h 1577092"/>
              <a:gd name="connsiteX2" fmla="*/ 91266 w 4095707"/>
              <a:gd name="connsiteY2" fmla="*/ 599630 h 1577092"/>
              <a:gd name="connsiteX3" fmla="*/ 75499 w 4095707"/>
              <a:gd name="connsiteY3" fmla="*/ 1167189 h 1577092"/>
              <a:gd name="connsiteX4" fmla="*/ 879541 w 4095707"/>
              <a:gd name="connsiteY4" fmla="*/ 1514030 h 1577092"/>
              <a:gd name="connsiteX5" fmla="*/ 2203845 w 4095707"/>
              <a:gd name="connsiteY5" fmla="*/ 1577092 h 1577092"/>
              <a:gd name="connsiteX0" fmla="*/ 4175564 w 4175564"/>
              <a:gd name="connsiteY0" fmla="*/ 92783 h 1606273"/>
              <a:gd name="connsiteX1" fmla="*/ 1921094 w 4175564"/>
              <a:gd name="connsiteY1" fmla="*/ 45486 h 1606273"/>
              <a:gd name="connsiteX2" fmla="*/ 171123 w 4175564"/>
              <a:gd name="connsiteY2" fmla="*/ 628811 h 1606273"/>
              <a:gd name="connsiteX3" fmla="*/ 155356 w 4175564"/>
              <a:gd name="connsiteY3" fmla="*/ 1196370 h 1606273"/>
              <a:gd name="connsiteX4" fmla="*/ 959398 w 4175564"/>
              <a:gd name="connsiteY4" fmla="*/ 1543211 h 1606273"/>
              <a:gd name="connsiteX5" fmla="*/ 2283702 w 4175564"/>
              <a:gd name="connsiteY5" fmla="*/ 1606273 h 1606273"/>
              <a:gd name="connsiteX0" fmla="*/ 4175564 w 4175564"/>
              <a:gd name="connsiteY0" fmla="*/ 71948 h 1585438"/>
              <a:gd name="connsiteX1" fmla="*/ 1921094 w 4175564"/>
              <a:gd name="connsiteY1" fmla="*/ 24651 h 1585438"/>
              <a:gd name="connsiteX2" fmla="*/ 171123 w 4175564"/>
              <a:gd name="connsiteY2" fmla="*/ 607976 h 1585438"/>
              <a:gd name="connsiteX3" fmla="*/ 155356 w 4175564"/>
              <a:gd name="connsiteY3" fmla="*/ 1175535 h 1585438"/>
              <a:gd name="connsiteX4" fmla="*/ 959398 w 4175564"/>
              <a:gd name="connsiteY4" fmla="*/ 1522376 h 1585438"/>
              <a:gd name="connsiteX5" fmla="*/ 2283702 w 4175564"/>
              <a:gd name="connsiteY5" fmla="*/ 1585438 h 1585438"/>
              <a:gd name="connsiteX0" fmla="*/ 4073751 w 4073751"/>
              <a:gd name="connsiteY0" fmla="*/ 71948 h 1585438"/>
              <a:gd name="connsiteX1" fmla="*/ 1819281 w 4073751"/>
              <a:gd name="connsiteY1" fmla="*/ 24651 h 1585438"/>
              <a:gd name="connsiteX2" fmla="*/ 69310 w 4073751"/>
              <a:gd name="connsiteY2" fmla="*/ 607976 h 1585438"/>
              <a:gd name="connsiteX3" fmla="*/ 53543 w 4073751"/>
              <a:gd name="connsiteY3" fmla="*/ 1175535 h 1585438"/>
              <a:gd name="connsiteX4" fmla="*/ 857585 w 4073751"/>
              <a:gd name="connsiteY4" fmla="*/ 1522376 h 1585438"/>
              <a:gd name="connsiteX5" fmla="*/ 2181889 w 4073751"/>
              <a:gd name="connsiteY5" fmla="*/ 1585438 h 1585438"/>
              <a:gd name="connsiteX0" fmla="*/ 4029186 w 4029186"/>
              <a:gd name="connsiteY0" fmla="*/ 71948 h 1585438"/>
              <a:gd name="connsiteX1" fmla="*/ 1774716 w 4029186"/>
              <a:gd name="connsiteY1" fmla="*/ 24651 h 1585438"/>
              <a:gd name="connsiteX2" fmla="*/ 24745 w 4029186"/>
              <a:gd name="connsiteY2" fmla="*/ 607976 h 1585438"/>
              <a:gd name="connsiteX3" fmla="*/ 749958 w 4029186"/>
              <a:gd name="connsiteY3" fmla="*/ 1490845 h 1585438"/>
              <a:gd name="connsiteX4" fmla="*/ 813020 w 4029186"/>
              <a:gd name="connsiteY4" fmla="*/ 1522376 h 1585438"/>
              <a:gd name="connsiteX5" fmla="*/ 2137324 w 4029186"/>
              <a:gd name="connsiteY5" fmla="*/ 1585438 h 1585438"/>
              <a:gd name="connsiteX0" fmla="*/ 4028634 w 4028634"/>
              <a:gd name="connsiteY0" fmla="*/ 71948 h 1585438"/>
              <a:gd name="connsiteX1" fmla="*/ 1774164 w 4028634"/>
              <a:gd name="connsiteY1" fmla="*/ 24651 h 1585438"/>
              <a:gd name="connsiteX2" fmla="*/ 24193 w 4028634"/>
              <a:gd name="connsiteY2" fmla="*/ 607976 h 1585438"/>
              <a:gd name="connsiteX3" fmla="*/ 749406 w 4028634"/>
              <a:gd name="connsiteY3" fmla="*/ 1490845 h 1585438"/>
              <a:gd name="connsiteX4" fmla="*/ 686344 w 4028634"/>
              <a:gd name="connsiteY4" fmla="*/ 1522376 h 1585438"/>
              <a:gd name="connsiteX5" fmla="*/ 2136772 w 4028634"/>
              <a:gd name="connsiteY5" fmla="*/ 1585438 h 1585438"/>
              <a:gd name="connsiteX0" fmla="*/ 4033826 w 4033826"/>
              <a:gd name="connsiteY0" fmla="*/ 71948 h 1822538"/>
              <a:gd name="connsiteX1" fmla="*/ 1779356 w 4033826"/>
              <a:gd name="connsiteY1" fmla="*/ 24651 h 1822538"/>
              <a:gd name="connsiteX2" fmla="*/ 29385 w 4033826"/>
              <a:gd name="connsiteY2" fmla="*/ 607976 h 1822538"/>
              <a:gd name="connsiteX3" fmla="*/ 754598 w 4033826"/>
              <a:gd name="connsiteY3" fmla="*/ 1490845 h 1822538"/>
              <a:gd name="connsiteX4" fmla="*/ 1700529 w 4033826"/>
              <a:gd name="connsiteY4" fmla="*/ 1821921 h 1822538"/>
              <a:gd name="connsiteX5" fmla="*/ 2141964 w 4033826"/>
              <a:gd name="connsiteY5" fmla="*/ 1585438 h 1822538"/>
              <a:gd name="connsiteX0" fmla="*/ 4033826 w 4033826"/>
              <a:gd name="connsiteY0" fmla="*/ 71948 h 1822538"/>
              <a:gd name="connsiteX1" fmla="*/ 1779356 w 4033826"/>
              <a:gd name="connsiteY1" fmla="*/ 24651 h 1822538"/>
              <a:gd name="connsiteX2" fmla="*/ 29385 w 4033826"/>
              <a:gd name="connsiteY2" fmla="*/ 607976 h 1822538"/>
              <a:gd name="connsiteX3" fmla="*/ 754598 w 4033826"/>
              <a:gd name="connsiteY3" fmla="*/ 1490845 h 1822538"/>
              <a:gd name="connsiteX4" fmla="*/ 1700529 w 4033826"/>
              <a:gd name="connsiteY4" fmla="*/ 1821921 h 1822538"/>
              <a:gd name="connsiteX5" fmla="*/ 2141964 w 4033826"/>
              <a:gd name="connsiteY5" fmla="*/ 1585438 h 1822538"/>
              <a:gd name="connsiteX0" fmla="*/ 4036806 w 4036806"/>
              <a:gd name="connsiteY0" fmla="*/ 71948 h 1591871"/>
              <a:gd name="connsiteX1" fmla="*/ 1782336 w 4036806"/>
              <a:gd name="connsiteY1" fmla="*/ 24651 h 1591871"/>
              <a:gd name="connsiteX2" fmla="*/ 32365 w 4036806"/>
              <a:gd name="connsiteY2" fmla="*/ 607976 h 1591871"/>
              <a:gd name="connsiteX3" fmla="*/ 757578 w 4036806"/>
              <a:gd name="connsiteY3" fmla="*/ 1490845 h 1591871"/>
              <a:gd name="connsiteX4" fmla="*/ 2144944 w 4036806"/>
              <a:gd name="connsiteY4" fmla="*/ 1585438 h 1591871"/>
              <a:gd name="connsiteX0" fmla="*/ 4108328 w 4108328"/>
              <a:gd name="connsiteY0" fmla="*/ 71948 h 1585438"/>
              <a:gd name="connsiteX1" fmla="*/ 1853858 w 4108328"/>
              <a:gd name="connsiteY1" fmla="*/ 24651 h 1585438"/>
              <a:gd name="connsiteX2" fmla="*/ 103887 w 4108328"/>
              <a:gd name="connsiteY2" fmla="*/ 607976 h 1585438"/>
              <a:gd name="connsiteX3" fmla="*/ 419197 w 4108328"/>
              <a:gd name="connsiteY3" fmla="*/ 1475079 h 1585438"/>
              <a:gd name="connsiteX4" fmla="*/ 2216466 w 4108328"/>
              <a:gd name="connsiteY4" fmla="*/ 1585438 h 1585438"/>
              <a:gd name="connsiteX0" fmla="*/ 4041540 w 4041540"/>
              <a:gd name="connsiteY0" fmla="*/ 95635 h 1609125"/>
              <a:gd name="connsiteX1" fmla="*/ 872670 w 4041540"/>
              <a:gd name="connsiteY1" fmla="*/ 16807 h 1609125"/>
              <a:gd name="connsiteX2" fmla="*/ 37099 w 4041540"/>
              <a:gd name="connsiteY2" fmla="*/ 631663 h 1609125"/>
              <a:gd name="connsiteX3" fmla="*/ 352409 w 4041540"/>
              <a:gd name="connsiteY3" fmla="*/ 1498766 h 1609125"/>
              <a:gd name="connsiteX4" fmla="*/ 2149678 w 4041540"/>
              <a:gd name="connsiteY4" fmla="*/ 1609125 h 1609125"/>
              <a:gd name="connsiteX0" fmla="*/ 4041540 w 4041540"/>
              <a:gd name="connsiteY0" fmla="*/ 78883 h 1592373"/>
              <a:gd name="connsiteX1" fmla="*/ 872670 w 4041540"/>
              <a:gd name="connsiteY1" fmla="*/ 55 h 1592373"/>
              <a:gd name="connsiteX2" fmla="*/ 37099 w 4041540"/>
              <a:gd name="connsiteY2" fmla="*/ 614911 h 1592373"/>
              <a:gd name="connsiteX3" fmla="*/ 352409 w 4041540"/>
              <a:gd name="connsiteY3" fmla="*/ 1482014 h 1592373"/>
              <a:gd name="connsiteX4" fmla="*/ 2149678 w 4041540"/>
              <a:gd name="connsiteY4" fmla="*/ 1592373 h 1592373"/>
              <a:gd name="connsiteX0" fmla="*/ 4041540 w 4041540"/>
              <a:gd name="connsiteY0" fmla="*/ 78883 h 1592373"/>
              <a:gd name="connsiteX1" fmla="*/ 872670 w 4041540"/>
              <a:gd name="connsiteY1" fmla="*/ 55 h 1592373"/>
              <a:gd name="connsiteX2" fmla="*/ 37099 w 4041540"/>
              <a:gd name="connsiteY2" fmla="*/ 614911 h 1592373"/>
              <a:gd name="connsiteX3" fmla="*/ 352409 w 4041540"/>
              <a:gd name="connsiteY3" fmla="*/ 1482014 h 1592373"/>
              <a:gd name="connsiteX4" fmla="*/ 2149678 w 4041540"/>
              <a:gd name="connsiteY4" fmla="*/ 1592373 h 1592373"/>
              <a:gd name="connsiteX0" fmla="*/ 4025983 w 4025983"/>
              <a:gd name="connsiteY0" fmla="*/ 78883 h 1573407"/>
              <a:gd name="connsiteX1" fmla="*/ 857113 w 4025983"/>
              <a:gd name="connsiteY1" fmla="*/ 55 h 1573407"/>
              <a:gd name="connsiteX2" fmla="*/ 21542 w 4025983"/>
              <a:gd name="connsiteY2" fmla="*/ 614911 h 1573407"/>
              <a:gd name="connsiteX3" fmla="*/ 336852 w 4025983"/>
              <a:gd name="connsiteY3" fmla="*/ 1482014 h 1573407"/>
              <a:gd name="connsiteX4" fmla="*/ 1298548 w 4025983"/>
              <a:gd name="connsiteY4" fmla="*/ 1560842 h 1573407"/>
              <a:gd name="connsiteX0" fmla="*/ 4070565 w 4070565"/>
              <a:gd name="connsiteY0" fmla="*/ 123301 h 1611676"/>
              <a:gd name="connsiteX1" fmla="*/ 901695 w 4070565"/>
              <a:gd name="connsiteY1" fmla="*/ 44473 h 1611676"/>
              <a:gd name="connsiteX2" fmla="*/ 18827 w 4070565"/>
              <a:gd name="connsiteY2" fmla="*/ 753922 h 1611676"/>
              <a:gd name="connsiteX3" fmla="*/ 381434 w 4070565"/>
              <a:gd name="connsiteY3" fmla="*/ 1526432 h 1611676"/>
              <a:gd name="connsiteX4" fmla="*/ 1343130 w 4070565"/>
              <a:gd name="connsiteY4" fmla="*/ 1605260 h 1611676"/>
              <a:gd name="connsiteX0" fmla="*/ 4052035 w 4052035"/>
              <a:gd name="connsiteY0" fmla="*/ 123301 h 1611676"/>
              <a:gd name="connsiteX1" fmla="*/ 883165 w 4052035"/>
              <a:gd name="connsiteY1" fmla="*/ 44473 h 1611676"/>
              <a:gd name="connsiteX2" fmla="*/ 297 w 4052035"/>
              <a:gd name="connsiteY2" fmla="*/ 753922 h 1611676"/>
              <a:gd name="connsiteX3" fmla="*/ 362904 w 4052035"/>
              <a:gd name="connsiteY3" fmla="*/ 1526432 h 1611676"/>
              <a:gd name="connsiteX4" fmla="*/ 1324600 w 4052035"/>
              <a:gd name="connsiteY4" fmla="*/ 1605260 h 1611676"/>
              <a:gd name="connsiteX0" fmla="*/ 4052172 w 4052172"/>
              <a:gd name="connsiteY0" fmla="*/ 123301 h 1652265"/>
              <a:gd name="connsiteX1" fmla="*/ 883302 w 4052172"/>
              <a:gd name="connsiteY1" fmla="*/ 44473 h 1652265"/>
              <a:gd name="connsiteX2" fmla="*/ 434 w 4052172"/>
              <a:gd name="connsiteY2" fmla="*/ 753922 h 1652265"/>
              <a:gd name="connsiteX3" fmla="*/ 772944 w 4052172"/>
              <a:gd name="connsiteY3" fmla="*/ 1589494 h 1652265"/>
              <a:gd name="connsiteX4" fmla="*/ 1324737 w 4052172"/>
              <a:gd name="connsiteY4" fmla="*/ 1605260 h 1652265"/>
              <a:gd name="connsiteX0" fmla="*/ 4052184 w 4052184"/>
              <a:gd name="connsiteY0" fmla="*/ 123301 h 1605260"/>
              <a:gd name="connsiteX1" fmla="*/ 883314 w 4052184"/>
              <a:gd name="connsiteY1" fmla="*/ 44473 h 1605260"/>
              <a:gd name="connsiteX2" fmla="*/ 446 w 4052184"/>
              <a:gd name="connsiteY2" fmla="*/ 753922 h 1605260"/>
              <a:gd name="connsiteX3" fmla="*/ 772956 w 4052184"/>
              <a:gd name="connsiteY3" fmla="*/ 1589494 h 1605260"/>
              <a:gd name="connsiteX4" fmla="*/ 1324749 w 4052184"/>
              <a:gd name="connsiteY4" fmla="*/ 1605260 h 1605260"/>
              <a:gd name="connsiteX0" fmla="*/ 4103893 w 4103893"/>
              <a:gd name="connsiteY0" fmla="*/ 252415 h 1576719"/>
              <a:gd name="connsiteX1" fmla="*/ 883314 w 4103893"/>
              <a:gd name="connsiteY1" fmla="*/ 15932 h 1576719"/>
              <a:gd name="connsiteX2" fmla="*/ 446 w 4103893"/>
              <a:gd name="connsiteY2" fmla="*/ 725381 h 1576719"/>
              <a:gd name="connsiteX3" fmla="*/ 772956 w 4103893"/>
              <a:gd name="connsiteY3" fmla="*/ 1560953 h 1576719"/>
              <a:gd name="connsiteX4" fmla="*/ 1324749 w 4103893"/>
              <a:gd name="connsiteY4" fmla="*/ 1576719 h 1576719"/>
              <a:gd name="connsiteX0" fmla="*/ 4165730 w 4165730"/>
              <a:gd name="connsiteY0" fmla="*/ 269392 h 1574842"/>
              <a:gd name="connsiteX1" fmla="*/ 883314 w 4165730"/>
              <a:gd name="connsiteY1" fmla="*/ 14055 h 1574842"/>
              <a:gd name="connsiteX2" fmla="*/ 446 w 4165730"/>
              <a:gd name="connsiteY2" fmla="*/ 723504 h 1574842"/>
              <a:gd name="connsiteX3" fmla="*/ 772956 w 4165730"/>
              <a:gd name="connsiteY3" fmla="*/ 1559076 h 1574842"/>
              <a:gd name="connsiteX4" fmla="*/ 1324749 w 4165730"/>
              <a:gd name="connsiteY4" fmla="*/ 1574842 h 1574842"/>
              <a:gd name="connsiteX0" fmla="*/ 4165730 w 4165730"/>
              <a:gd name="connsiteY0" fmla="*/ 267761 h 1573211"/>
              <a:gd name="connsiteX1" fmla="*/ 883314 w 4165730"/>
              <a:gd name="connsiteY1" fmla="*/ 12424 h 1573211"/>
              <a:gd name="connsiteX2" fmla="*/ 446 w 4165730"/>
              <a:gd name="connsiteY2" fmla="*/ 721873 h 1573211"/>
              <a:gd name="connsiteX3" fmla="*/ 772956 w 4165730"/>
              <a:gd name="connsiteY3" fmla="*/ 1557445 h 1573211"/>
              <a:gd name="connsiteX4" fmla="*/ 1324749 w 4165730"/>
              <a:gd name="connsiteY4" fmla="*/ 1573211 h 1573211"/>
              <a:gd name="connsiteX0" fmla="*/ 4165730 w 4165730"/>
              <a:gd name="connsiteY0" fmla="*/ 266860 h 1572310"/>
              <a:gd name="connsiteX1" fmla="*/ 883314 w 4165730"/>
              <a:gd name="connsiteY1" fmla="*/ 11523 h 1572310"/>
              <a:gd name="connsiteX2" fmla="*/ 446 w 4165730"/>
              <a:gd name="connsiteY2" fmla="*/ 720972 h 1572310"/>
              <a:gd name="connsiteX3" fmla="*/ 772956 w 4165730"/>
              <a:gd name="connsiteY3" fmla="*/ 1556544 h 1572310"/>
              <a:gd name="connsiteX4" fmla="*/ 1324749 w 4165730"/>
              <a:gd name="connsiteY4" fmla="*/ 1572310 h 1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730" h="1572310">
                <a:moveTo>
                  <a:pt x="4165730" y="266860"/>
                </a:moveTo>
                <a:cubicBezTo>
                  <a:pt x="2748147" y="257419"/>
                  <a:pt x="1577528" y="-64162"/>
                  <a:pt x="883314" y="11523"/>
                </a:cubicBezTo>
                <a:cubicBezTo>
                  <a:pt x="189100" y="87208"/>
                  <a:pt x="18839" y="463469"/>
                  <a:pt x="446" y="720972"/>
                </a:cubicBezTo>
                <a:cubicBezTo>
                  <a:pt x="-17947" y="978475"/>
                  <a:pt x="536474" y="1540779"/>
                  <a:pt x="772956" y="1556544"/>
                </a:cubicBezTo>
                <a:cubicBezTo>
                  <a:pt x="1009438" y="1572309"/>
                  <a:pt x="1035715" y="1552603"/>
                  <a:pt x="1324749" y="157231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2" name="Łącznik prosty ze strzałką 61"/>
          <p:cNvCxnSpPr/>
          <p:nvPr/>
        </p:nvCxnSpPr>
        <p:spPr>
          <a:xfrm flipH="1" flipV="1">
            <a:off x="3534769" y="2680137"/>
            <a:ext cx="848046" cy="138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/>
          <p:cNvSpPr txBox="1"/>
          <p:nvPr/>
        </p:nvSpPr>
        <p:spPr>
          <a:xfrm>
            <a:off x="1695162" y="2449304"/>
            <a:ext cx="1839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NP-</a:t>
            </a:r>
            <a:r>
              <a:rPr lang="pl-PL" sz="2400" b="1" dirty="0" err="1"/>
              <a:t>complete</a:t>
            </a:r>
            <a:br>
              <a:rPr lang="pl-PL" sz="2400" b="1" dirty="0"/>
            </a:br>
            <a:r>
              <a:rPr lang="pl-PL" b="1" dirty="0"/>
              <a:t>(</a:t>
            </a:r>
            <a:r>
              <a:rPr lang="pl-PL" b="1" dirty="0" err="1"/>
              <a:t>even</a:t>
            </a:r>
            <a:r>
              <a:rPr lang="pl-PL" b="1" dirty="0"/>
              <a:t> for </a:t>
            </a:r>
            <a:r>
              <a:rPr lang="pl-PL" b="1" dirty="0" err="1"/>
              <a:t>Borda</a:t>
            </a:r>
            <a:r>
              <a:rPr lang="pl-PL" b="1" dirty="0"/>
              <a:t>)</a:t>
            </a:r>
            <a:endParaRPr lang="pl-PL" sz="2400" b="1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88900" y="3174367"/>
            <a:ext cx="4562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PTAS for </a:t>
            </a:r>
            <a:r>
              <a:rPr lang="pl-PL" sz="2000" b="1" dirty="0" err="1"/>
              <a:t>Borda</a:t>
            </a:r>
            <a:r>
              <a:rPr lang="pl-PL" sz="2000" b="1" dirty="0"/>
              <a:t> </a:t>
            </a:r>
            <a:r>
              <a:rPr lang="pl-PL" sz="2000" b="1" dirty="0">
                <a:sym typeface="Wingdings" panose="05000000000000000000" pitchFamily="2" charset="2"/>
              </a:rPr>
              <a:t> </a:t>
            </a:r>
            <a:r>
              <a:rPr lang="pl-PL" sz="2000" b="1" dirty="0"/>
              <a:t>t/k-</a:t>
            </a:r>
            <a:r>
              <a:rPr lang="pl-PL" sz="2000" b="1" dirty="0" err="1"/>
              <a:t>approximation</a:t>
            </a:r>
            <a:endParaRPr lang="pl-PL" sz="2000" b="1" dirty="0"/>
          </a:p>
          <a:p>
            <a:pPr algn="ctr"/>
            <a:r>
              <a:rPr lang="pl-PL" sz="2000" b="1" dirty="0"/>
              <a:t>↓</a:t>
            </a:r>
          </a:p>
          <a:p>
            <a:r>
              <a:rPr lang="pl-PL" sz="2000" b="1" dirty="0"/>
              <a:t>(k-1)/k-</a:t>
            </a:r>
            <a:r>
              <a:rPr lang="pl-PL" sz="2000" b="1" dirty="0" err="1"/>
              <a:t>approximation</a:t>
            </a:r>
            <a:r>
              <a:rPr lang="pl-PL" sz="2000" b="1" dirty="0"/>
              <a:t> (PTAS)</a:t>
            </a:r>
          </a:p>
        </p:txBody>
      </p:sp>
      <p:cxnSp>
        <p:nvCxnSpPr>
          <p:cNvPr id="65" name="Łącznik prosty ze strzałką 64"/>
          <p:cNvCxnSpPr/>
          <p:nvPr/>
        </p:nvCxnSpPr>
        <p:spPr>
          <a:xfrm flipH="1">
            <a:off x="2999874" y="3651421"/>
            <a:ext cx="1382942" cy="98372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421265" y="4617802"/>
            <a:ext cx="272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Almost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no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hope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for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approximation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6" name="Łącznik prosty ze strzałką 65"/>
          <p:cNvCxnSpPr/>
          <p:nvPr/>
        </p:nvCxnSpPr>
        <p:spPr>
          <a:xfrm flipH="1" flipV="1">
            <a:off x="3523007" y="6087305"/>
            <a:ext cx="859808" cy="3234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1284554" y="5597612"/>
            <a:ext cx="296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(1-1/e)-</a:t>
            </a:r>
            <a:r>
              <a:rPr lang="pl-PL" b="1" dirty="0" err="1">
                <a:solidFill>
                  <a:srgbClr val="00B050"/>
                </a:solidFill>
              </a:rPr>
              <a:t>approximation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err="1">
                <a:solidFill>
                  <a:srgbClr val="00B050"/>
                </a:solidFill>
              </a:rPr>
              <a:t>through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err="1">
                <a:solidFill>
                  <a:srgbClr val="00B050"/>
                </a:solidFill>
              </a:rPr>
              <a:t>submodular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err="1">
                <a:solidFill>
                  <a:srgbClr val="00B050"/>
                </a:solidFill>
              </a:rPr>
              <a:t>functions</a:t>
            </a:r>
            <a:endParaRPr lang="pl-PL" b="1" dirty="0">
              <a:solidFill>
                <a:srgbClr val="00B050"/>
              </a:solidFill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 flipH="1" flipV="1">
            <a:off x="3691345" y="5448800"/>
            <a:ext cx="691470" cy="61047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356723" y="5079467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PTAS for </a:t>
            </a:r>
            <a:r>
              <a:rPr lang="pl-PL" b="1" dirty="0" err="1">
                <a:solidFill>
                  <a:schemeClr val="accent4">
                    <a:lumMod val="75000"/>
                  </a:schemeClr>
                </a:solidFill>
              </a:rPr>
              <a:t>Borda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3157840" y="4401511"/>
            <a:ext cx="1224975" cy="46726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wias klamrowy otwierający 9"/>
          <p:cNvSpPr/>
          <p:nvPr/>
        </p:nvSpPr>
        <p:spPr>
          <a:xfrm>
            <a:off x="4116067" y="1166741"/>
            <a:ext cx="261566" cy="457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8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3" grpId="0"/>
      <p:bldP spid="28" grpId="0"/>
      <p:bldP spid="30" grpId="0"/>
      <p:bldP spid="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246850" y="547200"/>
            <a:ext cx="4897150" cy="6208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/>
              <a:t>Special OWA </a:t>
            </a:r>
            <a:r>
              <a:rPr lang="pl-PL" u="sng" dirty="0" err="1"/>
              <a:t>families</a:t>
            </a:r>
            <a:endParaRPr lang="pl-PL" u="sng" dirty="0"/>
          </a:p>
          <a:p>
            <a:r>
              <a:rPr lang="pl-PL" sz="2400" dirty="0"/>
              <a:t>1-Best OWA         (1, 0, …, 0)</a:t>
            </a:r>
          </a:p>
          <a:p>
            <a:r>
              <a:rPr lang="pl-PL" sz="2400" dirty="0"/>
              <a:t>t-Best OWA	         (1, … , 1, 0, …,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k-Best OWA         (1, 1, …, 1)</a:t>
            </a:r>
          </a:p>
          <a:p>
            <a:pPr>
              <a:tabLst>
                <a:tab pos="2416175" algn="l"/>
              </a:tabLst>
            </a:pPr>
            <a:r>
              <a:rPr lang="pl-PL" sz="2400" dirty="0"/>
              <a:t>(k-1)-Best OWA  	(1, …, 1, 0)</a:t>
            </a:r>
          </a:p>
          <a:p>
            <a:pPr>
              <a:tabLst>
                <a:tab pos="2416175" algn="l"/>
              </a:tabLst>
            </a:pPr>
            <a:endParaRPr lang="pl-PL" sz="2400" dirty="0"/>
          </a:p>
          <a:p>
            <a:r>
              <a:rPr lang="pl-PL" sz="2400" dirty="0"/>
              <a:t>t-Median OWA   (0, … 0, 1, 0, …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k-Median OWA   (0, …, 0, 1)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</a:rPr>
              <a:t>Hurwicz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 OWA (x, 0, …, 0, 1-x)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err="1"/>
              <a:t>geometric</a:t>
            </a:r>
            <a:r>
              <a:rPr lang="pl-PL" sz="2400" dirty="0"/>
              <a:t> OWA  (p</a:t>
            </a:r>
            <a:r>
              <a:rPr lang="pl-PL" sz="2400" baseline="30000" dirty="0"/>
              <a:t>0</a:t>
            </a:r>
            <a:r>
              <a:rPr lang="pl-PL" sz="2400" dirty="0"/>
              <a:t>, p</a:t>
            </a:r>
            <a:r>
              <a:rPr lang="pl-PL" sz="2400" baseline="30000" dirty="0"/>
              <a:t>1</a:t>
            </a:r>
            <a:r>
              <a:rPr lang="pl-PL" sz="2400" dirty="0"/>
              <a:t>, p</a:t>
            </a:r>
            <a:r>
              <a:rPr lang="pl-PL" sz="2400" baseline="30000" dirty="0"/>
              <a:t>2</a:t>
            </a:r>
            <a:r>
              <a:rPr lang="pl-PL" sz="2400" dirty="0"/>
              <a:t>, …, p</a:t>
            </a:r>
            <a:r>
              <a:rPr lang="pl-PL" sz="2400" baseline="30000" dirty="0"/>
              <a:t>k-1</a:t>
            </a:r>
            <a:r>
              <a:rPr lang="pl-PL" sz="2400" dirty="0"/>
              <a:t>)</a:t>
            </a:r>
          </a:p>
          <a:p>
            <a:r>
              <a:rPr lang="pl-PL" sz="2400" b="1" dirty="0" err="1">
                <a:solidFill>
                  <a:srgbClr val="00B050"/>
                </a:solidFill>
              </a:rPr>
              <a:t>nonincreasing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OWAs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58" name="Nawias klamrowy zamykający 57"/>
          <p:cNvSpPr/>
          <p:nvPr/>
        </p:nvSpPr>
        <p:spPr>
          <a:xfrm rot="5400000">
            <a:off x="7090711" y="3473287"/>
            <a:ext cx="156747" cy="7289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7170481" y="19291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</a:p>
        </p:txBody>
      </p:sp>
      <p:sp>
        <p:nvSpPr>
          <p:cNvPr id="60" name="Nawias klamrowy zamykający 59"/>
          <p:cNvSpPr/>
          <p:nvPr/>
        </p:nvSpPr>
        <p:spPr>
          <a:xfrm rot="5400000">
            <a:off x="7214238" y="1390896"/>
            <a:ext cx="156747" cy="973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948516" y="3835607"/>
            <a:ext cx="4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t-1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17660" y="451388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(minimum)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H="1" flipV="1">
            <a:off x="3534769" y="1992502"/>
            <a:ext cx="859808" cy="456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1192267" y="1745006"/>
            <a:ext cx="234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P-</a:t>
            </a:r>
            <a:r>
              <a:rPr lang="pl-PL" sz="2400" b="1" dirty="0" err="1">
                <a:solidFill>
                  <a:srgbClr val="FF0000"/>
                </a:solidFill>
              </a:rPr>
              <a:t>time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algorithm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2" name="Dowolny kształt 21"/>
          <p:cNvSpPr/>
          <p:nvPr/>
        </p:nvSpPr>
        <p:spPr>
          <a:xfrm>
            <a:off x="330632" y="1125459"/>
            <a:ext cx="3810307" cy="1572310"/>
          </a:xfrm>
          <a:custGeom>
            <a:avLst/>
            <a:gdLst>
              <a:gd name="connsiteX0" fmla="*/ 4107149 w 4107149"/>
              <a:gd name="connsiteY0" fmla="*/ 92539 h 1606029"/>
              <a:gd name="connsiteX1" fmla="*/ 591438 w 4107149"/>
              <a:gd name="connsiteY1" fmla="*/ 92539 h 1606029"/>
              <a:gd name="connsiteX2" fmla="*/ 23880 w 4107149"/>
              <a:gd name="connsiteY2" fmla="*/ 1054236 h 1606029"/>
              <a:gd name="connsiteX3" fmla="*/ 827921 w 4107149"/>
              <a:gd name="connsiteY3" fmla="*/ 1401077 h 1606029"/>
              <a:gd name="connsiteX4" fmla="*/ 1474307 w 4107149"/>
              <a:gd name="connsiteY4" fmla="*/ 1416843 h 1606029"/>
              <a:gd name="connsiteX5" fmla="*/ 1695025 w 4107149"/>
              <a:gd name="connsiteY5" fmla="*/ 1322250 h 1606029"/>
              <a:gd name="connsiteX6" fmla="*/ 2215287 w 4107149"/>
              <a:gd name="connsiteY6" fmla="*/ 1606029 h 1606029"/>
              <a:gd name="connsiteX0" fmla="*/ 4107149 w 4107149"/>
              <a:gd name="connsiteY0" fmla="*/ 92539 h 1606029"/>
              <a:gd name="connsiteX1" fmla="*/ 591438 w 4107149"/>
              <a:gd name="connsiteY1" fmla="*/ 92539 h 1606029"/>
              <a:gd name="connsiteX2" fmla="*/ 23880 w 4107149"/>
              <a:gd name="connsiteY2" fmla="*/ 1054236 h 1606029"/>
              <a:gd name="connsiteX3" fmla="*/ 827921 w 4107149"/>
              <a:gd name="connsiteY3" fmla="*/ 1401077 h 1606029"/>
              <a:gd name="connsiteX4" fmla="*/ 1474307 w 4107149"/>
              <a:gd name="connsiteY4" fmla="*/ 1416843 h 1606029"/>
              <a:gd name="connsiteX5" fmla="*/ 2215287 w 4107149"/>
              <a:gd name="connsiteY5" fmla="*/ 1606029 h 1606029"/>
              <a:gd name="connsiteX0" fmla="*/ 4107149 w 4107149"/>
              <a:gd name="connsiteY0" fmla="*/ 92539 h 1606029"/>
              <a:gd name="connsiteX1" fmla="*/ 591438 w 4107149"/>
              <a:gd name="connsiteY1" fmla="*/ 92539 h 1606029"/>
              <a:gd name="connsiteX2" fmla="*/ 23880 w 4107149"/>
              <a:gd name="connsiteY2" fmla="*/ 1054236 h 1606029"/>
              <a:gd name="connsiteX3" fmla="*/ 827921 w 4107149"/>
              <a:gd name="connsiteY3" fmla="*/ 1401077 h 1606029"/>
              <a:gd name="connsiteX4" fmla="*/ 890983 w 4107149"/>
              <a:gd name="connsiteY4" fmla="*/ 1542967 h 1606029"/>
              <a:gd name="connsiteX5" fmla="*/ 2215287 w 4107149"/>
              <a:gd name="connsiteY5" fmla="*/ 1606029 h 1606029"/>
              <a:gd name="connsiteX0" fmla="*/ 4139254 w 4139254"/>
              <a:gd name="connsiteY0" fmla="*/ 92539 h 1606029"/>
              <a:gd name="connsiteX1" fmla="*/ 623543 w 4139254"/>
              <a:gd name="connsiteY1" fmla="*/ 92539 h 1606029"/>
              <a:gd name="connsiteX2" fmla="*/ 55985 w 4139254"/>
              <a:gd name="connsiteY2" fmla="*/ 1054236 h 1606029"/>
              <a:gd name="connsiteX3" fmla="*/ 119046 w 4139254"/>
              <a:gd name="connsiteY3" fmla="*/ 1196126 h 1606029"/>
              <a:gd name="connsiteX4" fmla="*/ 923088 w 4139254"/>
              <a:gd name="connsiteY4" fmla="*/ 1542967 h 1606029"/>
              <a:gd name="connsiteX5" fmla="*/ 2247392 w 4139254"/>
              <a:gd name="connsiteY5" fmla="*/ 1606029 h 1606029"/>
              <a:gd name="connsiteX0" fmla="*/ 4095707 w 4095707"/>
              <a:gd name="connsiteY0" fmla="*/ 63602 h 1577092"/>
              <a:gd name="connsiteX1" fmla="*/ 579996 w 4095707"/>
              <a:gd name="connsiteY1" fmla="*/ 63602 h 1577092"/>
              <a:gd name="connsiteX2" fmla="*/ 91266 w 4095707"/>
              <a:gd name="connsiteY2" fmla="*/ 599630 h 1577092"/>
              <a:gd name="connsiteX3" fmla="*/ 75499 w 4095707"/>
              <a:gd name="connsiteY3" fmla="*/ 1167189 h 1577092"/>
              <a:gd name="connsiteX4" fmla="*/ 879541 w 4095707"/>
              <a:gd name="connsiteY4" fmla="*/ 1514030 h 1577092"/>
              <a:gd name="connsiteX5" fmla="*/ 2203845 w 4095707"/>
              <a:gd name="connsiteY5" fmla="*/ 1577092 h 1577092"/>
              <a:gd name="connsiteX0" fmla="*/ 4175564 w 4175564"/>
              <a:gd name="connsiteY0" fmla="*/ 92783 h 1606273"/>
              <a:gd name="connsiteX1" fmla="*/ 1921094 w 4175564"/>
              <a:gd name="connsiteY1" fmla="*/ 45486 h 1606273"/>
              <a:gd name="connsiteX2" fmla="*/ 171123 w 4175564"/>
              <a:gd name="connsiteY2" fmla="*/ 628811 h 1606273"/>
              <a:gd name="connsiteX3" fmla="*/ 155356 w 4175564"/>
              <a:gd name="connsiteY3" fmla="*/ 1196370 h 1606273"/>
              <a:gd name="connsiteX4" fmla="*/ 959398 w 4175564"/>
              <a:gd name="connsiteY4" fmla="*/ 1543211 h 1606273"/>
              <a:gd name="connsiteX5" fmla="*/ 2283702 w 4175564"/>
              <a:gd name="connsiteY5" fmla="*/ 1606273 h 1606273"/>
              <a:gd name="connsiteX0" fmla="*/ 4175564 w 4175564"/>
              <a:gd name="connsiteY0" fmla="*/ 71948 h 1585438"/>
              <a:gd name="connsiteX1" fmla="*/ 1921094 w 4175564"/>
              <a:gd name="connsiteY1" fmla="*/ 24651 h 1585438"/>
              <a:gd name="connsiteX2" fmla="*/ 171123 w 4175564"/>
              <a:gd name="connsiteY2" fmla="*/ 607976 h 1585438"/>
              <a:gd name="connsiteX3" fmla="*/ 155356 w 4175564"/>
              <a:gd name="connsiteY3" fmla="*/ 1175535 h 1585438"/>
              <a:gd name="connsiteX4" fmla="*/ 959398 w 4175564"/>
              <a:gd name="connsiteY4" fmla="*/ 1522376 h 1585438"/>
              <a:gd name="connsiteX5" fmla="*/ 2283702 w 4175564"/>
              <a:gd name="connsiteY5" fmla="*/ 1585438 h 1585438"/>
              <a:gd name="connsiteX0" fmla="*/ 4073751 w 4073751"/>
              <a:gd name="connsiteY0" fmla="*/ 71948 h 1585438"/>
              <a:gd name="connsiteX1" fmla="*/ 1819281 w 4073751"/>
              <a:gd name="connsiteY1" fmla="*/ 24651 h 1585438"/>
              <a:gd name="connsiteX2" fmla="*/ 69310 w 4073751"/>
              <a:gd name="connsiteY2" fmla="*/ 607976 h 1585438"/>
              <a:gd name="connsiteX3" fmla="*/ 53543 w 4073751"/>
              <a:gd name="connsiteY3" fmla="*/ 1175535 h 1585438"/>
              <a:gd name="connsiteX4" fmla="*/ 857585 w 4073751"/>
              <a:gd name="connsiteY4" fmla="*/ 1522376 h 1585438"/>
              <a:gd name="connsiteX5" fmla="*/ 2181889 w 4073751"/>
              <a:gd name="connsiteY5" fmla="*/ 1585438 h 1585438"/>
              <a:gd name="connsiteX0" fmla="*/ 4029186 w 4029186"/>
              <a:gd name="connsiteY0" fmla="*/ 71948 h 1585438"/>
              <a:gd name="connsiteX1" fmla="*/ 1774716 w 4029186"/>
              <a:gd name="connsiteY1" fmla="*/ 24651 h 1585438"/>
              <a:gd name="connsiteX2" fmla="*/ 24745 w 4029186"/>
              <a:gd name="connsiteY2" fmla="*/ 607976 h 1585438"/>
              <a:gd name="connsiteX3" fmla="*/ 749958 w 4029186"/>
              <a:gd name="connsiteY3" fmla="*/ 1490845 h 1585438"/>
              <a:gd name="connsiteX4" fmla="*/ 813020 w 4029186"/>
              <a:gd name="connsiteY4" fmla="*/ 1522376 h 1585438"/>
              <a:gd name="connsiteX5" fmla="*/ 2137324 w 4029186"/>
              <a:gd name="connsiteY5" fmla="*/ 1585438 h 1585438"/>
              <a:gd name="connsiteX0" fmla="*/ 4028634 w 4028634"/>
              <a:gd name="connsiteY0" fmla="*/ 71948 h 1585438"/>
              <a:gd name="connsiteX1" fmla="*/ 1774164 w 4028634"/>
              <a:gd name="connsiteY1" fmla="*/ 24651 h 1585438"/>
              <a:gd name="connsiteX2" fmla="*/ 24193 w 4028634"/>
              <a:gd name="connsiteY2" fmla="*/ 607976 h 1585438"/>
              <a:gd name="connsiteX3" fmla="*/ 749406 w 4028634"/>
              <a:gd name="connsiteY3" fmla="*/ 1490845 h 1585438"/>
              <a:gd name="connsiteX4" fmla="*/ 686344 w 4028634"/>
              <a:gd name="connsiteY4" fmla="*/ 1522376 h 1585438"/>
              <a:gd name="connsiteX5" fmla="*/ 2136772 w 4028634"/>
              <a:gd name="connsiteY5" fmla="*/ 1585438 h 1585438"/>
              <a:gd name="connsiteX0" fmla="*/ 4033826 w 4033826"/>
              <a:gd name="connsiteY0" fmla="*/ 71948 h 1822538"/>
              <a:gd name="connsiteX1" fmla="*/ 1779356 w 4033826"/>
              <a:gd name="connsiteY1" fmla="*/ 24651 h 1822538"/>
              <a:gd name="connsiteX2" fmla="*/ 29385 w 4033826"/>
              <a:gd name="connsiteY2" fmla="*/ 607976 h 1822538"/>
              <a:gd name="connsiteX3" fmla="*/ 754598 w 4033826"/>
              <a:gd name="connsiteY3" fmla="*/ 1490845 h 1822538"/>
              <a:gd name="connsiteX4" fmla="*/ 1700529 w 4033826"/>
              <a:gd name="connsiteY4" fmla="*/ 1821921 h 1822538"/>
              <a:gd name="connsiteX5" fmla="*/ 2141964 w 4033826"/>
              <a:gd name="connsiteY5" fmla="*/ 1585438 h 1822538"/>
              <a:gd name="connsiteX0" fmla="*/ 4033826 w 4033826"/>
              <a:gd name="connsiteY0" fmla="*/ 71948 h 1822538"/>
              <a:gd name="connsiteX1" fmla="*/ 1779356 w 4033826"/>
              <a:gd name="connsiteY1" fmla="*/ 24651 h 1822538"/>
              <a:gd name="connsiteX2" fmla="*/ 29385 w 4033826"/>
              <a:gd name="connsiteY2" fmla="*/ 607976 h 1822538"/>
              <a:gd name="connsiteX3" fmla="*/ 754598 w 4033826"/>
              <a:gd name="connsiteY3" fmla="*/ 1490845 h 1822538"/>
              <a:gd name="connsiteX4" fmla="*/ 1700529 w 4033826"/>
              <a:gd name="connsiteY4" fmla="*/ 1821921 h 1822538"/>
              <a:gd name="connsiteX5" fmla="*/ 2141964 w 4033826"/>
              <a:gd name="connsiteY5" fmla="*/ 1585438 h 1822538"/>
              <a:gd name="connsiteX0" fmla="*/ 4036806 w 4036806"/>
              <a:gd name="connsiteY0" fmla="*/ 71948 h 1591871"/>
              <a:gd name="connsiteX1" fmla="*/ 1782336 w 4036806"/>
              <a:gd name="connsiteY1" fmla="*/ 24651 h 1591871"/>
              <a:gd name="connsiteX2" fmla="*/ 32365 w 4036806"/>
              <a:gd name="connsiteY2" fmla="*/ 607976 h 1591871"/>
              <a:gd name="connsiteX3" fmla="*/ 757578 w 4036806"/>
              <a:gd name="connsiteY3" fmla="*/ 1490845 h 1591871"/>
              <a:gd name="connsiteX4" fmla="*/ 2144944 w 4036806"/>
              <a:gd name="connsiteY4" fmla="*/ 1585438 h 1591871"/>
              <a:gd name="connsiteX0" fmla="*/ 4108328 w 4108328"/>
              <a:gd name="connsiteY0" fmla="*/ 71948 h 1585438"/>
              <a:gd name="connsiteX1" fmla="*/ 1853858 w 4108328"/>
              <a:gd name="connsiteY1" fmla="*/ 24651 h 1585438"/>
              <a:gd name="connsiteX2" fmla="*/ 103887 w 4108328"/>
              <a:gd name="connsiteY2" fmla="*/ 607976 h 1585438"/>
              <a:gd name="connsiteX3" fmla="*/ 419197 w 4108328"/>
              <a:gd name="connsiteY3" fmla="*/ 1475079 h 1585438"/>
              <a:gd name="connsiteX4" fmla="*/ 2216466 w 4108328"/>
              <a:gd name="connsiteY4" fmla="*/ 1585438 h 1585438"/>
              <a:gd name="connsiteX0" fmla="*/ 4041540 w 4041540"/>
              <a:gd name="connsiteY0" fmla="*/ 95635 h 1609125"/>
              <a:gd name="connsiteX1" fmla="*/ 872670 w 4041540"/>
              <a:gd name="connsiteY1" fmla="*/ 16807 h 1609125"/>
              <a:gd name="connsiteX2" fmla="*/ 37099 w 4041540"/>
              <a:gd name="connsiteY2" fmla="*/ 631663 h 1609125"/>
              <a:gd name="connsiteX3" fmla="*/ 352409 w 4041540"/>
              <a:gd name="connsiteY3" fmla="*/ 1498766 h 1609125"/>
              <a:gd name="connsiteX4" fmla="*/ 2149678 w 4041540"/>
              <a:gd name="connsiteY4" fmla="*/ 1609125 h 1609125"/>
              <a:gd name="connsiteX0" fmla="*/ 4041540 w 4041540"/>
              <a:gd name="connsiteY0" fmla="*/ 78883 h 1592373"/>
              <a:gd name="connsiteX1" fmla="*/ 872670 w 4041540"/>
              <a:gd name="connsiteY1" fmla="*/ 55 h 1592373"/>
              <a:gd name="connsiteX2" fmla="*/ 37099 w 4041540"/>
              <a:gd name="connsiteY2" fmla="*/ 614911 h 1592373"/>
              <a:gd name="connsiteX3" fmla="*/ 352409 w 4041540"/>
              <a:gd name="connsiteY3" fmla="*/ 1482014 h 1592373"/>
              <a:gd name="connsiteX4" fmla="*/ 2149678 w 4041540"/>
              <a:gd name="connsiteY4" fmla="*/ 1592373 h 1592373"/>
              <a:gd name="connsiteX0" fmla="*/ 4041540 w 4041540"/>
              <a:gd name="connsiteY0" fmla="*/ 78883 h 1592373"/>
              <a:gd name="connsiteX1" fmla="*/ 872670 w 4041540"/>
              <a:gd name="connsiteY1" fmla="*/ 55 h 1592373"/>
              <a:gd name="connsiteX2" fmla="*/ 37099 w 4041540"/>
              <a:gd name="connsiteY2" fmla="*/ 614911 h 1592373"/>
              <a:gd name="connsiteX3" fmla="*/ 352409 w 4041540"/>
              <a:gd name="connsiteY3" fmla="*/ 1482014 h 1592373"/>
              <a:gd name="connsiteX4" fmla="*/ 2149678 w 4041540"/>
              <a:gd name="connsiteY4" fmla="*/ 1592373 h 1592373"/>
              <a:gd name="connsiteX0" fmla="*/ 4025983 w 4025983"/>
              <a:gd name="connsiteY0" fmla="*/ 78883 h 1573407"/>
              <a:gd name="connsiteX1" fmla="*/ 857113 w 4025983"/>
              <a:gd name="connsiteY1" fmla="*/ 55 h 1573407"/>
              <a:gd name="connsiteX2" fmla="*/ 21542 w 4025983"/>
              <a:gd name="connsiteY2" fmla="*/ 614911 h 1573407"/>
              <a:gd name="connsiteX3" fmla="*/ 336852 w 4025983"/>
              <a:gd name="connsiteY3" fmla="*/ 1482014 h 1573407"/>
              <a:gd name="connsiteX4" fmla="*/ 1298548 w 4025983"/>
              <a:gd name="connsiteY4" fmla="*/ 1560842 h 1573407"/>
              <a:gd name="connsiteX0" fmla="*/ 4070565 w 4070565"/>
              <a:gd name="connsiteY0" fmla="*/ 123301 h 1611676"/>
              <a:gd name="connsiteX1" fmla="*/ 901695 w 4070565"/>
              <a:gd name="connsiteY1" fmla="*/ 44473 h 1611676"/>
              <a:gd name="connsiteX2" fmla="*/ 18827 w 4070565"/>
              <a:gd name="connsiteY2" fmla="*/ 753922 h 1611676"/>
              <a:gd name="connsiteX3" fmla="*/ 381434 w 4070565"/>
              <a:gd name="connsiteY3" fmla="*/ 1526432 h 1611676"/>
              <a:gd name="connsiteX4" fmla="*/ 1343130 w 4070565"/>
              <a:gd name="connsiteY4" fmla="*/ 1605260 h 1611676"/>
              <a:gd name="connsiteX0" fmla="*/ 4052035 w 4052035"/>
              <a:gd name="connsiteY0" fmla="*/ 123301 h 1611676"/>
              <a:gd name="connsiteX1" fmla="*/ 883165 w 4052035"/>
              <a:gd name="connsiteY1" fmla="*/ 44473 h 1611676"/>
              <a:gd name="connsiteX2" fmla="*/ 297 w 4052035"/>
              <a:gd name="connsiteY2" fmla="*/ 753922 h 1611676"/>
              <a:gd name="connsiteX3" fmla="*/ 362904 w 4052035"/>
              <a:gd name="connsiteY3" fmla="*/ 1526432 h 1611676"/>
              <a:gd name="connsiteX4" fmla="*/ 1324600 w 4052035"/>
              <a:gd name="connsiteY4" fmla="*/ 1605260 h 1611676"/>
              <a:gd name="connsiteX0" fmla="*/ 4052172 w 4052172"/>
              <a:gd name="connsiteY0" fmla="*/ 123301 h 1652265"/>
              <a:gd name="connsiteX1" fmla="*/ 883302 w 4052172"/>
              <a:gd name="connsiteY1" fmla="*/ 44473 h 1652265"/>
              <a:gd name="connsiteX2" fmla="*/ 434 w 4052172"/>
              <a:gd name="connsiteY2" fmla="*/ 753922 h 1652265"/>
              <a:gd name="connsiteX3" fmla="*/ 772944 w 4052172"/>
              <a:gd name="connsiteY3" fmla="*/ 1589494 h 1652265"/>
              <a:gd name="connsiteX4" fmla="*/ 1324737 w 4052172"/>
              <a:gd name="connsiteY4" fmla="*/ 1605260 h 1652265"/>
              <a:gd name="connsiteX0" fmla="*/ 4052184 w 4052184"/>
              <a:gd name="connsiteY0" fmla="*/ 123301 h 1605260"/>
              <a:gd name="connsiteX1" fmla="*/ 883314 w 4052184"/>
              <a:gd name="connsiteY1" fmla="*/ 44473 h 1605260"/>
              <a:gd name="connsiteX2" fmla="*/ 446 w 4052184"/>
              <a:gd name="connsiteY2" fmla="*/ 753922 h 1605260"/>
              <a:gd name="connsiteX3" fmla="*/ 772956 w 4052184"/>
              <a:gd name="connsiteY3" fmla="*/ 1589494 h 1605260"/>
              <a:gd name="connsiteX4" fmla="*/ 1324749 w 4052184"/>
              <a:gd name="connsiteY4" fmla="*/ 1605260 h 1605260"/>
              <a:gd name="connsiteX0" fmla="*/ 4103893 w 4103893"/>
              <a:gd name="connsiteY0" fmla="*/ 252415 h 1576719"/>
              <a:gd name="connsiteX1" fmla="*/ 883314 w 4103893"/>
              <a:gd name="connsiteY1" fmla="*/ 15932 h 1576719"/>
              <a:gd name="connsiteX2" fmla="*/ 446 w 4103893"/>
              <a:gd name="connsiteY2" fmla="*/ 725381 h 1576719"/>
              <a:gd name="connsiteX3" fmla="*/ 772956 w 4103893"/>
              <a:gd name="connsiteY3" fmla="*/ 1560953 h 1576719"/>
              <a:gd name="connsiteX4" fmla="*/ 1324749 w 4103893"/>
              <a:gd name="connsiteY4" fmla="*/ 1576719 h 1576719"/>
              <a:gd name="connsiteX0" fmla="*/ 4165730 w 4165730"/>
              <a:gd name="connsiteY0" fmla="*/ 269392 h 1574842"/>
              <a:gd name="connsiteX1" fmla="*/ 883314 w 4165730"/>
              <a:gd name="connsiteY1" fmla="*/ 14055 h 1574842"/>
              <a:gd name="connsiteX2" fmla="*/ 446 w 4165730"/>
              <a:gd name="connsiteY2" fmla="*/ 723504 h 1574842"/>
              <a:gd name="connsiteX3" fmla="*/ 772956 w 4165730"/>
              <a:gd name="connsiteY3" fmla="*/ 1559076 h 1574842"/>
              <a:gd name="connsiteX4" fmla="*/ 1324749 w 4165730"/>
              <a:gd name="connsiteY4" fmla="*/ 1574842 h 1574842"/>
              <a:gd name="connsiteX0" fmla="*/ 4165730 w 4165730"/>
              <a:gd name="connsiteY0" fmla="*/ 267761 h 1573211"/>
              <a:gd name="connsiteX1" fmla="*/ 883314 w 4165730"/>
              <a:gd name="connsiteY1" fmla="*/ 12424 h 1573211"/>
              <a:gd name="connsiteX2" fmla="*/ 446 w 4165730"/>
              <a:gd name="connsiteY2" fmla="*/ 721873 h 1573211"/>
              <a:gd name="connsiteX3" fmla="*/ 772956 w 4165730"/>
              <a:gd name="connsiteY3" fmla="*/ 1557445 h 1573211"/>
              <a:gd name="connsiteX4" fmla="*/ 1324749 w 4165730"/>
              <a:gd name="connsiteY4" fmla="*/ 1573211 h 1573211"/>
              <a:gd name="connsiteX0" fmla="*/ 4165730 w 4165730"/>
              <a:gd name="connsiteY0" fmla="*/ 266860 h 1572310"/>
              <a:gd name="connsiteX1" fmla="*/ 883314 w 4165730"/>
              <a:gd name="connsiteY1" fmla="*/ 11523 h 1572310"/>
              <a:gd name="connsiteX2" fmla="*/ 446 w 4165730"/>
              <a:gd name="connsiteY2" fmla="*/ 720972 h 1572310"/>
              <a:gd name="connsiteX3" fmla="*/ 772956 w 4165730"/>
              <a:gd name="connsiteY3" fmla="*/ 1556544 h 1572310"/>
              <a:gd name="connsiteX4" fmla="*/ 1324749 w 4165730"/>
              <a:gd name="connsiteY4" fmla="*/ 1572310 h 157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730" h="1572310">
                <a:moveTo>
                  <a:pt x="4165730" y="266860"/>
                </a:moveTo>
                <a:cubicBezTo>
                  <a:pt x="2748147" y="257419"/>
                  <a:pt x="1577528" y="-64162"/>
                  <a:pt x="883314" y="11523"/>
                </a:cubicBezTo>
                <a:cubicBezTo>
                  <a:pt x="189100" y="87208"/>
                  <a:pt x="18839" y="463469"/>
                  <a:pt x="446" y="720972"/>
                </a:cubicBezTo>
                <a:cubicBezTo>
                  <a:pt x="-17947" y="978475"/>
                  <a:pt x="536474" y="1540779"/>
                  <a:pt x="772956" y="1556544"/>
                </a:cubicBezTo>
                <a:cubicBezTo>
                  <a:pt x="1009438" y="1572309"/>
                  <a:pt x="1035715" y="1552603"/>
                  <a:pt x="1324749" y="157231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2" name="Łącznik prosty ze strzałką 61"/>
          <p:cNvCxnSpPr/>
          <p:nvPr/>
        </p:nvCxnSpPr>
        <p:spPr>
          <a:xfrm flipH="1" flipV="1">
            <a:off x="3534769" y="2680137"/>
            <a:ext cx="848046" cy="138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/>
          <p:cNvSpPr txBox="1"/>
          <p:nvPr/>
        </p:nvSpPr>
        <p:spPr>
          <a:xfrm>
            <a:off x="1695162" y="2449304"/>
            <a:ext cx="1839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NP-</a:t>
            </a:r>
            <a:r>
              <a:rPr lang="pl-PL" sz="2400" b="1" dirty="0" err="1"/>
              <a:t>complete</a:t>
            </a:r>
            <a:br>
              <a:rPr lang="pl-PL" sz="2400" b="1" dirty="0"/>
            </a:br>
            <a:r>
              <a:rPr lang="pl-PL" b="1" dirty="0"/>
              <a:t>(</a:t>
            </a:r>
            <a:r>
              <a:rPr lang="pl-PL" b="1" dirty="0" err="1"/>
              <a:t>even</a:t>
            </a:r>
            <a:r>
              <a:rPr lang="pl-PL" b="1" dirty="0"/>
              <a:t> for </a:t>
            </a:r>
            <a:r>
              <a:rPr lang="pl-PL" b="1" dirty="0" err="1"/>
              <a:t>Borda</a:t>
            </a:r>
            <a:r>
              <a:rPr lang="pl-PL" b="1" dirty="0"/>
              <a:t>)</a:t>
            </a:r>
            <a:endParaRPr lang="pl-PL" sz="2400" b="1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88900" y="3174367"/>
            <a:ext cx="4562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PTAS for </a:t>
            </a:r>
            <a:r>
              <a:rPr lang="pl-PL" sz="2000" b="1" dirty="0" err="1"/>
              <a:t>Borda</a:t>
            </a:r>
            <a:r>
              <a:rPr lang="pl-PL" sz="2000" b="1" dirty="0"/>
              <a:t> </a:t>
            </a:r>
            <a:r>
              <a:rPr lang="pl-PL" sz="2000" b="1" dirty="0">
                <a:sym typeface="Wingdings" panose="05000000000000000000" pitchFamily="2" charset="2"/>
              </a:rPr>
              <a:t> </a:t>
            </a:r>
            <a:r>
              <a:rPr lang="pl-PL" sz="2000" b="1" dirty="0"/>
              <a:t>t/k-</a:t>
            </a:r>
            <a:r>
              <a:rPr lang="pl-PL" sz="2000" b="1" dirty="0" err="1"/>
              <a:t>approximation</a:t>
            </a:r>
            <a:endParaRPr lang="pl-PL" sz="2000" b="1" dirty="0"/>
          </a:p>
          <a:p>
            <a:pPr algn="ctr"/>
            <a:r>
              <a:rPr lang="pl-PL" sz="2000" b="1" dirty="0"/>
              <a:t>↓</a:t>
            </a:r>
          </a:p>
          <a:p>
            <a:r>
              <a:rPr lang="pl-PL" sz="2000" b="1" dirty="0"/>
              <a:t>(k-1)/k-</a:t>
            </a:r>
            <a:r>
              <a:rPr lang="pl-PL" sz="2000" b="1" dirty="0" err="1"/>
              <a:t>approximation</a:t>
            </a:r>
            <a:r>
              <a:rPr lang="pl-PL" sz="2000" b="1" dirty="0"/>
              <a:t> (PTAS)</a:t>
            </a:r>
          </a:p>
        </p:txBody>
      </p:sp>
      <p:cxnSp>
        <p:nvCxnSpPr>
          <p:cNvPr id="65" name="Łącznik prosty ze strzałką 64"/>
          <p:cNvCxnSpPr/>
          <p:nvPr/>
        </p:nvCxnSpPr>
        <p:spPr>
          <a:xfrm flipH="1">
            <a:off x="2999874" y="3651421"/>
            <a:ext cx="1382942" cy="98372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421265" y="4617802"/>
            <a:ext cx="272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Almost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no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hope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for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good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approximation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6" name="Łącznik prosty ze strzałką 65"/>
          <p:cNvCxnSpPr/>
          <p:nvPr/>
        </p:nvCxnSpPr>
        <p:spPr>
          <a:xfrm flipH="1" flipV="1">
            <a:off x="3523007" y="6087305"/>
            <a:ext cx="859808" cy="3234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1284554" y="5597612"/>
            <a:ext cx="296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(1-1/e)-</a:t>
            </a:r>
            <a:r>
              <a:rPr lang="pl-PL" b="1" dirty="0" err="1">
                <a:solidFill>
                  <a:srgbClr val="00B050"/>
                </a:solidFill>
              </a:rPr>
              <a:t>approximation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err="1">
                <a:solidFill>
                  <a:srgbClr val="00B050"/>
                </a:solidFill>
              </a:rPr>
              <a:t>through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err="1">
                <a:solidFill>
                  <a:srgbClr val="00B050"/>
                </a:solidFill>
              </a:rPr>
              <a:t>submodular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err="1">
                <a:solidFill>
                  <a:srgbClr val="00B050"/>
                </a:solidFill>
              </a:rPr>
              <a:t>functions</a:t>
            </a:r>
            <a:endParaRPr lang="pl-PL" b="1" dirty="0">
              <a:solidFill>
                <a:srgbClr val="00B050"/>
              </a:solidFill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 flipH="1" flipV="1">
            <a:off x="3691345" y="5448800"/>
            <a:ext cx="691470" cy="61047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356723" y="5079467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PTAS for </a:t>
            </a:r>
            <a:r>
              <a:rPr lang="pl-PL" b="1" dirty="0" err="1">
                <a:solidFill>
                  <a:schemeClr val="accent4">
                    <a:lumMod val="75000"/>
                  </a:schemeClr>
                </a:solidFill>
              </a:rPr>
              <a:t>Borda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3157840" y="4401511"/>
            <a:ext cx="1224975" cy="46726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wias klamrowy otwierający 9"/>
          <p:cNvSpPr/>
          <p:nvPr/>
        </p:nvSpPr>
        <p:spPr>
          <a:xfrm>
            <a:off x="4116067" y="1166741"/>
            <a:ext cx="261566" cy="457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850126" y="1551061"/>
            <a:ext cx="7835826" cy="1099927"/>
          </a:xfrm>
          <a:custGeom>
            <a:avLst/>
            <a:gdLst>
              <a:gd name="connsiteX0" fmla="*/ 1219306 w 7835826"/>
              <a:gd name="connsiteY0" fmla="*/ 5023 h 1099927"/>
              <a:gd name="connsiteX1" fmla="*/ 288863 w 7835826"/>
              <a:gd name="connsiteY1" fmla="*/ 149402 h 1099927"/>
              <a:gd name="connsiteX2" fmla="*/ 208653 w 7835826"/>
              <a:gd name="connsiteY2" fmla="*/ 742960 h 1099927"/>
              <a:gd name="connsiteX3" fmla="*/ 2871642 w 7835826"/>
              <a:gd name="connsiteY3" fmla="*/ 807128 h 1099927"/>
              <a:gd name="connsiteX4" fmla="*/ 3465200 w 7835826"/>
              <a:gd name="connsiteY4" fmla="*/ 983592 h 1099927"/>
              <a:gd name="connsiteX5" fmla="*/ 7283221 w 7835826"/>
              <a:gd name="connsiteY5" fmla="*/ 1079844 h 1099927"/>
              <a:gd name="connsiteX6" fmla="*/ 7427600 w 7835826"/>
              <a:gd name="connsiteY6" fmla="*/ 582539 h 1099927"/>
              <a:gd name="connsiteX7" fmla="*/ 3625621 w 7835826"/>
              <a:gd name="connsiteY7" fmla="*/ 406076 h 1099927"/>
              <a:gd name="connsiteX8" fmla="*/ 2935811 w 7835826"/>
              <a:gd name="connsiteY8" fmla="*/ 69192 h 1099927"/>
              <a:gd name="connsiteX9" fmla="*/ 1219306 w 7835826"/>
              <a:gd name="connsiteY9" fmla="*/ 5023 h 10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5826" h="1099927">
                <a:moveTo>
                  <a:pt x="1219306" y="5023"/>
                </a:moveTo>
                <a:cubicBezTo>
                  <a:pt x="778148" y="18391"/>
                  <a:pt x="457305" y="26413"/>
                  <a:pt x="288863" y="149402"/>
                </a:cubicBezTo>
                <a:cubicBezTo>
                  <a:pt x="120421" y="272392"/>
                  <a:pt x="-221810" y="633339"/>
                  <a:pt x="208653" y="742960"/>
                </a:cubicBezTo>
                <a:cubicBezTo>
                  <a:pt x="639116" y="852581"/>
                  <a:pt x="2328884" y="767023"/>
                  <a:pt x="2871642" y="807128"/>
                </a:cubicBezTo>
                <a:cubicBezTo>
                  <a:pt x="3414400" y="847233"/>
                  <a:pt x="2729937" y="938139"/>
                  <a:pt x="3465200" y="983592"/>
                </a:cubicBezTo>
                <a:cubicBezTo>
                  <a:pt x="4200463" y="1029045"/>
                  <a:pt x="6622821" y="1146686"/>
                  <a:pt x="7283221" y="1079844"/>
                </a:cubicBezTo>
                <a:cubicBezTo>
                  <a:pt x="7943621" y="1013002"/>
                  <a:pt x="8037200" y="694834"/>
                  <a:pt x="7427600" y="582539"/>
                </a:cubicBezTo>
                <a:cubicBezTo>
                  <a:pt x="6818000" y="470244"/>
                  <a:pt x="4374253" y="491634"/>
                  <a:pt x="3625621" y="406076"/>
                </a:cubicBezTo>
                <a:cubicBezTo>
                  <a:pt x="2876989" y="320518"/>
                  <a:pt x="3334190" y="136034"/>
                  <a:pt x="2935811" y="69192"/>
                </a:cubicBezTo>
                <a:cubicBezTo>
                  <a:pt x="2537432" y="2350"/>
                  <a:pt x="1660464" y="-8345"/>
                  <a:pt x="1219306" y="50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5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3" grpId="0"/>
      <p:bldP spid="64" grpId="0"/>
      <p:bldP spid="28" grpId="0"/>
      <p:bldP spid="30" grpId="0"/>
      <p:bldP spid="4" grpId="0"/>
      <p:bldP spid="10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0" y="4093993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5" y="3275406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" y="4485016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9" y="3705039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99" y="2789905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20" y="2821335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77" y="2727155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66" y="2744345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oliniowy 50"/>
          <p:cNvCxnSpPr/>
          <p:nvPr/>
        </p:nvCxnSpPr>
        <p:spPr>
          <a:xfrm>
            <a:off x="1007683" y="2727155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>
            <a:off x="526836" y="3197571"/>
            <a:ext cx="3319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1228547" y="3327302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0             1          2            3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1228547" y="3693549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2             3          0            1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1228547" y="4142006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2             1          3            0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1228547" y="4529436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1             0          2            3</a:t>
            </a:r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36727" y="1233024"/>
            <a:ext cx="4897150" cy="1109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/>
              <a:t>We </a:t>
            </a:r>
            <a:r>
              <a:rPr lang="pl-PL" sz="2400" dirty="0" err="1"/>
              <a:t>simply</a:t>
            </a:r>
            <a:r>
              <a:rPr lang="pl-PL" sz="2400" dirty="0"/>
              <a:t> sum </a:t>
            </a:r>
            <a:r>
              <a:rPr lang="pl-PL" sz="2400" dirty="0" err="1"/>
              <a:t>up</a:t>
            </a:r>
            <a:r>
              <a:rPr lang="pl-PL" sz="2400" dirty="0"/>
              <a:t> the </a:t>
            </a:r>
            <a:r>
              <a:rPr lang="pl-PL" sz="2400" dirty="0" err="1"/>
              <a:t>scores</a:t>
            </a:r>
            <a:r>
              <a:rPr lang="pl-PL" sz="2400" dirty="0"/>
              <a:t> of </a:t>
            </a:r>
            <a:r>
              <a:rPr lang="pl-PL" sz="2400" dirty="0" err="1"/>
              <a:t>all</a:t>
            </a:r>
            <a:r>
              <a:rPr lang="pl-PL" sz="2400" dirty="0"/>
              <a:t> the </a:t>
            </a:r>
            <a:r>
              <a:rPr lang="pl-PL" sz="2400" dirty="0" err="1"/>
              <a:t>items</a:t>
            </a:r>
            <a:r>
              <a:rPr lang="pl-PL" sz="2400" dirty="0"/>
              <a:t> and </a:t>
            </a:r>
            <a:r>
              <a:rPr lang="pl-PL" sz="2400" dirty="0" err="1"/>
              <a:t>pick</a:t>
            </a:r>
            <a:r>
              <a:rPr lang="pl-PL" sz="2400" dirty="0"/>
              <a:t> the k </a:t>
            </a:r>
            <a:r>
              <a:rPr lang="pl-PL" sz="2400" dirty="0" err="1"/>
              <a:t>ones</a:t>
            </a:r>
            <a:r>
              <a:rPr lang="pl-PL" sz="2400" dirty="0"/>
              <a:t> with </a:t>
            </a:r>
            <a:r>
              <a:rPr lang="pl-PL" sz="2400" dirty="0" err="1"/>
              <a:t>highest</a:t>
            </a:r>
            <a:r>
              <a:rPr lang="pl-PL" sz="2400" dirty="0"/>
              <a:t> </a:t>
            </a:r>
            <a:r>
              <a:rPr lang="pl-PL" sz="2400" dirty="0" err="1"/>
              <a:t>scores</a:t>
            </a:r>
            <a:r>
              <a:rPr lang="pl-PL" sz="2400" dirty="0"/>
              <a:t> </a:t>
            </a:r>
          </a:p>
        </p:txBody>
      </p:sp>
      <p:sp>
        <p:nvSpPr>
          <p:cNvPr id="38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k-Best: </a:t>
            </a:r>
            <a:r>
              <a:rPr lang="pl-PL" sz="2800" b="1" dirty="0" err="1"/>
              <a:t>Polynomial</a:t>
            </a:r>
            <a:r>
              <a:rPr lang="pl-PL" sz="2800" b="1" dirty="0"/>
              <a:t> Time </a:t>
            </a:r>
            <a:r>
              <a:rPr lang="pl-PL" sz="2800" b="1" dirty="0" err="1"/>
              <a:t>Algorithm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23771" y="50917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5050"/>
                </a:solidFill>
              </a:rPr>
              <a:t>5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2016727" y="50917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5050"/>
                </a:solidFill>
              </a:rPr>
              <a:t>5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2657688" y="50917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5050"/>
                </a:solidFill>
              </a:rPr>
              <a:t>7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3380513" y="50917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5050"/>
                </a:solidFill>
              </a:rPr>
              <a:t>7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2480653" y="2506717"/>
            <a:ext cx="1508023" cy="32792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oliniowy 18"/>
          <p:cNvCxnSpPr/>
          <p:nvPr/>
        </p:nvCxnSpPr>
        <p:spPr>
          <a:xfrm>
            <a:off x="5333877" y="3760076"/>
            <a:ext cx="0" cy="2309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549462" y="4021605"/>
            <a:ext cx="3326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Models</a:t>
            </a:r>
            <a:r>
              <a:rPr lang="pl-PL" dirty="0"/>
              <a:t> </a:t>
            </a:r>
            <a:r>
              <a:rPr lang="pl-PL" dirty="0" err="1"/>
              <a:t>several</a:t>
            </a:r>
            <a:r>
              <a:rPr lang="pl-PL" dirty="0"/>
              <a:t> </a:t>
            </a:r>
            <a:r>
              <a:rPr lang="pl-PL" dirty="0" err="1"/>
              <a:t>well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</a:t>
            </a:r>
            <a:r>
              <a:rPr lang="pl-PL" dirty="0" err="1"/>
              <a:t>multiwinner</a:t>
            </a:r>
            <a:r>
              <a:rPr lang="pl-PL" dirty="0"/>
              <a:t>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r>
              <a:rPr lang="pl-P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k-</a:t>
            </a:r>
            <a:r>
              <a:rPr lang="pl-PL" dirty="0" err="1"/>
              <a:t>Borda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Bloc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SNTV</a:t>
            </a:r>
          </a:p>
        </p:txBody>
      </p:sp>
      <p:cxnSp>
        <p:nvCxnSpPr>
          <p:cNvPr id="62" name="Łącznik prostoliniowy 61"/>
          <p:cNvCxnSpPr/>
          <p:nvPr/>
        </p:nvCxnSpPr>
        <p:spPr>
          <a:xfrm flipH="1">
            <a:off x="5333878" y="3760076"/>
            <a:ext cx="3542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" grpId="0"/>
      <p:bldP spid="40" grpId="0"/>
      <p:bldP spid="41" grpId="0"/>
      <p:bldP spid="42" grpId="0"/>
      <p:bldP spid="1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28" y="0"/>
            <a:ext cx="8229600" cy="72651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Comparison</a:t>
            </a:r>
            <a:r>
              <a:rPr lang="pl-PL" dirty="0"/>
              <a:t> of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-PL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872" y="1219804"/>
            <a:ext cx="8370756" cy="466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u="sng" dirty="0"/>
              <a:t>2D-Domain Experiment:</a:t>
            </a:r>
            <a:r>
              <a:rPr lang="pl-PL" sz="1800" dirty="0"/>
              <a:t>   </a:t>
            </a:r>
            <a:r>
              <a:rPr lang="pl-PL" sz="1800" dirty="0">
                <a:solidFill>
                  <a:srgbClr val="9F9F9F"/>
                </a:solidFill>
              </a:rPr>
              <a:t>c</a:t>
            </a:r>
            <a:r>
              <a:rPr lang="en-US" sz="1800" dirty="0" err="1">
                <a:solidFill>
                  <a:srgbClr val="9F9F9F"/>
                </a:solidFill>
              </a:rPr>
              <a:t>andidates</a:t>
            </a:r>
            <a:r>
              <a:rPr lang="pl-PL" sz="1800" dirty="0">
                <a:solidFill>
                  <a:srgbClr val="9F9F9F"/>
                </a:solidFill>
              </a:rPr>
              <a:t>: </a:t>
            </a:r>
            <a:r>
              <a:rPr lang="en-US" sz="1800" dirty="0">
                <a:solidFill>
                  <a:srgbClr val="9F9F9F"/>
                </a:solidFill>
              </a:rPr>
              <a:t>light gray</a:t>
            </a:r>
            <a:r>
              <a:rPr lang="pl-PL" sz="1800" dirty="0">
                <a:solidFill>
                  <a:srgbClr val="9F9F9F"/>
                </a:solidFill>
              </a:rPr>
              <a:t>,  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oter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s: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dark gray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pl-PL" sz="1800" dirty="0">
                <a:solidFill>
                  <a:srgbClr val="FF0000"/>
                </a:solidFill>
              </a:rPr>
              <a:t>c</a:t>
            </a:r>
            <a:r>
              <a:rPr lang="en-US" sz="1800" dirty="0" err="1">
                <a:solidFill>
                  <a:srgbClr val="FF0000"/>
                </a:solidFill>
              </a:rPr>
              <a:t>ommittee</a:t>
            </a:r>
            <a:r>
              <a:rPr lang="pl-PL" sz="1800" dirty="0">
                <a:solidFill>
                  <a:srgbClr val="FF0000"/>
                </a:solidFill>
              </a:rPr>
              <a:t>:</a:t>
            </a:r>
            <a:r>
              <a:rPr lang="en-US" sz="1800" dirty="0">
                <a:solidFill>
                  <a:srgbClr val="FF0000"/>
                </a:solidFill>
              </a:rPr>
              <a:t> red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02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7" name="TextBox 246"/>
          <p:cNvSpPr txBox="1"/>
          <p:nvPr/>
        </p:nvSpPr>
        <p:spPr>
          <a:xfrm>
            <a:off x="3071202" y="377410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Bloc</a:t>
            </a:r>
            <a:endParaRPr lang="pl-P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02EBF-CCAC-4354-86FE-30012A9A9E9B}"/>
              </a:ext>
            </a:extLst>
          </p:cNvPr>
          <p:cNvSpPr txBox="1"/>
          <p:nvPr/>
        </p:nvSpPr>
        <p:spPr>
          <a:xfrm>
            <a:off x="487028" y="4395019"/>
            <a:ext cx="234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k-</a:t>
            </a:r>
            <a:r>
              <a:rPr lang="pl-PL" dirty="0" err="1"/>
              <a:t>Borda</a:t>
            </a:r>
            <a:r>
              <a:rPr lang="pl-PL" dirty="0"/>
              <a:t> – sum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Borda</a:t>
            </a:r>
            <a:r>
              <a:rPr lang="pl-PL" dirty="0"/>
              <a:t> </a:t>
            </a:r>
            <a:r>
              <a:rPr lang="pl-PL" dirty="0" err="1"/>
              <a:t>scores</a:t>
            </a:r>
            <a:r>
              <a:rPr lang="pl-PL" dirty="0"/>
              <a:t> of the 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32C46E-B809-4091-839C-5BDF0C974906}"/>
              </a:ext>
            </a:extLst>
          </p:cNvPr>
          <p:cNvSpPr txBox="1"/>
          <p:nvPr/>
        </p:nvSpPr>
        <p:spPr>
          <a:xfrm>
            <a:off x="3071201" y="4395019"/>
            <a:ext cx="234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Bloc</a:t>
            </a:r>
            <a:r>
              <a:rPr lang="pl-PL" dirty="0"/>
              <a:t> – k-</a:t>
            </a:r>
            <a:r>
              <a:rPr lang="pl-PL" dirty="0" err="1"/>
              <a:t>Approval</a:t>
            </a:r>
            <a:endParaRPr lang="pl-PL" dirty="0"/>
          </a:p>
          <a:p>
            <a:endParaRPr lang="pl-PL" dirty="0"/>
          </a:p>
          <a:p>
            <a:r>
              <a:rPr lang="pl-PL" dirty="0"/>
              <a:t>1 point to </a:t>
            </a:r>
            <a:r>
              <a:rPr lang="pl-PL" dirty="0" err="1"/>
              <a:t>each</a:t>
            </a:r>
            <a:r>
              <a:rPr lang="pl-PL" dirty="0"/>
              <a:t> of top k </a:t>
            </a:r>
            <a:r>
              <a:rPr lang="pl-PL" dirty="0" err="1"/>
              <a:t>candidates</a:t>
            </a:r>
            <a:endParaRPr lang="pl-PL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7F6653B-1FFF-4B64-BD16-C27FC5EFF4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080B45-1B13-4468-9E81-E90A75F943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E660BE6-436B-4F6E-9471-C64D5C354DC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C59D5C-8E40-4681-AC3A-0252219BCA4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7EBEC3-4DA5-44B1-B3CF-B2DFA3EBD37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D659DC9-1675-40DD-8638-98B8043F8B2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52B8676-DFE5-498A-82F6-355DFF905A4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318C8CF-4928-4C6E-942E-B45AA80C56A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F26797D-6DA9-4092-9C63-E4AE910ECC4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E145BE-C082-46F1-B179-268D743200A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BA61D7A-A533-41AF-B480-F65B4017E44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A13F7F-3797-46BF-99C1-FA95E160EF3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EA22FA7-75D5-40BA-8B89-1F602B56EE6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7E068BE-372E-4C98-9DF4-CFF9719E4CF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F5A9816-01C0-4C0F-8FDC-A572A1EF091D}"/>
              </a:ext>
            </a:extLst>
          </p:cNvPr>
          <p:cNvSpPr txBox="1"/>
          <p:nvPr/>
        </p:nvSpPr>
        <p:spPr>
          <a:xfrm>
            <a:off x="487028" y="3774106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k-Borda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66ED23-C1D4-4385-83A6-14FC094FBEEF}"/>
              </a:ext>
            </a:extLst>
          </p:cNvPr>
          <p:cNvSpPr txBox="1"/>
          <p:nvPr/>
        </p:nvSpPr>
        <p:spPr>
          <a:xfrm>
            <a:off x="487028" y="6114106"/>
            <a:ext cx="8520494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E. </a:t>
            </a:r>
            <a:r>
              <a:rPr lang="en-US" sz="1400" dirty="0" err="1"/>
              <a:t>Elkind</a:t>
            </a:r>
            <a:r>
              <a:rPr lang="en-US" sz="1400" dirty="0"/>
              <a:t>, P. </a:t>
            </a:r>
            <a:r>
              <a:rPr lang="en-US" sz="1400" dirty="0" err="1"/>
              <a:t>Faliszewski</a:t>
            </a:r>
            <a:r>
              <a:rPr lang="en-US" sz="1400" dirty="0"/>
              <a:t>, JR. </a:t>
            </a:r>
            <a:r>
              <a:rPr lang="en-US" sz="1400" dirty="0" err="1"/>
              <a:t>Laslier</a:t>
            </a:r>
            <a:r>
              <a:rPr lang="en-US" sz="1400" dirty="0"/>
              <a:t>, P. </a:t>
            </a:r>
            <a:r>
              <a:rPr lang="en-US" sz="1400" dirty="0" err="1"/>
              <a:t>Skowron</a:t>
            </a:r>
            <a:r>
              <a:rPr lang="en-US" sz="1400" dirty="0"/>
              <a:t>, A. </a:t>
            </a:r>
            <a:r>
              <a:rPr lang="en-US" sz="1400" dirty="0" err="1"/>
              <a:t>Slinko</a:t>
            </a:r>
            <a:r>
              <a:rPr lang="en-US" sz="1400" dirty="0"/>
              <a:t>, and N. </a:t>
            </a:r>
            <a:r>
              <a:rPr lang="en-US" sz="1400" dirty="0" err="1"/>
              <a:t>Talmon</a:t>
            </a:r>
            <a:r>
              <a:rPr lang="en-US" sz="1400" dirty="0"/>
              <a:t>: What Do </a:t>
            </a:r>
            <a:r>
              <a:rPr lang="en-US" sz="1400" dirty="0" err="1"/>
              <a:t>Multiwinner</a:t>
            </a:r>
            <a:r>
              <a:rPr lang="en-US" sz="1400" dirty="0"/>
              <a:t> Voting Rules Do? An Experiment Over the Two-Dimensional Euclidean Domain</a:t>
            </a:r>
            <a:r>
              <a:rPr lang="en-US" sz="1400" i="1" dirty="0"/>
              <a:t>, </a:t>
            </a:r>
            <a:r>
              <a:rPr lang="en-US" sz="1400" dirty="0"/>
              <a:t>AAAI 2017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4329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47" grpId="0"/>
      <p:bldP spid="3" grpId="0"/>
      <p:bldP spid="3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089" y="467897"/>
            <a:ext cx="311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Single-Winner Elections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" y="133773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Brace 6"/>
          <p:cNvSpPr/>
          <p:nvPr/>
        </p:nvSpPr>
        <p:spPr>
          <a:xfrm rot="16200000">
            <a:off x="1782584" y="893059"/>
            <a:ext cx="393895" cy="263401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51" y="4766389"/>
            <a:ext cx="361950" cy="638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522" y="2716246"/>
            <a:ext cx="25848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voters’ preferences</a:t>
            </a:r>
          </a:p>
          <a:p>
            <a:endParaRPr lang="pl-PL" sz="2400" dirty="0"/>
          </a:p>
          <a:p>
            <a:pPr algn="ctr"/>
            <a:endParaRPr lang="pl-PL" sz="1600" dirty="0"/>
          </a:p>
          <a:p>
            <a:pPr algn="ctr"/>
            <a:r>
              <a:rPr lang="pl-PL" sz="2400" dirty="0"/>
              <a:t>voting rule </a:t>
            </a:r>
          </a:p>
        </p:txBody>
      </p:sp>
      <p:sp>
        <p:nvSpPr>
          <p:cNvPr id="10" name="Arrow: Down 9"/>
          <p:cNvSpPr/>
          <p:nvPr/>
        </p:nvSpPr>
        <p:spPr>
          <a:xfrm>
            <a:off x="1798138" y="2208714"/>
            <a:ext cx="337625" cy="47356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Arrow: Down 10"/>
          <p:cNvSpPr/>
          <p:nvPr/>
        </p:nvSpPr>
        <p:spPr>
          <a:xfrm>
            <a:off x="1795815" y="3264295"/>
            <a:ext cx="337625" cy="47356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Arrow: Down 11"/>
          <p:cNvSpPr/>
          <p:nvPr/>
        </p:nvSpPr>
        <p:spPr>
          <a:xfrm>
            <a:off x="1795814" y="4227812"/>
            <a:ext cx="337625" cy="47356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8651" y="4517472"/>
            <a:ext cx="16435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Seek the best, the most widely supported candidates</a:t>
            </a:r>
          </a:p>
        </p:txBody>
      </p:sp>
      <p:sp>
        <p:nvSpPr>
          <p:cNvPr id="14" name="Freeform: Shape 13"/>
          <p:cNvSpPr/>
          <p:nvPr/>
        </p:nvSpPr>
        <p:spPr>
          <a:xfrm>
            <a:off x="24290" y="77372"/>
            <a:ext cx="4360196" cy="6241230"/>
          </a:xfrm>
          <a:custGeom>
            <a:avLst/>
            <a:gdLst>
              <a:gd name="connsiteX0" fmla="*/ 362525 w 3766907"/>
              <a:gd name="connsiteY0" fmla="*/ 0 h 6780628"/>
              <a:gd name="connsiteX1" fmla="*/ 1333196 w 3766907"/>
              <a:gd name="connsiteY1" fmla="*/ 998806 h 6780628"/>
              <a:gd name="connsiteX2" fmla="*/ 657947 w 3766907"/>
              <a:gd name="connsiteY2" fmla="*/ 3010486 h 6780628"/>
              <a:gd name="connsiteX3" fmla="*/ 10833 w 3766907"/>
              <a:gd name="connsiteY3" fmla="*/ 3854548 h 6780628"/>
              <a:gd name="connsiteX4" fmla="*/ 460999 w 3766907"/>
              <a:gd name="connsiteY4" fmla="*/ 5247249 h 6780628"/>
              <a:gd name="connsiteX5" fmla="*/ 2824372 w 3766907"/>
              <a:gd name="connsiteY5" fmla="*/ 5739619 h 6780628"/>
              <a:gd name="connsiteX6" fmla="*/ 3766907 w 3766907"/>
              <a:gd name="connsiteY6" fmla="*/ 6780628 h 6780628"/>
              <a:gd name="connsiteX0" fmla="*/ 823529 w 4227911"/>
              <a:gd name="connsiteY0" fmla="*/ 0 h 6780628"/>
              <a:gd name="connsiteX1" fmla="*/ 1794200 w 4227911"/>
              <a:gd name="connsiteY1" fmla="*/ 998806 h 6780628"/>
              <a:gd name="connsiteX2" fmla="*/ 1118951 w 4227911"/>
              <a:gd name="connsiteY2" fmla="*/ 3010486 h 6780628"/>
              <a:gd name="connsiteX3" fmla="*/ 471837 w 4227911"/>
              <a:gd name="connsiteY3" fmla="*/ 3854548 h 6780628"/>
              <a:gd name="connsiteX4" fmla="*/ 922003 w 4227911"/>
              <a:gd name="connsiteY4" fmla="*/ 5247249 h 6780628"/>
              <a:gd name="connsiteX5" fmla="*/ 137442 w 4227911"/>
              <a:gd name="connsiteY5" fmla="*/ 6534097 h 6780628"/>
              <a:gd name="connsiteX6" fmla="*/ 4227911 w 4227911"/>
              <a:gd name="connsiteY6" fmla="*/ 6780628 h 6780628"/>
              <a:gd name="connsiteX0" fmla="*/ 3530210 w 4504244"/>
              <a:gd name="connsiteY0" fmla="*/ 0 h 6855579"/>
              <a:gd name="connsiteX1" fmla="*/ 4500881 w 4504244"/>
              <a:gd name="connsiteY1" fmla="*/ 998806 h 6855579"/>
              <a:gd name="connsiteX2" fmla="*/ 3825632 w 4504244"/>
              <a:gd name="connsiteY2" fmla="*/ 3010486 h 6855579"/>
              <a:gd name="connsiteX3" fmla="*/ 3178518 w 4504244"/>
              <a:gd name="connsiteY3" fmla="*/ 3854548 h 6855579"/>
              <a:gd name="connsiteX4" fmla="*/ 3628684 w 4504244"/>
              <a:gd name="connsiteY4" fmla="*/ 5247249 h 6855579"/>
              <a:gd name="connsiteX5" fmla="*/ 2844123 w 4504244"/>
              <a:gd name="connsiteY5" fmla="*/ 6534097 h 6855579"/>
              <a:gd name="connsiteX6" fmla="*/ 9137 w 4504244"/>
              <a:gd name="connsiteY6" fmla="*/ 6855579 h 6855579"/>
              <a:gd name="connsiteX0" fmla="*/ 3521073 w 4495107"/>
              <a:gd name="connsiteY0" fmla="*/ 0 h 6855579"/>
              <a:gd name="connsiteX1" fmla="*/ 4491744 w 4495107"/>
              <a:gd name="connsiteY1" fmla="*/ 998806 h 6855579"/>
              <a:gd name="connsiteX2" fmla="*/ 3816495 w 4495107"/>
              <a:gd name="connsiteY2" fmla="*/ 3010486 h 6855579"/>
              <a:gd name="connsiteX3" fmla="*/ 3169381 w 4495107"/>
              <a:gd name="connsiteY3" fmla="*/ 3854548 h 6855579"/>
              <a:gd name="connsiteX4" fmla="*/ 3619547 w 4495107"/>
              <a:gd name="connsiteY4" fmla="*/ 5247249 h 6855579"/>
              <a:gd name="connsiteX5" fmla="*/ 0 w 4495107"/>
              <a:gd name="connsiteY5" fmla="*/ 6855579 h 6855579"/>
              <a:gd name="connsiteX0" fmla="*/ 3521073 w 4495107"/>
              <a:gd name="connsiteY0" fmla="*/ 0 h 6855579"/>
              <a:gd name="connsiteX1" fmla="*/ 4491744 w 4495107"/>
              <a:gd name="connsiteY1" fmla="*/ 998806 h 6855579"/>
              <a:gd name="connsiteX2" fmla="*/ 3816495 w 4495107"/>
              <a:gd name="connsiteY2" fmla="*/ 3010486 h 6855579"/>
              <a:gd name="connsiteX3" fmla="*/ 3169381 w 4495107"/>
              <a:gd name="connsiteY3" fmla="*/ 3854548 h 6855579"/>
              <a:gd name="connsiteX4" fmla="*/ 3424675 w 4495107"/>
              <a:gd name="connsiteY4" fmla="*/ 6026737 h 6855579"/>
              <a:gd name="connsiteX5" fmla="*/ 0 w 4495107"/>
              <a:gd name="connsiteY5" fmla="*/ 6855579 h 6855579"/>
              <a:gd name="connsiteX0" fmla="*/ 3521073 w 4495107"/>
              <a:gd name="connsiteY0" fmla="*/ 0 h 6855579"/>
              <a:gd name="connsiteX1" fmla="*/ 4491744 w 4495107"/>
              <a:gd name="connsiteY1" fmla="*/ 998806 h 6855579"/>
              <a:gd name="connsiteX2" fmla="*/ 3816495 w 4495107"/>
              <a:gd name="connsiteY2" fmla="*/ 3010486 h 6855579"/>
              <a:gd name="connsiteX3" fmla="*/ 3169381 w 4495107"/>
              <a:gd name="connsiteY3" fmla="*/ 3854548 h 6855579"/>
              <a:gd name="connsiteX4" fmla="*/ 2720138 w 4495107"/>
              <a:gd name="connsiteY4" fmla="*/ 5337190 h 6855579"/>
              <a:gd name="connsiteX5" fmla="*/ 0 w 4495107"/>
              <a:gd name="connsiteY5" fmla="*/ 6855579 h 6855579"/>
              <a:gd name="connsiteX0" fmla="*/ 3386162 w 4360196"/>
              <a:gd name="connsiteY0" fmla="*/ 0 h 6240982"/>
              <a:gd name="connsiteX1" fmla="*/ 4356833 w 4360196"/>
              <a:gd name="connsiteY1" fmla="*/ 998806 h 6240982"/>
              <a:gd name="connsiteX2" fmla="*/ 3681584 w 4360196"/>
              <a:gd name="connsiteY2" fmla="*/ 3010486 h 6240982"/>
              <a:gd name="connsiteX3" fmla="*/ 3034470 w 4360196"/>
              <a:gd name="connsiteY3" fmla="*/ 3854548 h 6240982"/>
              <a:gd name="connsiteX4" fmla="*/ 2585227 w 4360196"/>
              <a:gd name="connsiteY4" fmla="*/ 5337190 h 6240982"/>
              <a:gd name="connsiteX5" fmla="*/ 0 w 4360196"/>
              <a:gd name="connsiteY5" fmla="*/ 6240982 h 6240982"/>
              <a:gd name="connsiteX0" fmla="*/ 3386162 w 4360196"/>
              <a:gd name="connsiteY0" fmla="*/ 0 h 6240982"/>
              <a:gd name="connsiteX1" fmla="*/ 4356833 w 4360196"/>
              <a:gd name="connsiteY1" fmla="*/ 998806 h 6240982"/>
              <a:gd name="connsiteX2" fmla="*/ 3681584 w 4360196"/>
              <a:gd name="connsiteY2" fmla="*/ 3010486 h 6240982"/>
              <a:gd name="connsiteX3" fmla="*/ 3034470 w 4360196"/>
              <a:gd name="connsiteY3" fmla="*/ 3854548 h 6240982"/>
              <a:gd name="connsiteX4" fmla="*/ 2585227 w 4360196"/>
              <a:gd name="connsiteY4" fmla="*/ 5337190 h 6240982"/>
              <a:gd name="connsiteX5" fmla="*/ 0 w 4360196"/>
              <a:gd name="connsiteY5" fmla="*/ 6240982 h 6240982"/>
              <a:gd name="connsiteX0" fmla="*/ 3386162 w 4360196"/>
              <a:gd name="connsiteY0" fmla="*/ 0 h 6241116"/>
              <a:gd name="connsiteX1" fmla="*/ 4356833 w 4360196"/>
              <a:gd name="connsiteY1" fmla="*/ 998806 h 6241116"/>
              <a:gd name="connsiteX2" fmla="*/ 3681584 w 4360196"/>
              <a:gd name="connsiteY2" fmla="*/ 3010486 h 6241116"/>
              <a:gd name="connsiteX3" fmla="*/ 3034470 w 4360196"/>
              <a:gd name="connsiteY3" fmla="*/ 3854548 h 6241116"/>
              <a:gd name="connsiteX4" fmla="*/ 2585227 w 4360196"/>
              <a:gd name="connsiteY4" fmla="*/ 5337190 h 6241116"/>
              <a:gd name="connsiteX5" fmla="*/ 0 w 4360196"/>
              <a:gd name="connsiteY5" fmla="*/ 6240982 h 6241116"/>
              <a:gd name="connsiteX0" fmla="*/ 3386162 w 4360196"/>
              <a:gd name="connsiteY0" fmla="*/ 0 h 6241230"/>
              <a:gd name="connsiteX1" fmla="*/ 4356833 w 4360196"/>
              <a:gd name="connsiteY1" fmla="*/ 998806 h 6241230"/>
              <a:gd name="connsiteX2" fmla="*/ 3681584 w 4360196"/>
              <a:gd name="connsiteY2" fmla="*/ 3010486 h 6241230"/>
              <a:gd name="connsiteX3" fmla="*/ 3034470 w 4360196"/>
              <a:gd name="connsiteY3" fmla="*/ 3854548 h 6241230"/>
              <a:gd name="connsiteX4" fmla="*/ 2270433 w 4360196"/>
              <a:gd name="connsiteY4" fmla="*/ 5577032 h 6241230"/>
              <a:gd name="connsiteX5" fmla="*/ 0 w 4360196"/>
              <a:gd name="connsiteY5" fmla="*/ 6240982 h 62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0196" h="6241230">
                <a:moveTo>
                  <a:pt x="3386162" y="0"/>
                </a:moveTo>
                <a:cubicBezTo>
                  <a:pt x="3846879" y="248529"/>
                  <a:pt x="4307596" y="497058"/>
                  <a:pt x="4356833" y="998806"/>
                </a:cubicBezTo>
                <a:cubicBezTo>
                  <a:pt x="4406070" y="1500554"/>
                  <a:pt x="3901978" y="2534529"/>
                  <a:pt x="3681584" y="3010486"/>
                </a:cubicBezTo>
                <a:cubicBezTo>
                  <a:pt x="3461190" y="3486443"/>
                  <a:pt x="3269662" y="3426790"/>
                  <a:pt x="3034470" y="3854548"/>
                </a:cubicBezTo>
                <a:cubicBezTo>
                  <a:pt x="2799278" y="4282306"/>
                  <a:pt x="2776178" y="5179293"/>
                  <a:pt x="2270433" y="5577032"/>
                </a:cubicBezTo>
                <a:cubicBezTo>
                  <a:pt x="1764688" y="5974771"/>
                  <a:pt x="844013" y="6250686"/>
                  <a:pt x="0" y="624098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Box 14"/>
          <p:cNvSpPr txBox="1"/>
          <p:nvPr/>
        </p:nvSpPr>
        <p:spPr>
          <a:xfrm>
            <a:off x="4642192" y="215020"/>
            <a:ext cx="383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Multiwinner Elections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01947" y="2723905"/>
            <a:ext cx="3306097" cy="2629317"/>
            <a:chOff x="5988911" y="1879306"/>
            <a:chExt cx="3306097" cy="26293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7307">
              <a:off x="6312618" y="1879306"/>
              <a:ext cx="734433" cy="70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2275">
              <a:off x="5988911" y="2733471"/>
              <a:ext cx="1049889" cy="101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1842">
              <a:off x="6722059" y="3768387"/>
              <a:ext cx="769346" cy="740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968" y="1913206"/>
              <a:ext cx="1468040" cy="1093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Strzałka w prawo 6"/>
            <p:cNvSpPr/>
            <p:nvPr/>
          </p:nvSpPr>
          <p:spPr>
            <a:xfrm rot="519101">
              <a:off x="7124028" y="2122767"/>
              <a:ext cx="652293" cy="279292"/>
            </a:xfrm>
            <a:prstGeom prst="rightArrow">
              <a:avLst>
                <a:gd name="adj1" fmla="val 50000"/>
                <a:gd name="adj2" fmla="val 114433"/>
              </a:avLst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Strzałka w prawo 8"/>
            <p:cNvSpPr/>
            <p:nvPr/>
          </p:nvSpPr>
          <p:spPr>
            <a:xfrm rot="20282087">
              <a:off x="7052356" y="2741056"/>
              <a:ext cx="652293" cy="423964"/>
            </a:xfrm>
            <a:prstGeom prst="rightArrow">
              <a:avLst>
                <a:gd name="adj1" fmla="val 50000"/>
                <a:gd name="adj2" fmla="val 99529"/>
              </a:avLst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Strzałka w prawo 9"/>
            <p:cNvSpPr/>
            <p:nvPr/>
          </p:nvSpPr>
          <p:spPr>
            <a:xfrm rot="18351958">
              <a:off x="7354876" y="3330070"/>
              <a:ext cx="620029" cy="187287"/>
            </a:xfrm>
            <a:prstGeom prst="rightArrow">
              <a:avLst>
                <a:gd name="adj1" fmla="val 50000"/>
                <a:gd name="adj2" fmla="val 70094"/>
              </a:avLst>
            </a:pr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5" name="Freeform: Shape 24"/>
          <p:cNvSpPr/>
          <p:nvPr/>
        </p:nvSpPr>
        <p:spPr>
          <a:xfrm>
            <a:off x="3043927" y="2212544"/>
            <a:ext cx="4190106" cy="3456427"/>
          </a:xfrm>
          <a:custGeom>
            <a:avLst/>
            <a:gdLst>
              <a:gd name="connsiteX0" fmla="*/ 0 w 2866610"/>
              <a:gd name="connsiteY0" fmla="*/ 73457 h 3435635"/>
              <a:gd name="connsiteX1" fmla="*/ 1491175 w 2866610"/>
              <a:gd name="connsiteY1" fmla="*/ 17186 h 3435635"/>
              <a:gd name="connsiteX2" fmla="*/ 2743200 w 2866610"/>
              <a:gd name="connsiteY2" fmla="*/ 340743 h 3435635"/>
              <a:gd name="connsiteX3" fmla="*/ 2700997 w 2866610"/>
              <a:gd name="connsiteY3" fmla="*/ 2366491 h 3435635"/>
              <a:gd name="connsiteX4" fmla="*/ 1688123 w 2866610"/>
              <a:gd name="connsiteY4" fmla="*/ 3435635 h 3435635"/>
              <a:gd name="connsiteX0" fmla="*/ 665333 w 3531943"/>
              <a:gd name="connsiteY0" fmla="*/ 73457 h 3600527"/>
              <a:gd name="connsiteX1" fmla="*/ 2156508 w 3531943"/>
              <a:gd name="connsiteY1" fmla="*/ 17186 h 3600527"/>
              <a:gd name="connsiteX2" fmla="*/ 3408533 w 3531943"/>
              <a:gd name="connsiteY2" fmla="*/ 340743 h 3600527"/>
              <a:gd name="connsiteX3" fmla="*/ 3366330 w 3531943"/>
              <a:gd name="connsiteY3" fmla="*/ 2366491 h 3600527"/>
              <a:gd name="connsiteX4" fmla="*/ 0 w 3531943"/>
              <a:gd name="connsiteY4" fmla="*/ 3600527 h 3600527"/>
              <a:gd name="connsiteX0" fmla="*/ 665333 w 3531943"/>
              <a:gd name="connsiteY0" fmla="*/ 73457 h 3678326"/>
              <a:gd name="connsiteX1" fmla="*/ 2156508 w 3531943"/>
              <a:gd name="connsiteY1" fmla="*/ 17186 h 3678326"/>
              <a:gd name="connsiteX2" fmla="*/ 3408533 w 3531943"/>
              <a:gd name="connsiteY2" fmla="*/ 340743 h 3678326"/>
              <a:gd name="connsiteX3" fmla="*/ 3366330 w 3531943"/>
              <a:gd name="connsiteY3" fmla="*/ 2366491 h 3678326"/>
              <a:gd name="connsiteX4" fmla="*/ 0 w 3531943"/>
              <a:gd name="connsiteY4" fmla="*/ 3600527 h 3678326"/>
              <a:gd name="connsiteX0" fmla="*/ 1264940 w 4131550"/>
              <a:gd name="connsiteY0" fmla="*/ 73457 h 2595946"/>
              <a:gd name="connsiteX1" fmla="*/ 2756115 w 4131550"/>
              <a:gd name="connsiteY1" fmla="*/ 17186 h 2595946"/>
              <a:gd name="connsiteX2" fmla="*/ 4008140 w 4131550"/>
              <a:gd name="connsiteY2" fmla="*/ 340743 h 2595946"/>
              <a:gd name="connsiteX3" fmla="*/ 3965937 w 4131550"/>
              <a:gd name="connsiteY3" fmla="*/ 2366491 h 2595946"/>
              <a:gd name="connsiteX4" fmla="*/ 0 w 4131550"/>
              <a:gd name="connsiteY4" fmla="*/ 2041550 h 2595946"/>
              <a:gd name="connsiteX0" fmla="*/ 1264940 w 4188190"/>
              <a:gd name="connsiteY0" fmla="*/ 73457 h 3456427"/>
              <a:gd name="connsiteX1" fmla="*/ 2756115 w 4188190"/>
              <a:gd name="connsiteY1" fmla="*/ 17186 h 3456427"/>
              <a:gd name="connsiteX2" fmla="*/ 4008140 w 4188190"/>
              <a:gd name="connsiteY2" fmla="*/ 340743 h 3456427"/>
              <a:gd name="connsiteX3" fmla="*/ 3965937 w 4188190"/>
              <a:gd name="connsiteY3" fmla="*/ 2366491 h 3456427"/>
              <a:gd name="connsiteX4" fmla="*/ 1766000 w 4188190"/>
              <a:gd name="connsiteY4" fmla="*/ 3453738 h 3456427"/>
              <a:gd name="connsiteX5" fmla="*/ 0 w 4188190"/>
              <a:gd name="connsiteY5" fmla="*/ 2041550 h 3456427"/>
              <a:gd name="connsiteX0" fmla="*/ 1266856 w 4190106"/>
              <a:gd name="connsiteY0" fmla="*/ 73457 h 3456427"/>
              <a:gd name="connsiteX1" fmla="*/ 2758031 w 4190106"/>
              <a:gd name="connsiteY1" fmla="*/ 17186 h 3456427"/>
              <a:gd name="connsiteX2" fmla="*/ 4010056 w 4190106"/>
              <a:gd name="connsiteY2" fmla="*/ 340743 h 3456427"/>
              <a:gd name="connsiteX3" fmla="*/ 3967853 w 4190106"/>
              <a:gd name="connsiteY3" fmla="*/ 2366491 h 3456427"/>
              <a:gd name="connsiteX4" fmla="*/ 1767916 w 4190106"/>
              <a:gd name="connsiteY4" fmla="*/ 3453738 h 3456427"/>
              <a:gd name="connsiteX5" fmla="*/ 1916 w 4190106"/>
              <a:gd name="connsiteY5" fmla="*/ 2041550 h 345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0106" h="3456427">
                <a:moveTo>
                  <a:pt x="1266856" y="73457"/>
                </a:moveTo>
                <a:cubicBezTo>
                  <a:pt x="1783843" y="23047"/>
                  <a:pt x="2300831" y="-27362"/>
                  <a:pt x="2758031" y="17186"/>
                </a:cubicBezTo>
                <a:cubicBezTo>
                  <a:pt x="3215231" y="61734"/>
                  <a:pt x="3808419" y="-50808"/>
                  <a:pt x="4010056" y="340743"/>
                </a:cubicBezTo>
                <a:cubicBezTo>
                  <a:pt x="4211693" y="732294"/>
                  <a:pt x="4301569" y="2002557"/>
                  <a:pt x="3967853" y="2366491"/>
                </a:cubicBezTo>
                <a:cubicBezTo>
                  <a:pt x="3634137" y="2730425"/>
                  <a:pt x="2428906" y="3507895"/>
                  <a:pt x="1767916" y="3453738"/>
                </a:cubicBezTo>
                <a:cubicBezTo>
                  <a:pt x="1106927" y="3399581"/>
                  <a:pt x="-53522" y="2691642"/>
                  <a:pt x="1916" y="204155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TextBox 25"/>
          <p:cNvSpPr txBox="1"/>
          <p:nvPr/>
        </p:nvSpPr>
        <p:spPr>
          <a:xfrm rot="19086057">
            <a:off x="5224235" y="4480455"/>
            <a:ext cx="167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parliaments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408">
            <a:off x="6069677" y="1022335"/>
            <a:ext cx="2010423" cy="9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7444" y="1080360"/>
            <a:ext cx="535286" cy="7612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27390" y="1390172"/>
            <a:ext cx="1277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movies on a plane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177394" y="2715238"/>
            <a:ext cx="172990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579514" y="4995922"/>
            <a:ext cx="2181568" cy="1851739"/>
            <a:chOff x="6579514" y="4995922"/>
            <a:chExt cx="2181568" cy="1851739"/>
          </a:xfrm>
        </p:grpSpPr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055" y="6352361"/>
              <a:ext cx="2476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207" y="5527641"/>
              <a:ext cx="1428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112" y="5260281"/>
              <a:ext cx="1428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957" y="4995922"/>
              <a:ext cx="1428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860" y="5013291"/>
              <a:ext cx="2476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389" y="5822916"/>
              <a:ext cx="2476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805" y="5729832"/>
              <a:ext cx="1905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069" y="5508591"/>
              <a:ext cx="219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594" y="6148688"/>
              <a:ext cx="219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051" y="5488701"/>
              <a:ext cx="219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514" y="5557888"/>
              <a:ext cx="1428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583" y="5603841"/>
              <a:ext cx="1428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898" y="5115104"/>
              <a:ext cx="1428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18" y="5199426"/>
              <a:ext cx="1428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757" y="5889591"/>
              <a:ext cx="219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352" y="5718141"/>
              <a:ext cx="219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122" y="5856927"/>
              <a:ext cx="2190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305" y="5394291"/>
              <a:ext cx="2476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777" y="5179114"/>
              <a:ext cx="2476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505" y="5851491"/>
              <a:ext cx="2476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7365669" y="4060811"/>
            <a:ext cx="148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making a shortlist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185866" y="4051606"/>
            <a:ext cx="172990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19760" y="2966640"/>
            <a:ext cx="205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B050"/>
                </a:solidFill>
              </a:rPr>
              <a:t>fundamentally</a:t>
            </a:r>
          </a:p>
          <a:p>
            <a:pPr algn="ctr"/>
            <a:r>
              <a:rPr lang="pl-PL" sz="2400" b="1" dirty="0">
                <a:solidFill>
                  <a:srgbClr val="00B050"/>
                </a:solidFill>
              </a:rPr>
              <a:t>different!</a:t>
            </a:r>
          </a:p>
        </p:txBody>
      </p:sp>
      <p:sp>
        <p:nvSpPr>
          <p:cNvPr id="57" name="Oval 56"/>
          <p:cNvSpPr/>
          <p:nvPr/>
        </p:nvSpPr>
        <p:spPr>
          <a:xfrm>
            <a:off x="7300499" y="5322355"/>
            <a:ext cx="1050140" cy="11079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B5C941-7B25-486A-9E2B-53C441D36AD6}"/>
              </a:ext>
            </a:extLst>
          </p:cNvPr>
          <p:cNvSpPr txBox="1"/>
          <p:nvPr/>
        </p:nvSpPr>
        <p:spPr>
          <a:xfrm>
            <a:off x="2032136" y="5979067"/>
            <a:ext cx="4447926" cy="73866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P. Faliszewski, P. Skowron, A. Slinko, N.Talmon, Multiwinner Voting: A New Challenge for Social Choice </a:t>
            </a:r>
            <a:r>
              <a:rPr lang="pl-PL" sz="1400" dirty="0" err="1"/>
              <a:t>Theory</a:t>
            </a:r>
            <a:r>
              <a:rPr lang="pl-PL" sz="1400" dirty="0"/>
              <a:t>, </a:t>
            </a:r>
            <a:r>
              <a:rPr lang="pl-PL" sz="1400" dirty="0" err="1"/>
              <a:t>Trends</a:t>
            </a:r>
            <a:r>
              <a:rPr lang="pl-PL" sz="1400" dirty="0"/>
              <a:t> in </a:t>
            </a:r>
            <a:r>
              <a:rPr lang="pl-PL" sz="1400" dirty="0" err="1"/>
              <a:t>Computational</a:t>
            </a:r>
            <a:r>
              <a:rPr lang="pl-PL" sz="1400" dirty="0"/>
              <a:t> </a:t>
            </a:r>
            <a:r>
              <a:rPr lang="pl-PL" sz="1400" dirty="0" err="1"/>
              <a:t>Social</a:t>
            </a:r>
            <a:r>
              <a:rPr lang="pl-PL" sz="1400" dirty="0"/>
              <a:t> Choice 2017</a:t>
            </a:r>
          </a:p>
        </p:txBody>
      </p:sp>
    </p:spTree>
    <p:extLst>
      <p:ext uri="{BB962C8B-B14F-4D97-AF65-F5344CB8AC3E}">
        <p14:creationId xmlns:p14="http://schemas.microsoft.com/office/powerpoint/2010/main" val="20089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25" grpId="0" animBg="1"/>
      <p:bldP spid="26" grpId="0"/>
      <p:bldP spid="30" grpId="0"/>
      <p:bldP spid="53" grpId="0"/>
      <p:bldP spid="55" grpId="0"/>
      <p:bldP spid="57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872" y="1219804"/>
            <a:ext cx="8370756" cy="466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u="sng" dirty="0"/>
              <a:t>2D-Domain Experiment:</a:t>
            </a:r>
            <a:r>
              <a:rPr lang="pl-PL" sz="1800" dirty="0"/>
              <a:t>   </a:t>
            </a:r>
            <a:r>
              <a:rPr lang="pl-PL" sz="1800" dirty="0">
                <a:solidFill>
                  <a:srgbClr val="9F9F9F"/>
                </a:solidFill>
              </a:rPr>
              <a:t>c</a:t>
            </a:r>
            <a:r>
              <a:rPr lang="en-US" sz="1800" dirty="0" err="1">
                <a:solidFill>
                  <a:srgbClr val="9F9F9F"/>
                </a:solidFill>
              </a:rPr>
              <a:t>andidates</a:t>
            </a:r>
            <a:r>
              <a:rPr lang="pl-PL" sz="1800" dirty="0">
                <a:solidFill>
                  <a:srgbClr val="9F9F9F"/>
                </a:solidFill>
              </a:rPr>
              <a:t>: </a:t>
            </a:r>
            <a:r>
              <a:rPr lang="en-US" sz="1800" dirty="0">
                <a:solidFill>
                  <a:srgbClr val="9F9F9F"/>
                </a:solidFill>
              </a:rPr>
              <a:t>light gray</a:t>
            </a:r>
            <a:r>
              <a:rPr lang="pl-PL" sz="1800" dirty="0">
                <a:solidFill>
                  <a:srgbClr val="9F9F9F"/>
                </a:solidFill>
              </a:rPr>
              <a:t>,  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oter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s: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dark gray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pl-PL" sz="1800" dirty="0">
                <a:solidFill>
                  <a:srgbClr val="FF0000"/>
                </a:solidFill>
              </a:rPr>
              <a:t>c</a:t>
            </a:r>
            <a:r>
              <a:rPr lang="en-US" sz="1800" dirty="0" err="1">
                <a:solidFill>
                  <a:srgbClr val="FF0000"/>
                </a:solidFill>
              </a:rPr>
              <a:t>ommittee</a:t>
            </a:r>
            <a:r>
              <a:rPr lang="pl-PL" sz="1800" dirty="0">
                <a:solidFill>
                  <a:srgbClr val="FF0000"/>
                </a:solidFill>
              </a:rPr>
              <a:t>:</a:t>
            </a:r>
            <a:r>
              <a:rPr lang="en-US" sz="1800" dirty="0">
                <a:solidFill>
                  <a:srgbClr val="FF0000"/>
                </a:solidFill>
              </a:rPr>
              <a:t> red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46" name="Picture 2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00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7" name="TextBox 246"/>
          <p:cNvSpPr txBox="1"/>
          <p:nvPr/>
        </p:nvSpPr>
        <p:spPr>
          <a:xfrm>
            <a:off x="3070800" y="377410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Bloc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6036700" y="1928138"/>
            <a:ext cx="246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Problem with Bloc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64" y="2632016"/>
            <a:ext cx="1792965" cy="27421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805534" y="2499183"/>
            <a:ext cx="14990" cy="29317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0505" y="2632016"/>
            <a:ext cx="1365781" cy="2798935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511" y="5673164"/>
            <a:ext cx="605180" cy="10991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3C70026-08A9-4D31-B349-01BD677E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0"/>
            <a:ext cx="8229600" cy="72651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Comparison</a:t>
            </a:r>
            <a:r>
              <a:rPr lang="pl-PL" dirty="0"/>
              <a:t> of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-P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035CB-C4E9-41A9-9C23-D2BFB3992197}"/>
              </a:ext>
            </a:extLst>
          </p:cNvPr>
          <p:cNvSpPr txBox="1"/>
          <p:nvPr/>
        </p:nvSpPr>
        <p:spPr>
          <a:xfrm>
            <a:off x="487028" y="4395019"/>
            <a:ext cx="234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k-</a:t>
            </a:r>
            <a:r>
              <a:rPr lang="pl-PL" dirty="0" err="1"/>
              <a:t>Borda</a:t>
            </a:r>
            <a:r>
              <a:rPr lang="pl-PL" dirty="0"/>
              <a:t> – sum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Borda</a:t>
            </a:r>
            <a:r>
              <a:rPr lang="pl-PL" dirty="0"/>
              <a:t> </a:t>
            </a:r>
            <a:r>
              <a:rPr lang="pl-PL" dirty="0" err="1"/>
              <a:t>scores</a:t>
            </a:r>
            <a:r>
              <a:rPr lang="pl-PL" dirty="0"/>
              <a:t> of the </a:t>
            </a:r>
            <a:r>
              <a:rPr lang="pl-PL" dirty="0" err="1"/>
              <a:t>candidates</a:t>
            </a:r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BA2CD3-5472-4547-AAD8-F7873A3265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BFEEB9-D444-4870-A011-2D3F8CF44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F5339C-E071-4CBE-8EB6-C3406968EA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D87566-9B60-4CBC-86D2-6D51CE989B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3887A6-60C1-4EA9-B0F8-B115B57423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301AAF-4D78-446C-9C07-0ABC08305F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C5FF04-CD1F-4CE4-B171-2706E66188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DF02D-2DA9-4AC7-8B5B-4860D38CB5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880DA0-2812-4379-82C7-AC9565F81C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687D3A-C29F-4713-8186-998F7E9A85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E89FC7-73B9-400B-93CD-B7424C2862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0D5DE1-FA7B-46D1-B6A5-24F656A802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F3DABE-0537-47F9-A582-358762C66E6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CD107D-4A13-473E-9C9F-410FB3041FF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709BBCD-753B-4B30-8814-8D02F057C600}"/>
              </a:ext>
            </a:extLst>
          </p:cNvPr>
          <p:cNvSpPr txBox="1"/>
          <p:nvPr/>
        </p:nvSpPr>
        <p:spPr>
          <a:xfrm>
            <a:off x="487028" y="3774106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k-Borda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538A37-518C-47DF-9952-BC1C1D113005}"/>
              </a:ext>
            </a:extLst>
          </p:cNvPr>
          <p:cNvSpPr txBox="1"/>
          <p:nvPr/>
        </p:nvSpPr>
        <p:spPr>
          <a:xfrm>
            <a:off x="3070800" y="4395019"/>
            <a:ext cx="234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Bloc</a:t>
            </a:r>
            <a:r>
              <a:rPr lang="pl-PL" dirty="0"/>
              <a:t> – k-</a:t>
            </a:r>
            <a:r>
              <a:rPr lang="pl-PL" dirty="0" err="1"/>
              <a:t>Approval</a:t>
            </a:r>
            <a:endParaRPr lang="pl-PL" dirty="0"/>
          </a:p>
          <a:p>
            <a:endParaRPr lang="pl-PL" dirty="0"/>
          </a:p>
          <a:p>
            <a:r>
              <a:rPr lang="pl-PL" dirty="0"/>
              <a:t>1 point to </a:t>
            </a:r>
            <a:r>
              <a:rPr lang="pl-PL" dirty="0" err="1"/>
              <a:t>each</a:t>
            </a:r>
            <a:r>
              <a:rPr lang="pl-PL" dirty="0"/>
              <a:t> of top k </a:t>
            </a:r>
            <a:r>
              <a:rPr lang="pl-PL" dirty="0" err="1"/>
              <a:t>candidates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9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872" y="1219804"/>
            <a:ext cx="8370756" cy="466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u="sng" dirty="0"/>
              <a:t>2D-Domain Experiment:</a:t>
            </a:r>
            <a:r>
              <a:rPr lang="pl-PL" sz="1800" dirty="0"/>
              <a:t>   </a:t>
            </a:r>
            <a:r>
              <a:rPr lang="pl-PL" sz="1800" dirty="0">
                <a:solidFill>
                  <a:srgbClr val="9F9F9F"/>
                </a:solidFill>
              </a:rPr>
              <a:t>c</a:t>
            </a:r>
            <a:r>
              <a:rPr lang="en-US" sz="1800" dirty="0" err="1">
                <a:solidFill>
                  <a:srgbClr val="9F9F9F"/>
                </a:solidFill>
              </a:rPr>
              <a:t>andidates</a:t>
            </a:r>
            <a:r>
              <a:rPr lang="pl-PL" sz="1800" dirty="0">
                <a:solidFill>
                  <a:srgbClr val="9F9F9F"/>
                </a:solidFill>
              </a:rPr>
              <a:t>: </a:t>
            </a:r>
            <a:r>
              <a:rPr lang="en-US" sz="1800" dirty="0">
                <a:solidFill>
                  <a:srgbClr val="9F9F9F"/>
                </a:solidFill>
              </a:rPr>
              <a:t>light gray</a:t>
            </a:r>
            <a:r>
              <a:rPr lang="pl-PL" sz="1800" dirty="0">
                <a:solidFill>
                  <a:srgbClr val="9F9F9F"/>
                </a:solidFill>
              </a:rPr>
              <a:t>,  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oter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s: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dark gray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pl-PL" sz="1800" dirty="0">
                <a:solidFill>
                  <a:srgbClr val="FF0000"/>
                </a:solidFill>
              </a:rPr>
              <a:t>c</a:t>
            </a:r>
            <a:r>
              <a:rPr lang="en-US" sz="1800" dirty="0" err="1">
                <a:solidFill>
                  <a:srgbClr val="FF0000"/>
                </a:solidFill>
              </a:rPr>
              <a:t>ommittee</a:t>
            </a:r>
            <a:r>
              <a:rPr lang="pl-PL" sz="1800" dirty="0">
                <a:solidFill>
                  <a:srgbClr val="FF0000"/>
                </a:solidFill>
              </a:rPr>
              <a:t>:</a:t>
            </a:r>
            <a:r>
              <a:rPr lang="en-US" sz="1800" dirty="0">
                <a:solidFill>
                  <a:srgbClr val="FF0000"/>
                </a:solidFill>
              </a:rPr>
              <a:t> red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036700" y="1928138"/>
            <a:ext cx="246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Problem with Bloc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64" y="2632016"/>
            <a:ext cx="1792965" cy="2742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05534" y="2499183"/>
            <a:ext cx="1410752" cy="2931768"/>
            <a:chOff x="6805534" y="2499183"/>
            <a:chExt cx="1410752" cy="293176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805534" y="2499183"/>
              <a:ext cx="14990" cy="293176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850505" y="2632016"/>
              <a:ext cx="1365781" cy="279893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511" y="5673164"/>
            <a:ext cx="605180" cy="10991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381" y="5685706"/>
            <a:ext cx="558285" cy="10137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606" y="5739391"/>
            <a:ext cx="511821" cy="91297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AD7BEB6-22E5-4C9B-B351-C22863AE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0"/>
            <a:ext cx="8229600" cy="72651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Comparison</a:t>
            </a:r>
            <a:r>
              <a:rPr lang="pl-PL" dirty="0"/>
              <a:t> of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-P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28BE21-E9E4-4C19-9FF4-52F9305299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00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7885B-A3BB-4F9B-ABA4-7EAF8AB2CF66}"/>
              </a:ext>
            </a:extLst>
          </p:cNvPr>
          <p:cNvSpPr txBox="1"/>
          <p:nvPr/>
        </p:nvSpPr>
        <p:spPr>
          <a:xfrm>
            <a:off x="3070800" y="377410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Bloc</a:t>
            </a:r>
            <a:endParaRPr lang="pl-P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623CB-FA3D-41FB-BF4D-8F8C0D5E3769}"/>
              </a:ext>
            </a:extLst>
          </p:cNvPr>
          <p:cNvSpPr txBox="1"/>
          <p:nvPr/>
        </p:nvSpPr>
        <p:spPr>
          <a:xfrm>
            <a:off x="487028" y="4395019"/>
            <a:ext cx="234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k-</a:t>
            </a:r>
            <a:r>
              <a:rPr lang="pl-PL" dirty="0" err="1"/>
              <a:t>Borda</a:t>
            </a:r>
            <a:r>
              <a:rPr lang="pl-PL" dirty="0"/>
              <a:t> – sum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Borda</a:t>
            </a:r>
            <a:r>
              <a:rPr lang="pl-PL" dirty="0"/>
              <a:t> </a:t>
            </a:r>
            <a:r>
              <a:rPr lang="pl-PL" dirty="0" err="1"/>
              <a:t>scores</a:t>
            </a:r>
            <a:r>
              <a:rPr lang="pl-PL" dirty="0"/>
              <a:t> of the </a:t>
            </a:r>
            <a:r>
              <a:rPr lang="pl-PL" dirty="0" err="1"/>
              <a:t>candidates</a:t>
            </a:r>
            <a:endParaRPr lang="pl-PL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43057A-7A7C-4D2F-A939-AFB7D1949B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9EADDA-4213-41E1-85FE-1CC68E8531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431235-94CE-4457-809D-3A5A8DE7ED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64D088-F92B-406D-8AF0-6DE62BAD9A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384921-FA5E-42EC-A1ED-DC9920CCEA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ABAD21-89D7-43E2-A4C2-CCA37DA73B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9D70F8-F2EE-451A-AB37-3DE750E2F5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5E0B64-101B-49D5-86DC-907D048DE8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17976B-FCFF-4662-9A1E-216A2E712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9185C2-87CA-4282-9B83-925513D24F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50B0EF-F445-4DEB-95C9-61EE361F8A9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9A5A1B-9FC7-44F1-8EF8-2ABED6BD9D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C2BB3C-5558-4D56-B082-A347103C9E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8D1C3A-B31C-480C-B8B0-271FB142EE5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B6CD130-D2C5-4DFE-AFA1-B0D4E6AB593C}"/>
              </a:ext>
            </a:extLst>
          </p:cNvPr>
          <p:cNvSpPr txBox="1"/>
          <p:nvPr/>
        </p:nvSpPr>
        <p:spPr>
          <a:xfrm>
            <a:off x="487028" y="3774106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k-Borda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A831A-8810-40E6-9352-AF2FA50C05AF}"/>
              </a:ext>
            </a:extLst>
          </p:cNvPr>
          <p:cNvSpPr txBox="1"/>
          <p:nvPr/>
        </p:nvSpPr>
        <p:spPr>
          <a:xfrm>
            <a:off x="3071201" y="4395019"/>
            <a:ext cx="234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Bloc</a:t>
            </a:r>
            <a:r>
              <a:rPr lang="pl-PL" dirty="0"/>
              <a:t> – k-</a:t>
            </a:r>
            <a:r>
              <a:rPr lang="pl-PL" dirty="0" err="1"/>
              <a:t>Approval</a:t>
            </a:r>
            <a:endParaRPr lang="pl-PL" dirty="0"/>
          </a:p>
          <a:p>
            <a:endParaRPr lang="pl-PL" dirty="0"/>
          </a:p>
          <a:p>
            <a:r>
              <a:rPr lang="pl-PL" dirty="0"/>
              <a:t>1 point to </a:t>
            </a:r>
            <a:r>
              <a:rPr lang="pl-PL" dirty="0" err="1"/>
              <a:t>each</a:t>
            </a:r>
            <a:r>
              <a:rPr lang="pl-PL" dirty="0"/>
              <a:t> of top k </a:t>
            </a:r>
            <a:r>
              <a:rPr lang="pl-PL" dirty="0" err="1"/>
              <a:t>candidates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98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770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872" y="1219804"/>
            <a:ext cx="8370756" cy="466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u="sng" dirty="0"/>
              <a:t>2D-Domain Experiment:</a:t>
            </a:r>
            <a:r>
              <a:rPr lang="pl-PL" sz="1800" dirty="0"/>
              <a:t>   </a:t>
            </a:r>
            <a:r>
              <a:rPr lang="pl-PL" sz="1800" dirty="0">
                <a:solidFill>
                  <a:srgbClr val="9F9F9F"/>
                </a:solidFill>
              </a:rPr>
              <a:t>c</a:t>
            </a:r>
            <a:r>
              <a:rPr lang="en-US" sz="1800" dirty="0" err="1">
                <a:solidFill>
                  <a:srgbClr val="9F9F9F"/>
                </a:solidFill>
              </a:rPr>
              <a:t>andidates</a:t>
            </a:r>
            <a:r>
              <a:rPr lang="pl-PL" sz="1800" dirty="0">
                <a:solidFill>
                  <a:srgbClr val="9F9F9F"/>
                </a:solidFill>
              </a:rPr>
              <a:t>: </a:t>
            </a:r>
            <a:r>
              <a:rPr lang="en-US" sz="1800" dirty="0">
                <a:solidFill>
                  <a:srgbClr val="9F9F9F"/>
                </a:solidFill>
              </a:rPr>
              <a:t>light gray</a:t>
            </a:r>
            <a:r>
              <a:rPr lang="pl-PL" sz="1800" dirty="0">
                <a:solidFill>
                  <a:srgbClr val="9F9F9F"/>
                </a:solidFill>
              </a:rPr>
              <a:t>,  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oter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s: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dark gray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pl-PL" sz="1800" dirty="0">
                <a:solidFill>
                  <a:srgbClr val="FF0000"/>
                </a:solidFill>
              </a:rPr>
              <a:t>c</a:t>
            </a:r>
            <a:r>
              <a:rPr lang="en-US" sz="1800" dirty="0" err="1">
                <a:solidFill>
                  <a:srgbClr val="FF0000"/>
                </a:solidFill>
              </a:rPr>
              <a:t>ommittee</a:t>
            </a:r>
            <a:r>
              <a:rPr lang="pl-PL" sz="1800" dirty="0">
                <a:solidFill>
                  <a:srgbClr val="FF0000"/>
                </a:solidFill>
              </a:rPr>
              <a:t>:</a:t>
            </a:r>
            <a:r>
              <a:rPr lang="en-US" sz="1800" dirty="0">
                <a:solidFill>
                  <a:srgbClr val="FF0000"/>
                </a:solidFill>
              </a:rPr>
              <a:t> red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AD7BEB6-22E5-4C9B-B351-C22863AE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0"/>
            <a:ext cx="8229600" cy="72651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Comparison</a:t>
            </a:r>
            <a:r>
              <a:rPr lang="pl-PL" dirty="0"/>
              <a:t> of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-P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28BE21-E9E4-4C19-9FF4-52F930529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00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7885B-A3BB-4F9B-ABA4-7EAF8AB2CF66}"/>
              </a:ext>
            </a:extLst>
          </p:cNvPr>
          <p:cNvSpPr txBox="1"/>
          <p:nvPr/>
        </p:nvSpPr>
        <p:spPr>
          <a:xfrm>
            <a:off x="3070800" y="377410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Bloc</a:t>
            </a:r>
            <a:endParaRPr lang="pl-P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623CB-FA3D-41FB-BF4D-8F8C0D5E3769}"/>
              </a:ext>
            </a:extLst>
          </p:cNvPr>
          <p:cNvSpPr txBox="1"/>
          <p:nvPr/>
        </p:nvSpPr>
        <p:spPr>
          <a:xfrm>
            <a:off x="487028" y="4395019"/>
            <a:ext cx="234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k-</a:t>
            </a:r>
            <a:r>
              <a:rPr lang="pl-PL" dirty="0" err="1"/>
              <a:t>Borda</a:t>
            </a:r>
            <a:r>
              <a:rPr lang="pl-PL" dirty="0"/>
              <a:t> – sum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Borda</a:t>
            </a:r>
            <a:r>
              <a:rPr lang="pl-PL" dirty="0"/>
              <a:t> </a:t>
            </a:r>
            <a:r>
              <a:rPr lang="pl-PL" dirty="0" err="1"/>
              <a:t>scores</a:t>
            </a:r>
            <a:r>
              <a:rPr lang="pl-PL" dirty="0"/>
              <a:t> of the </a:t>
            </a:r>
            <a:r>
              <a:rPr lang="pl-PL" dirty="0" err="1"/>
              <a:t>candidates</a:t>
            </a:r>
            <a:endParaRPr lang="pl-PL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43057A-7A7C-4D2F-A939-AFB7D1949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9EADDA-4213-41E1-85FE-1CC68E853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431235-94CE-4457-809D-3A5A8DE7E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64D088-F92B-406D-8AF0-6DE62BAD9A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384921-FA5E-42EC-A1ED-DC9920CCEA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ABAD21-89D7-43E2-A4C2-CCA37DA73B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9D70F8-F2EE-451A-AB37-3DE750E2F5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5E0B64-101B-49D5-86DC-907D048DE8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17976B-FCFF-4662-9A1E-216A2E7127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9185C2-87CA-4282-9B83-925513D24F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50B0EF-F445-4DEB-95C9-61EE361F8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9A5A1B-9FC7-44F1-8EF8-2ABED6BD9D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C2BB3C-5558-4D56-B082-A347103C9E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8D1C3A-B31C-480C-B8B0-271FB142EE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B6CD130-D2C5-4DFE-AFA1-B0D4E6AB593C}"/>
              </a:ext>
            </a:extLst>
          </p:cNvPr>
          <p:cNvSpPr txBox="1"/>
          <p:nvPr/>
        </p:nvSpPr>
        <p:spPr>
          <a:xfrm>
            <a:off x="487028" y="3774106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k-Borda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A831A-8810-40E6-9352-AF2FA50C05AF}"/>
              </a:ext>
            </a:extLst>
          </p:cNvPr>
          <p:cNvSpPr txBox="1"/>
          <p:nvPr/>
        </p:nvSpPr>
        <p:spPr>
          <a:xfrm>
            <a:off x="3071201" y="4395019"/>
            <a:ext cx="234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Bloc</a:t>
            </a:r>
            <a:r>
              <a:rPr lang="pl-PL" dirty="0"/>
              <a:t> – k-</a:t>
            </a:r>
            <a:r>
              <a:rPr lang="pl-PL" dirty="0" err="1"/>
              <a:t>Approval</a:t>
            </a:r>
            <a:endParaRPr lang="pl-PL" dirty="0"/>
          </a:p>
          <a:p>
            <a:endParaRPr lang="pl-PL" dirty="0"/>
          </a:p>
          <a:p>
            <a:r>
              <a:rPr lang="pl-PL" dirty="0"/>
              <a:t>1 point to </a:t>
            </a:r>
            <a:r>
              <a:rPr lang="pl-PL" dirty="0" err="1"/>
              <a:t>each</a:t>
            </a:r>
            <a:r>
              <a:rPr lang="pl-PL" dirty="0"/>
              <a:t> of top k 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848C64-C8E5-41D8-8354-8523B674BFFA}"/>
              </a:ext>
            </a:extLst>
          </p:cNvPr>
          <p:cNvSpPr txBox="1"/>
          <p:nvPr/>
        </p:nvSpPr>
        <p:spPr>
          <a:xfrm>
            <a:off x="5654571" y="4395019"/>
            <a:ext cx="266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SNTV </a:t>
            </a:r>
            <a:r>
              <a:rPr lang="pl-PL" dirty="0" err="1"/>
              <a:t>uses</a:t>
            </a:r>
            <a:r>
              <a:rPr lang="pl-PL" dirty="0"/>
              <a:t> </a:t>
            </a:r>
            <a:r>
              <a:rPr lang="pl-PL" dirty="0" err="1"/>
              <a:t>Plurality</a:t>
            </a:r>
            <a:r>
              <a:rPr lang="pl-PL" dirty="0"/>
              <a:t> </a:t>
            </a:r>
            <a:r>
              <a:rPr lang="pl-PL" dirty="0" err="1"/>
              <a:t>scores</a:t>
            </a:r>
            <a:endParaRPr lang="pl-PL" dirty="0"/>
          </a:p>
          <a:p>
            <a:endParaRPr lang="pl-PL" dirty="0"/>
          </a:p>
          <a:p>
            <a:r>
              <a:rPr lang="pl-PL" dirty="0"/>
              <a:t>1 point to the top </a:t>
            </a:r>
            <a:r>
              <a:rPr lang="pl-PL" dirty="0" err="1"/>
              <a:t>candidate</a:t>
            </a:r>
            <a:endParaRPr lang="pl-PL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955BB2-13A3-491C-980D-0B0407DA12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00FBFEF-EF78-49DA-8B1D-B77DF1373F8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DADDC6-B8CB-40DF-AEA1-0E204C5EF9E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E589A15-B0CA-44C6-9286-50DFBB67510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82D136-EE44-485C-9AEF-976A4F02F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013CFF9-178C-48C9-8E4C-11357466487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913AD9E-8A93-42D1-8F1D-54E9702B236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7B90E7B-069A-4AA4-99FC-A0B69472199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97B7FC-B132-45C4-8893-5DDC2E12B09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7B4C22-A191-46B4-BE08-1A38B3A166A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0EC5BB8-215A-422C-B82E-3FB51F4E3FF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94FB0AF-4D54-4B1D-9839-57BD6BA7678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54A7E35-0C7D-4580-84CC-28E6BD03ED0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D142DB8-FC6F-4346-9CB8-141FE9644C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F5D94BA-B359-46CA-918F-5E321061EFE8}"/>
              </a:ext>
            </a:extLst>
          </p:cNvPr>
          <p:cNvSpPr txBox="1"/>
          <p:nvPr/>
        </p:nvSpPr>
        <p:spPr>
          <a:xfrm>
            <a:off x="5654571" y="3774106"/>
            <a:ext cx="13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1-AV (SNTV)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3A3F54F-02B2-413C-91BA-A3B98D494B8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78" y="1803438"/>
            <a:ext cx="2361922" cy="2361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769CBA1-9995-4769-A839-AD87CEAA09F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4" y="1825057"/>
            <a:ext cx="2322554" cy="2322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C2D177F-8D8F-4F5F-8472-6C8E252CA5F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781516"/>
            <a:ext cx="2361922" cy="23619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35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872" y="1219804"/>
            <a:ext cx="8370756" cy="466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u="sng" dirty="0"/>
              <a:t>2D-Domain Experiment:</a:t>
            </a:r>
            <a:r>
              <a:rPr lang="pl-PL" sz="1800" dirty="0"/>
              <a:t>   </a:t>
            </a:r>
            <a:r>
              <a:rPr lang="pl-PL" sz="1800" dirty="0">
                <a:solidFill>
                  <a:srgbClr val="9F9F9F"/>
                </a:solidFill>
              </a:rPr>
              <a:t>c</a:t>
            </a:r>
            <a:r>
              <a:rPr lang="en-US" sz="1800" dirty="0" err="1">
                <a:solidFill>
                  <a:srgbClr val="9F9F9F"/>
                </a:solidFill>
              </a:rPr>
              <a:t>andidates</a:t>
            </a:r>
            <a:r>
              <a:rPr lang="pl-PL" sz="1800" dirty="0">
                <a:solidFill>
                  <a:srgbClr val="9F9F9F"/>
                </a:solidFill>
              </a:rPr>
              <a:t>: </a:t>
            </a:r>
            <a:r>
              <a:rPr lang="en-US" sz="1800" dirty="0">
                <a:solidFill>
                  <a:srgbClr val="9F9F9F"/>
                </a:solidFill>
              </a:rPr>
              <a:t>light gray</a:t>
            </a:r>
            <a:r>
              <a:rPr lang="pl-PL" sz="1800" dirty="0">
                <a:solidFill>
                  <a:srgbClr val="9F9F9F"/>
                </a:solidFill>
              </a:rPr>
              <a:t>,  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oter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s: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dark gray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pl-PL" sz="1800" dirty="0">
                <a:solidFill>
                  <a:srgbClr val="FF0000"/>
                </a:solidFill>
              </a:rPr>
              <a:t>c</a:t>
            </a:r>
            <a:r>
              <a:rPr lang="en-US" sz="1800" dirty="0" err="1">
                <a:solidFill>
                  <a:srgbClr val="FF0000"/>
                </a:solidFill>
              </a:rPr>
              <a:t>ommittee</a:t>
            </a:r>
            <a:r>
              <a:rPr lang="pl-PL" sz="1800" dirty="0">
                <a:solidFill>
                  <a:srgbClr val="FF0000"/>
                </a:solidFill>
              </a:rPr>
              <a:t>:</a:t>
            </a:r>
            <a:r>
              <a:rPr lang="en-US" sz="1800" dirty="0">
                <a:solidFill>
                  <a:srgbClr val="FF0000"/>
                </a:solidFill>
              </a:rPr>
              <a:t> red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AD7BEB6-22E5-4C9B-B351-C22863AE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0"/>
            <a:ext cx="8229600" cy="72651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Comparison</a:t>
            </a:r>
            <a:r>
              <a:rPr lang="pl-PL" dirty="0"/>
              <a:t> of </a:t>
            </a:r>
            <a:r>
              <a:rPr lang="pl-PL" dirty="0" err="1"/>
              <a:t>Voting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-P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28BE21-E9E4-4C19-9FF4-52F930529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00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7885B-A3BB-4F9B-ABA4-7EAF8AB2CF66}"/>
              </a:ext>
            </a:extLst>
          </p:cNvPr>
          <p:cNvSpPr txBox="1"/>
          <p:nvPr/>
        </p:nvSpPr>
        <p:spPr>
          <a:xfrm>
            <a:off x="3070800" y="377410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Bloc</a:t>
            </a:r>
            <a:endParaRPr lang="pl-P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623CB-FA3D-41FB-BF4D-8F8C0D5E3769}"/>
              </a:ext>
            </a:extLst>
          </p:cNvPr>
          <p:cNvSpPr txBox="1"/>
          <p:nvPr/>
        </p:nvSpPr>
        <p:spPr>
          <a:xfrm>
            <a:off x="487028" y="4395019"/>
            <a:ext cx="234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k-</a:t>
            </a:r>
            <a:r>
              <a:rPr lang="pl-PL" dirty="0" err="1"/>
              <a:t>Borda</a:t>
            </a:r>
            <a:r>
              <a:rPr lang="pl-PL" dirty="0"/>
              <a:t> – sum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Borda</a:t>
            </a:r>
            <a:r>
              <a:rPr lang="pl-PL" dirty="0"/>
              <a:t> </a:t>
            </a:r>
            <a:r>
              <a:rPr lang="pl-PL" dirty="0" err="1"/>
              <a:t>scores</a:t>
            </a:r>
            <a:r>
              <a:rPr lang="pl-PL" dirty="0"/>
              <a:t> of the </a:t>
            </a:r>
            <a:r>
              <a:rPr lang="pl-PL" dirty="0" err="1"/>
              <a:t>candidates</a:t>
            </a:r>
            <a:endParaRPr lang="pl-PL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43057A-7A7C-4D2F-A939-AFB7D1949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9EADDA-4213-41E1-85FE-1CC68E853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431235-94CE-4457-809D-3A5A8DE7E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64D088-F92B-406D-8AF0-6DE62BAD9A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384921-FA5E-42EC-A1ED-DC9920CCEA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ABAD21-89D7-43E2-A4C2-CCA37DA73B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9D70F8-F2EE-451A-AB37-3DE750E2F5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5E0B64-101B-49D5-86DC-907D048DE8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17976B-FCFF-4662-9A1E-216A2E7127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C9185C2-87CA-4282-9B83-925513D24F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50B0EF-F445-4DEB-95C9-61EE361F8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9A5A1B-9FC7-44F1-8EF8-2ABED6BD9D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C2BB3C-5558-4D56-B082-A347103C9E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8D1C3A-B31C-480C-B8B0-271FB142EE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1803438"/>
            <a:ext cx="2340000" cy="23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B6CD130-D2C5-4DFE-AFA1-B0D4E6AB593C}"/>
              </a:ext>
            </a:extLst>
          </p:cNvPr>
          <p:cNvSpPr txBox="1"/>
          <p:nvPr/>
        </p:nvSpPr>
        <p:spPr>
          <a:xfrm>
            <a:off x="487028" y="3774106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k-Borda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A831A-8810-40E6-9352-AF2FA50C05AF}"/>
              </a:ext>
            </a:extLst>
          </p:cNvPr>
          <p:cNvSpPr txBox="1"/>
          <p:nvPr/>
        </p:nvSpPr>
        <p:spPr>
          <a:xfrm>
            <a:off x="3071201" y="4395019"/>
            <a:ext cx="234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Bloc</a:t>
            </a:r>
            <a:r>
              <a:rPr lang="pl-PL" dirty="0"/>
              <a:t> – k-</a:t>
            </a:r>
            <a:r>
              <a:rPr lang="pl-PL" dirty="0" err="1"/>
              <a:t>Approval</a:t>
            </a:r>
            <a:endParaRPr lang="pl-PL" dirty="0"/>
          </a:p>
          <a:p>
            <a:endParaRPr lang="pl-PL" dirty="0"/>
          </a:p>
          <a:p>
            <a:r>
              <a:rPr lang="pl-PL" dirty="0"/>
              <a:t>1 point to </a:t>
            </a:r>
            <a:r>
              <a:rPr lang="pl-PL" dirty="0" err="1"/>
              <a:t>each</a:t>
            </a:r>
            <a:r>
              <a:rPr lang="pl-PL" dirty="0"/>
              <a:t> of top k 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848C64-C8E5-41D8-8354-8523B674BFFA}"/>
              </a:ext>
            </a:extLst>
          </p:cNvPr>
          <p:cNvSpPr txBox="1"/>
          <p:nvPr/>
        </p:nvSpPr>
        <p:spPr>
          <a:xfrm>
            <a:off x="5654571" y="4395019"/>
            <a:ext cx="266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SNTV </a:t>
            </a:r>
            <a:r>
              <a:rPr lang="pl-PL" dirty="0" err="1"/>
              <a:t>uses</a:t>
            </a:r>
            <a:r>
              <a:rPr lang="pl-PL" dirty="0"/>
              <a:t> </a:t>
            </a:r>
            <a:r>
              <a:rPr lang="pl-PL" dirty="0" err="1"/>
              <a:t>Plurality</a:t>
            </a:r>
            <a:r>
              <a:rPr lang="pl-PL" dirty="0"/>
              <a:t> </a:t>
            </a:r>
            <a:r>
              <a:rPr lang="pl-PL" dirty="0" err="1"/>
              <a:t>scores</a:t>
            </a:r>
            <a:endParaRPr lang="pl-PL" dirty="0"/>
          </a:p>
          <a:p>
            <a:endParaRPr lang="pl-PL" dirty="0"/>
          </a:p>
          <a:p>
            <a:r>
              <a:rPr lang="pl-PL" dirty="0"/>
              <a:t>1 point to the top </a:t>
            </a:r>
            <a:r>
              <a:rPr lang="pl-PL" dirty="0" err="1"/>
              <a:t>candidate</a:t>
            </a:r>
            <a:endParaRPr lang="pl-PL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955BB2-13A3-491C-980D-0B0407DA12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00FBFEF-EF78-49DA-8B1D-B77DF1373F8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DADDC6-B8CB-40DF-AEA1-0E204C5EF9E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E589A15-B0CA-44C6-9286-50DFBB67510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82D136-EE44-485C-9AEF-976A4F02F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013CFF9-178C-48C9-8E4C-11357466487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913AD9E-8A93-42D1-8F1D-54E9702B236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7B90E7B-069A-4AA4-99FC-A0B69472199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397B7FC-B132-45C4-8893-5DDC2E12B09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7B4C22-A191-46B4-BE08-1A38B3A166A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0EC5BB8-215A-422C-B82E-3FB51F4E3FF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94FB0AF-4D54-4B1D-9839-57BD6BA7678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54A7E35-0C7D-4580-84CC-28E6BD03ED0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D142DB8-FC6F-4346-9CB8-141FE9644C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803438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F5D94BA-B359-46CA-918F-5E321061EFE8}"/>
              </a:ext>
            </a:extLst>
          </p:cNvPr>
          <p:cNvSpPr txBox="1"/>
          <p:nvPr/>
        </p:nvSpPr>
        <p:spPr>
          <a:xfrm>
            <a:off x="5654571" y="3774106"/>
            <a:ext cx="13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1-AV (SNTV)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3A3F54F-02B2-413C-91BA-A3B98D494B8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78" y="1803438"/>
            <a:ext cx="2361922" cy="2361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769CBA1-9995-4769-A839-AD87CEAA09F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4" y="1825057"/>
            <a:ext cx="2322554" cy="2322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C2D177F-8D8F-4F5F-8472-6C8E252CA5F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781516"/>
            <a:ext cx="2361922" cy="2361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2A446E0-57C0-45EC-A6F4-7B54AB61540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56" y="1799264"/>
            <a:ext cx="2383844" cy="2383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FFA9E1B-F9B6-4D62-BBD2-C0B05A14281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1" y="1799264"/>
            <a:ext cx="2344173" cy="2344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8050405-DA78-4933-BDC9-12E813AF6CD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1" y="1781516"/>
            <a:ext cx="2361922" cy="2361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F638F540-4DE1-4980-A245-61B93378F1E2}"/>
              </a:ext>
            </a:extLst>
          </p:cNvPr>
          <p:cNvSpPr/>
          <p:nvPr/>
        </p:nvSpPr>
        <p:spPr>
          <a:xfrm>
            <a:off x="5632648" y="1685925"/>
            <a:ext cx="2685441" cy="5088709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6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2"/>
          <p:cNvSpPr/>
          <p:nvPr/>
        </p:nvSpPr>
        <p:spPr>
          <a:xfrm>
            <a:off x="3632" y="2443655"/>
            <a:ext cx="8941962" cy="2074971"/>
          </a:xfrm>
          <a:custGeom>
            <a:avLst/>
            <a:gdLst>
              <a:gd name="connsiteX0" fmla="*/ 2093963 w 8936141"/>
              <a:gd name="connsiteY0" fmla="*/ 17187 h 2017802"/>
              <a:gd name="connsiteX1" fmla="*/ 659301 w 8936141"/>
              <a:gd name="connsiteY1" fmla="*/ 222138 h 2017802"/>
              <a:gd name="connsiteX2" fmla="*/ 28681 w 8936141"/>
              <a:gd name="connsiteY2" fmla="*/ 821228 h 2017802"/>
              <a:gd name="connsiteX3" fmla="*/ 139039 w 8936141"/>
              <a:gd name="connsiteY3" fmla="*/ 1877518 h 2017802"/>
              <a:gd name="connsiteX4" fmla="*/ 422818 w 8936141"/>
              <a:gd name="connsiteY4" fmla="*/ 1987876 h 2017802"/>
              <a:gd name="connsiteX5" fmla="*/ 3891232 w 8936141"/>
              <a:gd name="connsiteY5" fmla="*/ 1704097 h 2017802"/>
              <a:gd name="connsiteX6" fmla="*/ 4253839 w 8936141"/>
              <a:gd name="connsiteY6" fmla="*/ 931587 h 2017802"/>
              <a:gd name="connsiteX7" fmla="*/ 8368639 w 8936141"/>
              <a:gd name="connsiteY7" fmla="*/ 616276 h 2017802"/>
              <a:gd name="connsiteX8" fmla="*/ 8463232 w 8936141"/>
              <a:gd name="connsiteY8" fmla="*/ 300966 h 2017802"/>
              <a:gd name="connsiteX9" fmla="*/ 4285370 w 8936141"/>
              <a:gd name="connsiteY9" fmla="*/ 222138 h 2017802"/>
              <a:gd name="connsiteX10" fmla="*/ 2677287 w 8936141"/>
              <a:gd name="connsiteY10" fmla="*/ 32952 h 2017802"/>
              <a:gd name="connsiteX11" fmla="*/ 2093963 w 8936141"/>
              <a:gd name="connsiteY11" fmla="*/ 17187 h 2017802"/>
              <a:gd name="connsiteX0" fmla="*/ 2112876 w 8955054"/>
              <a:gd name="connsiteY0" fmla="*/ 17187 h 2106838"/>
              <a:gd name="connsiteX1" fmla="*/ 678214 w 8955054"/>
              <a:gd name="connsiteY1" fmla="*/ 222138 h 2106838"/>
              <a:gd name="connsiteX2" fmla="*/ 47594 w 8955054"/>
              <a:gd name="connsiteY2" fmla="*/ 821228 h 2106838"/>
              <a:gd name="connsiteX3" fmla="*/ 157952 w 8955054"/>
              <a:gd name="connsiteY3" fmla="*/ 1877518 h 2106838"/>
              <a:gd name="connsiteX4" fmla="*/ 1056587 w 8955054"/>
              <a:gd name="connsiteY4" fmla="*/ 2098235 h 2106838"/>
              <a:gd name="connsiteX5" fmla="*/ 3910145 w 8955054"/>
              <a:gd name="connsiteY5" fmla="*/ 1704097 h 2106838"/>
              <a:gd name="connsiteX6" fmla="*/ 4272752 w 8955054"/>
              <a:gd name="connsiteY6" fmla="*/ 931587 h 2106838"/>
              <a:gd name="connsiteX7" fmla="*/ 8387552 w 8955054"/>
              <a:gd name="connsiteY7" fmla="*/ 616276 h 2106838"/>
              <a:gd name="connsiteX8" fmla="*/ 8482145 w 8955054"/>
              <a:gd name="connsiteY8" fmla="*/ 300966 h 2106838"/>
              <a:gd name="connsiteX9" fmla="*/ 4304283 w 8955054"/>
              <a:gd name="connsiteY9" fmla="*/ 222138 h 2106838"/>
              <a:gd name="connsiteX10" fmla="*/ 2696200 w 8955054"/>
              <a:gd name="connsiteY10" fmla="*/ 32952 h 2106838"/>
              <a:gd name="connsiteX11" fmla="*/ 2112876 w 8955054"/>
              <a:gd name="connsiteY11" fmla="*/ 17187 h 2106838"/>
              <a:gd name="connsiteX0" fmla="*/ 2080141 w 8922319"/>
              <a:gd name="connsiteY0" fmla="*/ 17187 h 2108985"/>
              <a:gd name="connsiteX1" fmla="*/ 645479 w 8922319"/>
              <a:gd name="connsiteY1" fmla="*/ 222138 h 2108985"/>
              <a:gd name="connsiteX2" fmla="*/ 62155 w 8922319"/>
              <a:gd name="connsiteY2" fmla="*/ 695103 h 2108985"/>
              <a:gd name="connsiteX3" fmla="*/ 125217 w 8922319"/>
              <a:gd name="connsiteY3" fmla="*/ 1877518 h 2108985"/>
              <a:gd name="connsiteX4" fmla="*/ 1023852 w 8922319"/>
              <a:gd name="connsiteY4" fmla="*/ 2098235 h 2108985"/>
              <a:gd name="connsiteX5" fmla="*/ 3877410 w 8922319"/>
              <a:gd name="connsiteY5" fmla="*/ 1704097 h 2108985"/>
              <a:gd name="connsiteX6" fmla="*/ 4240017 w 8922319"/>
              <a:gd name="connsiteY6" fmla="*/ 931587 h 2108985"/>
              <a:gd name="connsiteX7" fmla="*/ 8354817 w 8922319"/>
              <a:gd name="connsiteY7" fmla="*/ 616276 h 2108985"/>
              <a:gd name="connsiteX8" fmla="*/ 8449410 w 8922319"/>
              <a:gd name="connsiteY8" fmla="*/ 300966 h 2108985"/>
              <a:gd name="connsiteX9" fmla="*/ 4271548 w 8922319"/>
              <a:gd name="connsiteY9" fmla="*/ 222138 h 2108985"/>
              <a:gd name="connsiteX10" fmla="*/ 2663465 w 8922319"/>
              <a:gd name="connsiteY10" fmla="*/ 32952 h 2108985"/>
              <a:gd name="connsiteX11" fmla="*/ 2080141 w 8922319"/>
              <a:gd name="connsiteY11" fmla="*/ 17187 h 2108985"/>
              <a:gd name="connsiteX0" fmla="*/ 2108947 w 8951125"/>
              <a:gd name="connsiteY0" fmla="*/ 17187 h 2108985"/>
              <a:gd name="connsiteX1" fmla="*/ 1084189 w 8951125"/>
              <a:gd name="connsiteY1" fmla="*/ 222138 h 2108985"/>
              <a:gd name="connsiteX2" fmla="*/ 90961 w 8951125"/>
              <a:gd name="connsiteY2" fmla="*/ 695103 h 2108985"/>
              <a:gd name="connsiteX3" fmla="*/ 154023 w 8951125"/>
              <a:gd name="connsiteY3" fmla="*/ 1877518 h 2108985"/>
              <a:gd name="connsiteX4" fmla="*/ 1052658 w 8951125"/>
              <a:gd name="connsiteY4" fmla="*/ 2098235 h 2108985"/>
              <a:gd name="connsiteX5" fmla="*/ 3906216 w 8951125"/>
              <a:gd name="connsiteY5" fmla="*/ 1704097 h 2108985"/>
              <a:gd name="connsiteX6" fmla="*/ 4268823 w 8951125"/>
              <a:gd name="connsiteY6" fmla="*/ 931587 h 2108985"/>
              <a:gd name="connsiteX7" fmla="*/ 8383623 w 8951125"/>
              <a:gd name="connsiteY7" fmla="*/ 616276 h 2108985"/>
              <a:gd name="connsiteX8" fmla="*/ 8478216 w 8951125"/>
              <a:gd name="connsiteY8" fmla="*/ 300966 h 2108985"/>
              <a:gd name="connsiteX9" fmla="*/ 4300354 w 8951125"/>
              <a:gd name="connsiteY9" fmla="*/ 222138 h 2108985"/>
              <a:gd name="connsiteX10" fmla="*/ 2692271 w 8951125"/>
              <a:gd name="connsiteY10" fmla="*/ 32952 h 2108985"/>
              <a:gd name="connsiteX11" fmla="*/ 2108947 w 8951125"/>
              <a:gd name="connsiteY11" fmla="*/ 17187 h 2108985"/>
              <a:gd name="connsiteX0" fmla="*/ 2692271 w 8951125"/>
              <a:gd name="connsiteY0" fmla="*/ 0 h 2076033"/>
              <a:gd name="connsiteX1" fmla="*/ 1084189 w 8951125"/>
              <a:gd name="connsiteY1" fmla="*/ 189186 h 2076033"/>
              <a:gd name="connsiteX2" fmla="*/ 90961 w 8951125"/>
              <a:gd name="connsiteY2" fmla="*/ 662151 h 2076033"/>
              <a:gd name="connsiteX3" fmla="*/ 154023 w 8951125"/>
              <a:gd name="connsiteY3" fmla="*/ 1844566 h 2076033"/>
              <a:gd name="connsiteX4" fmla="*/ 1052658 w 8951125"/>
              <a:gd name="connsiteY4" fmla="*/ 2065283 h 2076033"/>
              <a:gd name="connsiteX5" fmla="*/ 3906216 w 8951125"/>
              <a:gd name="connsiteY5" fmla="*/ 1671145 h 2076033"/>
              <a:gd name="connsiteX6" fmla="*/ 4268823 w 8951125"/>
              <a:gd name="connsiteY6" fmla="*/ 898635 h 2076033"/>
              <a:gd name="connsiteX7" fmla="*/ 8383623 w 8951125"/>
              <a:gd name="connsiteY7" fmla="*/ 583324 h 2076033"/>
              <a:gd name="connsiteX8" fmla="*/ 8478216 w 8951125"/>
              <a:gd name="connsiteY8" fmla="*/ 268014 h 2076033"/>
              <a:gd name="connsiteX9" fmla="*/ 4300354 w 8951125"/>
              <a:gd name="connsiteY9" fmla="*/ 189186 h 2076033"/>
              <a:gd name="connsiteX10" fmla="*/ 2692271 w 8951125"/>
              <a:gd name="connsiteY10" fmla="*/ 0 h 2076033"/>
              <a:gd name="connsiteX0" fmla="*/ 2692271 w 8951125"/>
              <a:gd name="connsiteY0" fmla="*/ 0 h 2074971"/>
              <a:gd name="connsiteX1" fmla="*/ 1084189 w 8951125"/>
              <a:gd name="connsiteY1" fmla="*/ 189186 h 2074971"/>
              <a:gd name="connsiteX2" fmla="*/ 90961 w 8951125"/>
              <a:gd name="connsiteY2" fmla="*/ 662151 h 2074971"/>
              <a:gd name="connsiteX3" fmla="*/ 154023 w 8951125"/>
              <a:gd name="connsiteY3" fmla="*/ 1844566 h 2074971"/>
              <a:gd name="connsiteX4" fmla="*/ 1052658 w 8951125"/>
              <a:gd name="connsiteY4" fmla="*/ 2065283 h 2074971"/>
              <a:gd name="connsiteX5" fmla="*/ 3464781 w 8951125"/>
              <a:gd name="connsiteY5" fmla="*/ 1686911 h 2074971"/>
              <a:gd name="connsiteX6" fmla="*/ 4268823 w 8951125"/>
              <a:gd name="connsiteY6" fmla="*/ 898635 h 2074971"/>
              <a:gd name="connsiteX7" fmla="*/ 8383623 w 8951125"/>
              <a:gd name="connsiteY7" fmla="*/ 583324 h 2074971"/>
              <a:gd name="connsiteX8" fmla="*/ 8478216 w 8951125"/>
              <a:gd name="connsiteY8" fmla="*/ 268014 h 2074971"/>
              <a:gd name="connsiteX9" fmla="*/ 4300354 w 8951125"/>
              <a:gd name="connsiteY9" fmla="*/ 189186 h 2074971"/>
              <a:gd name="connsiteX10" fmla="*/ 2692271 w 8951125"/>
              <a:gd name="connsiteY10" fmla="*/ 0 h 2074971"/>
              <a:gd name="connsiteX0" fmla="*/ 2692271 w 8941962"/>
              <a:gd name="connsiteY0" fmla="*/ 0 h 2074971"/>
              <a:gd name="connsiteX1" fmla="*/ 1084189 w 8941962"/>
              <a:gd name="connsiteY1" fmla="*/ 189186 h 2074971"/>
              <a:gd name="connsiteX2" fmla="*/ 90961 w 8941962"/>
              <a:gd name="connsiteY2" fmla="*/ 662151 h 2074971"/>
              <a:gd name="connsiteX3" fmla="*/ 154023 w 8941962"/>
              <a:gd name="connsiteY3" fmla="*/ 1844566 h 2074971"/>
              <a:gd name="connsiteX4" fmla="*/ 1052658 w 8941962"/>
              <a:gd name="connsiteY4" fmla="*/ 2065283 h 2074971"/>
              <a:gd name="connsiteX5" fmla="*/ 3464781 w 8941962"/>
              <a:gd name="connsiteY5" fmla="*/ 1686911 h 2074971"/>
              <a:gd name="connsiteX6" fmla="*/ 4426478 w 8941962"/>
              <a:gd name="connsiteY6" fmla="*/ 1008994 h 2074971"/>
              <a:gd name="connsiteX7" fmla="*/ 8383623 w 8941962"/>
              <a:gd name="connsiteY7" fmla="*/ 583324 h 2074971"/>
              <a:gd name="connsiteX8" fmla="*/ 8478216 w 8941962"/>
              <a:gd name="connsiteY8" fmla="*/ 268014 h 2074971"/>
              <a:gd name="connsiteX9" fmla="*/ 4300354 w 8941962"/>
              <a:gd name="connsiteY9" fmla="*/ 189186 h 2074971"/>
              <a:gd name="connsiteX10" fmla="*/ 2692271 w 8941962"/>
              <a:gd name="connsiteY10" fmla="*/ 0 h 207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1962" h="2074971">
                <a:moveTo>
                  <a:pt x="2692271" y="0"/>
                </a:moveTo>
                <a:cubicBezTo>
                  <a:pt x="2156244" y="0"/>
                  <a:pt x="1517741" y="78828"/>
                  <a:pt x="1084189" y="189186"/>
                </a:cubicBezTo>
                <a:cubicBezTo>
                  <a:pt x="650637" y="299544"/>
                  <a:pt x="245989" y="386254"/>
                  <a:pt x="90961" y="662151"/>
                </a:cubicBezTo>
                <a:cubicBezTo>
                  <a:pt x="-64067" y="938048"/>
                  <a:pt x="-6260" y="1610711"/>
                  <a:pt x="154023" y="1844566"/>
                </a:cubicBezTo>
                <a:cubicBezTo>
                  <a:pt x="314306" y="2078421"/>
                  <a:pt x="500865" y="2091559"/>
                  <a:pt x="1052658" y="2065283"/>
                </a:cubicBezTo>
                <a:cubicBezTo>
                  <a:pt x="1604451" y="2039007"/>
                  <a:pt x="2902478" y="1862959"/>
                  <a:pt x="3464781" y="1686911"/>
                </a:cubicBezTo>
                <a:cubicBezTo>
                  <a:pt x="4027084" y="1510863"/>
                  <a:pt x="3606671" y="1192925"/>
                  <a:pt x="4426478" y="1008994"/>
                </a:cubicBezTo>
                <a:cubicBezTo>
                  <a:pt x="5246285" y="825063"/>
                  <a:pt x="7708334" y="706821"/>
                  <a:pt x="8383623" y="583324"/>
                </a:cubicBezTo>
                <a:cubicBezTo>
                  <a:pt x="9058912" y="459827"/>
                  <a:pt x="9158761" y="333704"/>
                  <a:pt x="8478216" y="268014"/>
                </a:cubicBezTo>
                <a:cubicBezTo>
                  <a:pt x="7797671" y="202324"/>
                  <a:pt x="5264678" y="233855"/>
                  <a:pt x="4300354" y="189186"/>
                </a:cubicBezTo>
                <a:cubicBezTo>
                  <a:pt x="3336030" y="144517"/>
                  <a:pt x="3228298" y="0"/>
                  <a:pt x="2692271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850126" y="1551061"/>
            <a:ext cx="7835826" cy="1099927"/>
          </a:xfrm>
          <a:custGeom>
            <a:avLst/>
            <a:gdLst>
              <a:gd name="connsiteX0" fmla="*/ 1219306 w 7835826"/>
              <a:gd name="connsiteY0" fmla="*/ 5023 h 1099927"/>
              <a:gd name="connsiteX1" fmla="*/ 288863 w 7835826"/>
              <a:gd name="connsiteY1" fmla="*/ 149402 h 1099927"/>
              <a:gd name="connsiteX2" fmla="*/ 208653 w 7835826"/>
              <a:gd name="connsiteY2" fmla="*/ 742960 h 1099927"/>
              <a:gd name="connsiteX3" fmla="*/ 2871642 w 7835826"/>
              <a:gd name="connsiteY3" fmla="*/ 807128 h 1099927"/>
              <a:gd name="connsiteX4" fmla="*/ 3465200 w 7835826"/>
              <a:gd name="connsiteY4" fmla="*/ 983592 h 1099927"/>
              <a:gd name="connsiteX5" fmla="*/ 7283221 w 7835826"/>
              <a:gd name="connsiteY5" fmla="*/ 1079844 h 1099927"/>
              <a:gd name="connsiteX6" fmla="*/ 7427600 w 7835826"/>
              <a:gd name="connsiteY6" fmla="*/ 582539 h 1099927"/>
              <a:gd name="connsiteX7" fmla="*/ 3625621 w 7835826"/>
              <a:gd name="connsiteY7" fmla="*/ 406076 h 1099927"/>
              <a:gd name="connsiteX8" fmla="*/ 2935811 w 7835826"/>
              <a:gd name="connsiteY8" fmla="*/ 69192 h 1099927"/>
              <a:gd name="connsiteX9" fmla="*/ 1219306 w 7835826"/>
              <a:gd name="connsiteY9" fmla="*/ 5023 h 10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5826" h="1099927">
                <a:moveTo>
                  <a:pt x="1219306" y="5023"/>
                </a:moveTo>
                <a:cubicBezTo>
                  <a:pt x="778148" y="18391"/>
                  <a:pt x="457305" y="26413"/>
                  <a:pt x="288863" y="149402"/>
                </a:cubicBezTo>
                <a:cubicBezTo>
                  <a:pt x="120421" y="272392"/>
                  <a:pt x="-221810" y="633339"/>
                  <a:pt x="208653" y="742960"/>
                </a:cubicBezTo>
                <a:cubicBezTo>
                  <a:pt x="639116" y="852581"/>
                  <a:pt x="2328884" y="767023"/>
                  <a:pt x="2871642" y="807128"/>
                </a:cubicBezTo>
                <a:cubicBezTo>
                  <a:pt x="3414400" y="847233"/>
                  <a:pt x="2729937" y="938139"/>
                  <a:pt x="3465200" y="983592"/>
                </a:cubicBezTo>
                <a:cubicBezTo>
                  <a:pt x="4200463" y="1029045"/>
                  <a:pt x="6622821" y="1146686"/>
                  <a:pt x="7283221" y="1079844"/>
                </a:cubicBezTo>
                <a:cubicBezTo>
                  <a:pt x="7943621" y="1013002"/>
                  <a:pt x="8037200" y="694834"/>
                  <a:pt x="7427600" y="582539"/>
                </a:cubicBezTo>
                <a:cubicBezTo>
                  <a:pt x="6818000" y="470244"/>
                  <a:pt x="4374253" y="491634"/>
                  <a:pt x="3625621" y="406076"/>
                </a:cubicBezTo>
                <a:cubicBezTo>
                  <a:pt x="2876989" y="320518"/>
                  <a:pt x="3334190" y="136034"/>
                  <a:pt x="2935811" y="69192"/>
                </a:cubicBezTo>
                <a:cubicBezTo>
                  <a:pt x="2537432" y="2350"/>
                  <a:pt x="1660464" y="-8345"/>
                  <a:pt x="1219306" y="50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246850" y="547200"/>
            <a:ext cx="4897150" cy="6208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/>
              <a:t>Special OWA </a:t>
            </a:r>
            <a:r>
              <a:rPr lang="pl-PL" u="sng" dirty="0" err="1"/>
              <a:t>families</a:t>
            </a:r>
            <a:endParaRPr lang="pl-PL" u="sng" dirty="0"/>
          </a:p>
          <a:p>
            <a:r>
              <a:rPr lang="pl-PL" sz="2400" dirty="0"/>
              <a:t>1-Best OWA         (1, 0, …, 0)</a:t>
            </a:r>
          </a:p>
          <a:p>
            <a:r>
              <a:rPr lang="pl-PL" sz="2400" dirty="0"/>
              <a:t>t-Best OWA	         (1, … , 1, 0, …,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k-Best OWA         (1, 1, …, 1)</a:t>
            </a:r>
          </a:p>
          <a:p>
            <a:pPr>
              <a:tabLst>
                <a:tab pos="2416175" algn="l"/>
              </a:tabLst>
            </a:pPr>
            <a:r>
              <a:rPr lang="pl-PL" sz="2400" dirty="0"/>
              <a:t>(k-1)-Best OWA  	(1, …, 1, 0)</a:t>
            </a:r>
          </a:p>
          <a:p>
            <a:pPr>
              <a:tabLst>
                <a:tab pos="2416175" algn="l"/>
              </a:tabLst>
            </a:pPr>
            <a:endParaRPr lang="pl-PL" sz="2400" dirty="0"/>
          </a:p>
          <a:p>
            <a:r>
              <a:rPr lang="pl-PL" sz="2400" dirty="0"/>
              <a:t>t-Median OWA   (0, … 0, 1, 0, …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k-Median OWA   (0, …, 0, 1)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</a:rPr>
              <a:t>Hurwicz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 OWA (x, 0, …, 0, 1-x)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err="1"/>
              <a:t>geometric</a:t>
            </a:r>
            <a:r>
              <a:rPr lang="pl-PL" sz="2400" dirty="0"/>
              <a:t> OWA  (p</a:t>
            </a:r>
            <a:r>
              <a:rPr lang="pl-PL" sz="2400" baseline="30000" dirty="0"/>
              <a:t>0</a:t>
            </a:r>
            <a:r>
              <a:rPr lang="pl-PL" sz="2400" dirty="0"/>
              <a:t>, p</a:t>
            </a:r>
            <a:r>
              <a:rPr lang="pl-PL" sz="2400" baseline="30000" dirty="0"/>
              <a:t>1</a:t>
            </a:r>
            <a:r>
              <a:rPr lang="pl-PL" sz="2400" dirty="0"/>
              <a:t>, p</a:t>
            </a:r>
            <a:r>
              <a:rPr lang="pl-PL" sz="2400" baseline="30000" dirty="0"/>
              <a:t>2</a:t>
            </a:r>
            <a:r>
              <a:rPr lang="pl-PL" sz="2400" dirty="0"/>
              <a:t>, …, p</a:t>
            </a:r>
            <a:r>
              <a:rPr lang="pl-PL" sz="2400" baseline="30000" dirty="0"/>
              <a:t>k-1</a:t>
            </a:r>
            <a:r>
              <a:rPr lang="pl-PL" sz="2400" dirty="0"/>
              <a:t>)</a:t>
            </a:r>
          </a:p>
          <a:p>
            <a:r>
              <a:rPr lang="pl-PL" sz="2400" b="1" dirty="0" err="1">
                <a:solidFill>
                  <a:srgbClr val="00B050"/>
                </a:solidFill>
              </a:rPr>
              <a:t>nonincreasing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OWAs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58" name="Nawias klamrowy zamykający 57"/>
          <p:cNvSpPr/>
          <p:nvPr/>
        </p:nvSpPr>
        <p:spPr>
          <a:xfrm rot="5400000">
            <a:off x="7090711" y="3473287"/>
            <a:ext cx="156747" cy="7289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7170481" y="19291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</a:p>
        </p:txBody>
      </p:sp>
      <p:sp>
        <p:nvSpPr>
          <p:cNvPr id="60" name="Nawias klamrowy zamykający 59"/>
          <p:cNvSpPr/>
          <p:nvPr/>
        </p:nvSpPr>
        <p:spPr>
          <a:xfrm rot="5400000">
            <a:off x="7214238" y="1390896"/>
            <a:ext cx="156747" cy="973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948516" y="3835607"/>
            <a:ext cx="4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t-1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17660" y="451388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(minimum)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H="1" flipV="1">
            <a:off x="3534769" y="1992502"/>
            <a:ext cx="859808" cy="456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1192267" y="1745006"/>
            <a:ext cx="234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P-</a:t>
            </a:r>
            <a:r>
              <a:rPr lang="pl-PL" sz="2400" b="1" dirty="0" err="1">
                <a:solidFill>
                  <a:srgbClr val="FF0000"/>
                </a:solidFill>
              </a:rPr>
              <a:t>time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algorithm</a:t>
            </a:r>
            <a:endParaRPr lang="pl-PL" sz="2400" b="1" dirty="0">
              <a:solidFill>
                <a:srgbClr val="FF0000"/>
              </a:solidFill>
            </a:endParaRPr>
          </a:p>
        </p:txBody>
      </p:sp>
      <p:cxnSp>
        <p:nvCxnSpPr>
          <p:cNvPr id="62" name="Łącznik prosty ze strzałką 61"/>
          <p:cNvCxnSpPr/>
          <p:nvPr/>
        </p:nvCxnSpPr>
        <p:spPr>
          <a:xfrm flipH="1" flipV="1">
            <a:off x="3534769" y="2680137"/>
            <a:ext cx="848046" cy="138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/>
          <p:cNvSpPr txBox="1"/>
          <p:nvPr/>
        </p:nvSpPr>
        <p:spPr>
          <a:xfrm>
            <a:off x="1695162" y="2449304"/>
            <a:ext cx="1839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NP-</a:t>
            </a:r>
            <a:r>
              <a:rPr lang="pl-PL" sz="2400" b="1" dirty="0" err="1"/>
              <a:t>complete</a:t>
            </a:r>
            <a:br>
              <a:rPr lang="pl-PL" sz="2400" b="1" dirty="0"/>
            </a:br>
            <a:r>
              <a:rPr lang="pl-PL" b="1" dirty="0"/>
              <a:t>(</a:t>
            </a:r>
            <a:r>
              <a:rPr lang="pl-PL" b="1" dirty="0" err="1"/>
              <a:t>even</a:t>
            </a:r>
            <a:r>
              <a:rPr lang="pl-PL" b="1" dirty="0"/>
              <a:t> for </a:t>
            </a:r>
            <a:r>
              <a:rPr lang="pl-PL" b="1" dirty="0" err="1"/>
              <a:t>Borda</a:t>
            </a:r>
            <a:r>
              <a:rPr lang="pl-PL" b="1" dirty="0"/>
              <a:t>)</a:t>
            </a:r>
            <a:endParaRPr lang="pl-PL" sz="2400" b="1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88900" y="3174367"/>
            <a:ext cx="4562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PTAS for </a:t>
            </a:r>
            <a:r>
              <a:rPr lang="pl-PL" sz="2000" b="1" dirty="0" err="1"/>
              <a:t>Borda</a:t>
            </a:r>
            <a:r>
              <a:rPr lang="pl-PL" sz="2000" b="1" dirty="0"/>
              <a:t> </a:t>
            </a:r>
            <a:r>
              <a:rPr lang="pl-PL" sz="2000" b="1" dirty="0">
                <a:sym typeface="Wingdings" panose="05000000000000000000" pitchFamily="2" charset="2"/>
              </a:rPr>
              <a:t> </a:t>
            </a:r>
            <a:r>
              <a:rPr lang="pl-PL" sz="2000" b="1" dirty="0"/>
              <a:t>t/k-</a:t>
            </a:r>
            <a:r>
              <a:rPr lang="pl-PL" sz="2000" b="1" dirty="0" err="1"/>
              <a:t>approximation</a:t>
            </a:r>
            <a:endParaRPr lang="pl-PL" sz="2000" b="1" dirty="0"/>
          </a:p>
          <a:p>
            <a:pPr algn="ctr"/>
            <a:r>
              <a:rPr lang="pl-PL" sz="2000" b="1" dirty="0"/>
              <a:t>↓</a:t>
            </a:r>
          </a:p>
          <a:p>
            <a:r>
              <a:rPr lang="pl-PL" sz="2000" b="1" dirty="0"/>
              <a:t>(k-1)/k-</a:t>
            </a:r>
            <a:r>
              <a:rPr lang="pl-PL" sz="2000" b="1" dirty="0" err="1"/>
              <a:t>approximation</a:t>
            </a:r>
            <a:r>
              <a:rPr lang="pl-PL" sz="2000" b="1" dirty="0"/>
              <a:t> (PTAS)</a:t>
            </a:r>
          </a:p>
        </p:txBody>
      </p:sp>
    </p:spTree>
    <p:extLst>
      <p:ext uri="{BB962C8B-B14F-4D97-AF65-F5344CB8AC3E}">
        <p14:creationId xmlns:p14="http://schemas.microsoft.com/office/powerpoint/2010/main" val="24671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8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2" y="3571001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7" y="2752414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0" y="3962024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1" y="3182047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51" y="2266913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72" y="2298343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29" y="2204163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18" y="2221353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oliniowy 50"/>
          <p:cNvCxnSpPr/>
          <p:nvPr/>
        </p:nvCxnSpPr>
        <p:spPr>
          <a:xfrm>
            <a:off x="966935" y="2204163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>
            <a:off x="486088" y="2674579"/>
            <a:ext cx="4119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1187799" y="2804309"/>
            <a:ext cx="369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0             4          1            2            3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1187799" y="3170557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2             3          0            1            4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1187799" y="3619014"/>
            <a:ext cx="329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2             1          4            3            0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1187799" y="4006444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1             0          2            4            3</a:t>
            </a:r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60375" y="1091679"/>
            <a:ext cx="4897150" cy="203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Consider</a:t>
            </a:r>
            <a:r>
              <a:rPr lang="pl-PL" sz="2400" dirty="0"/>
              <a:t> </a:t>
            </a:r>
            <a:r>
              <a:rPr lang="pl-PL" sz="2400" dirty="0" err="1"/>
              <a:t>how</a:t>
            </a:r>
            <a:r>
              <a:rPr lang="pl-PL" sz="2400" dirty="0"/>
              <a:t> the </a:t>
            </a:r>
            <a:r>
              <a:rPr lang="pl-PL" sz="2400" dirty="0" err="1"/>
              <a:t>rule</a:t>
            </a:r>
            <a:r>
              <a:rPr lang="pl-PL" sz="2400" dirty="0"/>
              <a:t> </a:t>
            </a:r>
            <a:r>
              <a:rPr lang="pl-PL" sz="2400" dirty="0" err="1"/>
              <a:t>works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</p:txBody>
      </p:sp>
      <p:sp>
        <p:nvSpPr>
          <p:cNvPr id="38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(k-1)-Best: </a:t>
            </a:r>
            <a:r>
              <a:rPr lang="pl-PL" sz="2800" b="1" dirty="0" err="1"/>
              <a:t>Already</a:t>
            </a:r>
            <a:r>
              <a:rPr lang="pl-PL" sz="2800" b="1" dirty="0"/>
              <a:t> Hard!</a:t>
            </a:r>
          </a:p>
        </p:txBody>
      </p:sp>
      <p:sp>
        <p:nvSpPr>
          <p:cNvPr id="2" name="AutoShape 2" descr="Image result for forrest g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mage result for forrest gu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9" descr="Image result for 00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65" y="2226772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588182" y="4910131"/>
            <a:ext cx="3219565" cy="87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/>
              <a:t>Take </a:t>
            </a:r>
            <a:r>
              <a:rPr lang="pl-PL" sz="2400" dirty="0" err="1"/>
              <a:t>committee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00" y="4894568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38" y="4858528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58" y="4869833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000190" y="4910131"/>
            <a:ext cx="215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5050"/>
                </a:solidFill>
              </a:rPr>
              <a:t>Total </a:t>
            </a:r>
            <a:r>
              <a:rPr lang="pl-PL" sz="2400" b="1" dirty="0" err="1">
                <a:solidFill>
                  <a:srgbClr val="FF5050"/>
                </a:solidFill>
              </a:rPr>
              <a:t>score</a:t>
            </a:r>
            <a:r>
              <a:rPr lang="pl-PL" sz="2400" b="1" dirty="0">
                <a:solidFill>
                  <a:srgbClr val="FF5050"/>
                </a:solidFill>
              </a:rPr>
              <a:t> = 24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847470" y="2109339"/>
            <a:ext cx="1275248" cy="2452722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3899865" y="2109339"/>
            <a:ext cx="705378" cy="2452722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65"/>
          <p:cNvSpPr/>
          <p:nvPr/>
        </p:nvSpPr>
        <p:spPr>
          <a:xfrm>
            <a:off x="1838005" y="2674579"/>
            <a:ext cx="637624" cy="944435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67"/>
          <p:cNvSpPr/>
          <p:nvPr/>
        </p:nvSpPr>
        <p:spPr>
          <a:xfrm>
            <a:off x="3899865" y="2698339"/>
            <a:ext cx="679617" cy="944435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rostokąt 68"/>
          <p:cNvSpPr/>
          <p:nvPr/>
        </p:nvSpPr>
        <p:spPr>
          <a:xfrm>
            <a:off x="1848256" y="3618009"/>
            <a:ext cx="1274462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69"/>
          <p:cNvSpPr/>
          <p:nvPr/>
        </p:nvSpPr>
        <p:spPr>
          <a:xfrm>
            <a:off x="2395715" y="4089844"/>
            <a:ext cx="727003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70"/>
          <p:cNvSpPr/>
          <p:nvPr/>
        </p:nvSpPr>
        <p:spPr>
          <a:xfrm>
            <a:off x="3891259" y="4090226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4745905" y="2781702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7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4745903" y="3151034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7</a:t>
            </a:r>
          </a:p>
        </p:txBody>
      </p:sp>
      <p:sp>
        <p:nvSpPr>
          <p:cNvPr id="74" name="pole tekstowe 73"/>
          <p:cNvSpPr txBox="1"/>
          <p:nvPr/>
        </p:nvSpPr>
        <p:spPr>
          <a:xfrm>
            <a:off x="4745904" y="3669451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5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4745905" y="4006444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5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6077921" y="568561"/>
            <a:ext cx="2608879" cy="1015663"/>
          </a:xfrm>
          <a:prstGeom prst="rect">
            <a:avLst/>
          </a:prstGeom>
          <a:solidFill>
            <a:srgbClr val="FFFF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A bit of a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silly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rule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, but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very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similar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to k-Best,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yet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2">
                    <a:lumMod val="75000"/>
                  </a:schemeClr>
                </a:solidFill>
              </a:rPr>
              <a:t>already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NP-hard</a:t>
            </a:r>
          </a:p>
        </p:txBody>
      </p:sp>
    </p:spTree>
    <p:extLst>
      <p:ext uri="{BB962C8B-B14F-4D97-AF65-F5344CB8AC3E}">
        <p14:creationId xmlns:p14="http://schemas.microsoft.com/office/powerpoint/2010/main" val="41753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33" grpId="0"/>
      <p:bldP spid="9" grpId="0"/>
      <p:bldP spid="10" grpId="0" animBg="1"/>
      <p:bldP spid="63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ole tekstowe 25"/>
          <p:cNvSpPr txBox="1"/>
          <p:nvPr/>
        </p:nvSpPr>
        <p:spPr>
          <a:xfrm>
            <a:off x="1226904" y="37471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6311"/>
            <a:ext cx="8229600" cy="52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</a:t>
            </a:r>
            <a:r>
              <a:rPr lang="pl-PL" sz="2400" u="sng" dirty="0" err="1"/>
              <a:t>VertexCover</a:t>
            </a:r>
            <a:endParaRPr lang="pl-PL" sz="2400" u="sng" dirty="0"/>
          </a:p>
        </p:txBody>
      </p:sp>
      <p:sp>
        <p:nvSpPr>
          <p:cNvPr id="4" name="Elipsa 3"/>
          <p:cNvSpPr/>
          <p:nvPr/>
        </p:nvSpPr>
        <p:spPr>
          <a:xfrm>
            <a:off x="1150932" y="2824753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1894051" y="2434986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446589" y="3847111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2655431" y="2753549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2715392" y="3596194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oliniowy 11"/>
          <p:cNvCxnSpPr>
            <a:stCxn id="4" idx="2"/>
            <a:endCxn id="8" idx="4"/>
          </p:cNvCxnSpPr>
          <p:nvPr/>
        </p:nvCxnSpPr>
        <p:spPr>
          <a:xfrm>
            <a:off x="1150932" y="2860355"/>
            <a:ext cx="325638" cy="1057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>
            <a:stCxn id="4" idx="4"/>
            <a:endCxn id="10" idx="3"/>
          </p:cNvCxnSpPr>
          <p:nvPr/>
        </p:nvCxnSpPr>
        <p:spPr>
          <a:xfrm>
            <a:off x="1180913" y="2895957"/>
            <a:ext cx="1543260" cy="761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>
            <a:stCxn id="4" idx="0"/>
            <a:endCxn id="7" idx="2"/>
          </p:cNvCxnSpPr>
          <p:nvPr/>
        </p:nvCxnSpPr>
        <p:spPr>
          <a:xfrm flipV="1">
            <a:off x="1180913" y="2470588"/>
            <a:ext cx="713138" cy="354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>
            <a:stCxn id="4" idx="6"/>
            <a:endCxn id="9" idx="3"/>
          </p:cNvCxnSpPr>
          <p:nvPr/>
        </p:nvCxnSpPr>
        <p:spPr>
          <a:xfrm flipV="1">
            <a:off x="1210893" y="2814325"/>
            <a:ext cx="1453319" cy="46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>
            <a:stCxn id="9" idx="3"/>
            <a:endCxn id="10" idx="0"/>
          </p:cNvCxnSpPr>
          <p:nvPr/>
        </p:nvCxnSpPr>
        <p:spPr>
          <a:xfrm>
            <a:off x="2664212" y="2814325"/>
            <a:ext cx="81161" cy="781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9" idx="2"/>
            <a:endCxn id="8" idx="6"/>
          </p:cNvCxnSpPr>
          <p:nvPr/>
        </p:nvCxnSpPr>
        <p:spPr>
          <a:xfrm flipH="1">
            <a:off x="1506550" y="2789151"/>
            <a:ext cx="1148881" cy="1093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1791127" y="210934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83524" y="25608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634128" y="250068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2718097" y="3494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28" name="Elipsa 27"/>
          <p:cNvSpPr/>
          <p:nvPr/>
        </p:nvSpPr>
        <p:spPr>
          <a:xfrm>
            <a:off x="1075470" y="2757901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082800" y="214892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 = 3</a:t>
            </a:r>
          </a:p>
        </p:txBody>
      </p:sp>
      <p:cxnSp>
        <p:nvCxnSpPr>
          <p:cNvPr id="31" name="Łącznik prostoliniowy 30"/>
          <p:cNvCxnSpPr/>
          <p:nvPr/>
        </p:nvCxnSpPr>
        <p:spPr>
          <a:xfrm flipV="1">
            <a:off x="1166076" y="2463726"/>
            <a:ext cx="742812" cy="3678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>
            <a:stCxn id="28" idx="1"/>
          </p:cNvCxnSpPr>
          <p:nvPr/>
        </p:nvCxnSpPr>
        <p:spPr>
          <a:xfrm>
            <a:off x="1106353" y="2790740"/>
            <a:ext cx="351057" cy="10703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>
            <a:endCxn id="10" idx="2"/>
          </p:cNvCxnSpPr>
          <p:nvPr/>
        </p:nvCxnSpPr>
        <p:spPr>
          <a:xfrm>
            <a:off x="1250985" y="2908289"/>
            <a:ext cx="1464407" cy="72350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V="1">
            <a:off x="1210893" y="2814325"/>
            <a:ext cx="1453319" cy="172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2579969" y="2677107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2" name="Łącznik prostoliniowy 41"/>
          <p:cNvCxnSpPr/>
          <p:nvPr/>
        </p:nvCxnSpPr>
        <p:spPr>
          <a:xfrm flipV="1">
            <a:off x="1506866" y="2822972"/>
            <a:ext cx="1106214" cy="105375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oliniowy 55"/>
          <p:cNvCxnSpPr>
            <a:stCxn id="10" idx="0"/>
            <a:endCxn id="41" idx="4"/>
          </p:cNvCxnSpPr>
          <p:nvPr/>
        </p:nvCxnSpPr>
        <p:spPr>
          <a:xfrm flipH="1" flipV="1">
            <a:off x="2685411" y="2901346"/>
            <a:ext cx="59962" cy="69484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oliniowy 66"/>
          <p:cNvCxnSpPr/>
          <p:nvPr/>
        </p:nvCxnSpPr>
        <p:spPr>
          <a:xfrm flipV="1">
            <a:off x="1506550" y="3670110"/>
            <a:ext cx="1249772" cy="212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a 67"/>
          <p:cNvSpPr/>
          <p:nvPr/>
        </p:nvSpPr>
        <p:spPr>
          <a:xfrm>
            <a:off x="2641934" y="3542940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9" name="Łącznik prostoliniowy 68"/>
          <p:cNvCxnSpPr>
            <a:stCxn id="8" idx="2"/>
          </p:cNvCxnSpPr>
          <p:nvPr/>
        </p:nvCxnSpPr>
        <p:spPr>
          <a:xfrm flipV="1">
            <a:off x="1446589" y="3658661"/>
            <a:ext cx="1308843" cy="224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(k-1)-Best: </a:t>
            </a:r>
            <a:r>
              <a:rPr lang="pl-PL" sz="2800" b="1" dirty="0" err="1"/>
              <a:t>Already</a:t>
            </a:r>
            <a:r>
              <a:rPr lang="pl-PL" sz="2800" b="1" dirty="0"/>
              <a:t> Hard!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954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ole tekstowe 25"/>
          <p:cNvSpPr txBox="1"/>
          <p:nvPr/>
        </p:nvSpPr>
        <p:spPr>
          <a:xfrm>
            <a:off x="1226904" y="37471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6311"/>
            <a:ext cx="3828197" cy="52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</a:t>
            </a:r>
            <a:r>
              <a:rPr lang="pl-PL" sz="2400" u="sng" dirty="0" err="1"/>
              <a:t>VertexCover</a:t>
            </a:r>
            <a:endParaRPr lang="pl-PL" sz="2400" u="sng" dirty="0"/>
          </a:p>
        </p:txBody>
      </p:sp>
      <p:sp>
        <p:nvSpPr>
          <p:cNvPr id="4" name="Elipsa 3"/>
          <p:cNvSpPr/>
          <p:nvPr/>
        </p:nvSpPr>
        <p:spPr>
          <a:xfrm>
            <a:off x="1150932" y="2824753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1894051" y="2434986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446589" y="3847111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2655431" y="2753549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2715392" y="3596194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oliniowy 11"/>
          <p:cNvCxnSpPr>
            <a:stCxn id="4" idx="2"/>
            <a:endCxn id="8" idx="4"/>
          </p:cNvCxnSpPr>
          <p:nvPr/>
        </p:nvCxnSpPr>
        <p:spPr>
          <a:xfrm>
            <a:off x="1150932" y="2860355"/>
            <a:ext cx="325638" cy="1057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>
            <a:stCxn id="4" idx="4"/>
            <a:endCxn id="10" idx="3"/>
          </p:cNvCxnSpPr>
          <p:nvPr/>
        </p:nvCxnSpPr>
        <p:spPr>
          <a:xfrm>
            <a:off x="1180913" y="2895957"/>
            <a:ext cx="1543260" cy="761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>
            <a:stCxn id="4" idx="0"/>
            <a:endCxn id="7" idx="2"/>
          </p:cNvCxnSpPr>
          <p:nvPr/>
        </p:nvCxnSpPr>
        <p:spPr>
          <a:xfrm flipV="1">
            <a:off x="1180913" y="2470588"/>
            <a:ext cx="713138" cy="354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>
            <a:stCxn id="4" idx="6"/>
            <a:endCxn id="9" idx="3"/>
          </p:cNvCxnSpPr>
          <p:nvPr/>
        </p:nvCxnSpPr>
        <p:spPr>
          <a:xfrm flipV="1">
            <a:off x="1210893" y="2814325"/>
            <a:ext cx="1453319" cy="46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>
            <a:stCxn id="9" idx="3"/>
            <a:endCxn id="10" idx="0"/>
          </p:cNvCxnSpPr>
          <p:nvPr/>
        </p:nvCxnSpPr>
        <p:spPr>
          <a:xfrm>
            <a:off x="2664212" y="2814325"/>
            <a:ext cx="81161" cy="781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stCxn id="9" idx="2"/>
            <a:endCxn id="8" idx="6"/>
          </p:cNvCxnSpPr>
          <p:nvPr/>
        </p:nvCxnSpPr>
        <p:spPr>
          <a:xfrm flipH="1">
            <a:off x="1506550" y="2789151"/>
            <a:ext cx="1148881" cy="1093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1791127" y="210934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83524" y="25608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634128" y="250068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2718097" y="3494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082800" y="214892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 = 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280337" y="225170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960464" y="330845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5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1633704" y="288642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3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2065783" y="248448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2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2688781" y="29768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4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553316" y="32682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6</a:t>
            </a:r>
          </a:p>
        </p:txBody>
      </p:sp>
      <p:cxnSp>
        <p:nvCxnSpPr>
          <p:cNvPr id="40" name="Łącznik prostoliniowy 39"/>
          <p:cNvCxnSpPr>
            <a:stCxn id="8" idx="6"/>
          </p:cNvCxnSpPr>
          <p:nvPr/>
        </p:nvCxnSpPr>
        <p:spPr>
          <a:xfrm flipV="1">
            <a:off x="1506550" y="3670110"/>
            <a:ext cx="1249772" cy="212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1936828" y="374220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7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590702" y="1057281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Utility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276803" y="1685078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      v</a:t>
            </a:r>
            <a:r>
              <a:rPr lang="pl-PL" baseline="-25000" dirty="0"/>
              <a:t>2</a:t>
            </a:r>
            <a:r>
              <a:rPr lang="pl-PL" dirty="0"/>
              <a:t>      v</a:t>
            </a:r>
            <a:r>
              <a:rPr lang="pl-PL" baseline="-25000" dirty="0"/>
              <a:t>3</a:t>
            </a:r>
            <a:r>
              <a:rPr lang="pl-PL" dirty="0"/>
              <a:t>      v</a:t>
            </a:r>
            <a:r>
              <a:rPr lang="pl-PL" baseline="-25000" dirty="0"/>
              <a:t>4</a:t>
            </a:r>
            <a:r>
              <a:rPr lang="pl-PL" dirty="0"/>
              <a:t>       v</a:t>
            </a:r>
            <a:r>
              <a:rPr lang="pl-PL" baseline="-25000" dirty="0"/>
              <a:t>5</a:t>
            </a:r>
            <a:r>
              <a:rPr lang="pl-PL" dirty="0"/>
              <a:t>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4774111" y="2192319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       1       1       0        0        0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       0       1       0        0        1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3</a:t>
            </a:r>
            <a:r>
              <a:rPr lang="pl-PL" dirty="0"/>
              <a:t>       0       1       0        1        0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4</a:t>
            </a:r>
            <a:r>
              <a:rPr lang="pl-PL" dirty="0"/>
              <a:t>       0       0       0        1        1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5</a:t>
            </a:r>
            <a:r>
              <a:rPr lang="pl-PL" dirty="0"/>
              <a:t>       0       1       1        0        0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6</a:t>
            </a:r>
            <a:r>
              <a:rPr lang="pl-PL" dirty="0"/>
              <a:t>       0       0       1        0        1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7</a:t>
            </a:r>
            <a:r>
              <a:rPr lang="pl-PL" dirty="0"/>
              <a:t>       0       0       1        1        0</a:t>
            </a: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5208564" y="1749297"/>
            <a:ext cx="13648" cy="5001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4774111" y="2109348"/>
            <a:ext cx="31640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>
            <a:off x="4774111" y="2503838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1</a:t>
            </a:r>
            <a:r>
              <a:rPr lang="pl-PL" dirty="0">
                <a:solidFill>
                  <a:srgbClr val="8E8E8E"/>
                </a:solidFill>
              </a:rPr>
              <a:t>       0       0       1        1        1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2</a:t>
            </a:r>
            <a:r>
              <a:rPr lang="pl-PL" dirty="0">
                <a:solidFill>
                  <a:srgbClr val="8E8E8E"/>
                </a:solidFill>
              </a:rPr>
              <a:t>       1       0       1        1        0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3</a:t>
            </a:r>
            <a:r>
              <a:rPr lang="pl-PL" dirty="0">
                <a:solidFill>
                  <a:srgbClr val="8E8E8E"/>
                </a:solidFill>
              </a:rPr>
              <a:t>       1       0       1        0        1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4</a:t>
            </a:r>
            <a:r>
              <a:rPr lang="pl-PL" dirty="0">
                <a:solidFill>
                  <a:srgbClr val="8E8E8E"/>
                </a:solidFill>
              </a:rPr>
              <a:t>       1       1       1        0        0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5</a:t>
            </a:r>
            <a:r>
              <a:rPr lang="pl-PL" dirty="0">
                <a:solidFill>
                  <a:srgbClr val="8E8E8E"/>
                </a:solidFill>
              </a:rPr>
              <a:t>       1       0       0        1        1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6</a:t>
            </a:r>
            <a:r>
              <a:rPr lang="pl-PL" dirty="0">
                <a:solidFill>
                  <a:srgbClr val="8E8E8E"/>
                </a:solidFill>
              </a:rPr>
              <a:t>       1       1       0        1        0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7</a:t>
            </a:r>
            <a:r>
              <a:rPr lang="pl-PL" dirty="0">
                <a:solidFill>
                  <a:srgbClr val="8E8E8E"/>
                </a:solidFill>
              </a:rPr>
              <a:t>       1       1       0        0        1</a:t>
            </a:r>
          </a:p>
        </p:txBody>
      </p:sp>
      <p:sp>
        <p:nvSpPr>
          <p:cNvPr id="74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(k-1)-Best: </a:t>
            </a:r>
            <a:r>
              <a:rPr lang="pl-PL" sz="2800" b="1" dirty="0" err="1"/>
              <a:t>Already</a:t>
            </a:r>
            <a:r>
              <a:rPr lang="pl-PL" sz="2800" b="1" dirty="0"/>
              <a:t> Hard!</a:t>
            </a:r>
            <a:endParaRPr lang="pl-PL" sz="2800" dirty="0"/>
          </a:p>
        </p:txBody>
      </p:sp>
      <p:sp>
        <p:nvSpPr>
          <p:cNvPr id="75" name="pole tekstowe 74"/>
          <p:cNvSpPr txBox="1"/>
          <p:nvPr/>
        </p:nvSpPr>
        <p:spPr>
          <a:xfrm rot="3075258">
            <a:off x="7705352" y="1118993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alternatives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77" name="Łącznik prosty ze strzałką 76"/>
          <p:cNvCxnSpPr>
            <a:stCxn id="75" idx="2"/>
          </p:cNvCxnSpPr>
          <p:nvPr/>
        </p:nvCxnSpPr>
        <p:spPr>
          <a:xfrm flipH="1">
            <a:off x="7701262" y="1419235"/>
            <a:ext cx="502803" cy="37165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7" grpId="0"/>
      <p:bldP spid="38" grpId="0"/>
      <p:bldP spid="43" grpId="0"/>
      <p:bldP spid="6" grpId="0"/>
      <p:bldP spid="11" grpId="0"/>
      <p:bldP spid="44" grpId="0"/>
      <p:bldP spid="5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ole tekstowe 97"/>
          <p:cNvSpPr txBox="1"/>
          <p:nvPr/>
        </p:nvSpPr>
        <p:spPr>
          <a:xfrm>
            <a:off x="1226904" y="37471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276803" y="1685078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      v</a:t>
            </a:r>
            <a:r>
              <a:rPr lang="pl-PL" baseline="-25000" dirty="0"/>
              <a:t>2</a:t>
            </a:r>
            <a:r>
              <a:rPr lang="pl-PL" dirty="0"/>
              <a:t>      v</a:t>
            </a:r>
            <a:r>
              <a:rPr lang="pl-PL" baseline="-25000" dirty="0"/>
              <a:t>3</a:t>
            </a:r>
            <a:r>
              <a:rPr lang="pl-PL" dirty="0"/>
              <a:t>      v</a:t>
            </a:r>
            <a:r>
              <a:rPr lang="pl-PL" baseline="-25000" dirty="0"/>
              <a:t>4</a:t>
            </a:r>
            <a:r>
              <a:rPr lang="pl-PL" dirty="0"/>
              <a:t>       v</a:t>
            </a:r>
            <a:r>
              <a:rPr lang="pl-PL" baseline="-25000" dirty="0"/>
              <a:t>5</a:t>
            </a:r>
            <a:r>
              <a:rPr lang="pl-PL" dirty="0"/>
              <a:t> 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5732060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(k-1)-Best: </a:t>
            </a:r>
            <a:r>
              <a:rPr lang="pl-PL" sz="2800" b="1" dirty="0" err="1"/>
              <a:t>Already</a:t>
            </a:r>
            <a:r>
              <a:rPr lang="pl-PL" sz="2800" b="1" dirty="0"/>
              <a:t> Hard!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6311"/>
            <a:ext cx="3828197" cy="52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</a:t>
            </a:r>
            <a:r>
              <a:rPr lang="pl-PL" sz="2400" u="sng" dirty="0" err="1"/>
              <a:t>VertexCover</a:t>
            </a:r>
            <a:endParaRPr lang="pl-PL" sz="2400" u="sng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90702" y="1057281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Utility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774111" y="2192319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       1       1       0        0        0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       0       1       0        0        1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3</a:t>
            </a:r>
            <a:r>
              <a:rPr lang="pl-PL" dirty="0"/>
              <a:t>       0       1       0        1        0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4</a:t>
            </a:r>
            <a:r>
              <a:rPr lang="pl-PL" dirty="0"/>
              <a:t>       0       0       0        1        1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5</a:t>
            </a:r>
            <a:r>
              <a:rPr lang="pl-PL" dirty="0"/>
              <a:t>       0       1       1        0        0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6</a:t>
            </a:r>
            <a:r>
              <a:rPr lang="pl-PL" dirty="0"/>
              <a:t>       0       0       1        0        1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7</a:t>
            </a:r>
            <a:r>
              <a:rPr lang="pl-PL" dirty="0"/>
              <a:t>       0       0       1        1        0</a:t>
            </a: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5208564" y="1749297"/>
            <a:ext cx="13648" cy="5001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4774111" y="2109348"/>
            <a:ext cx="31640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>
            <a:off x="4774111" y="2503838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1</a:t>
            </a:r>
            <a:r>
              <a:rPr lang="pl-PL" dirty="0">
                <a:solidFill>
                  <a:srgbClr val="8E8E8E"/>
                </a:solidFill>
              </a:rPr>
              <a:t>       0       0       1        1        1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2</a:t>
            </a:r>
            <a:r>
              <a:rPr lang="pl-PL" dirty="0">
                <a:solidFill>
                  <a:srgbClr val="8E8E8E"/>
                </a:solidFill>
              </a:rPr>
              <a:t>       1       0       1        1        0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3</a:t>
            </a:r>
            <a:r>
              <a:rPr lang="pl-PL" dirty="0">
                <a:solidFill>
                  <a:srgbClr val="8E8E8E"/>
                </a:solidFill>
              </a:rPr>
              <a:t>       1       0       1        0        1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4</a:t>
            </a:r>
            <a:r>
              <a:rPr lang="pl-PL" dirty="0">
                <a:solidFill>
                  <a:srgbClr val="8E8E8E"/>
                </a:solidFill>
              </a:rPr>
              <a:t>       1       1       1        0        0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5</a:t>
            </a:r>
            <a:r>
              <a:rPr lang="pl-PL" dirty="0">
                <a:solidFill>
                  <a:srgbClr val="8E8E8E"/>
                </a:solidFill>
              </a:rPr>
              <a:t>       1       0       0        1        1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6</a:t>
            </a:r>
            <a:r>
              <a:rPr lang="pl-PL" dirty="0">
                <a:solidFill>
                  <a:srgbClr val="8E8E8E"/>
                </a:solidFill>
              </a:rPr>
              <a:t>       1       1       0        1        0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7</a:t>
            </a:r>
            <a:r>
              <a:rPr lang="pl-PL" dirty="0">
                <a:solidFill>
                  <a:srgbClr val="8E8E8E"/>
                </a:solidFill>
              </a:rPr>
              <a:t>       1       1       0        0        1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6743937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7267764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Nawias klamrowy zamykający 58"/>
          <p:cNvSpPr/>
          <p:nvPr/>
        </p:nvSpPr>
        <p:spPr>
          <a:xfrm>
            <a:off x="7769463" y="225170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ole tekstowe 59"/>
          <p:cNvSpPr txBox="1"/>
          <p:nvPr/>
        </p:nvSpPr>
        <p:spPr>
          <a:xfrm>
            <a:off x="7966130" y="233393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  (=k)</a:t>
            </a:r>
          </a:p>
        </p:txBody>
      </p:sp>
      <p:sp>
        <p:nvSpPr>
          <p:cNvPr id="61" name="Nawias klamrowy zamykający 60"/>
          <p:cNvSpPr/>
          <p:nvPr/>
        </p:nvSpPr>
        <p:spPr>
          <a:xfrm>
            <a:off x="7782833" y="2930551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7979500" y="3012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3" name="Nawias klamrowy zamykający 62"/>
          <p:cNvSpPr/>
          <p:nvPr/>
        </p:nvSpPr>
        <p:spPr>
          <a:xfrm>
            <a:off x="7784390" y="3574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/>
          <p:cNvSpPr txBox="1"/>
          <p:nvPr/>
        </p:nvSpPr>
        <p:spPr>
          <a:xfrm>
            <a:off x="7981057" y="3656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5" name="Nawias klamrowy zamykający 64"/>
          <p:cNvSpPr/>
          <p:nvPr/>
        </p:nvSpPr>
        <p:spPr>
          <a:xfrm>
            <a:off x="7784390" y="418437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/>
          <p:cNvSpPr txBox="1"/>
          <p:nvPr/>
        </p:nvSpPr>
        <p:spPr>
          <a:xfrm>
            <a:off x="7981057" y="4266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7" name="Nawias klamrowy zamykający 66"/>
          <p:cNvSpPr/>
          <p:nvPr/>
        </p:nvSpPr>
        <p:spPr>
          <a:xfrm>
            <a:off x="7784390" y="482986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/>
          <p:cNvSpPr txBox="1"/>
          <p:nvPr/>
        </p:nvSpPr>
        <p:spPr>
          <a:xfrm>
            <a:off x="7981057" y="4912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9" name="Nawias klamrowy zamykający 68"/>
          <p:cNvSpPr/>
          <p:nvPr/>
        </p:nvSpPr>
        <p:spPr>
          <a:xfrm>
            <a:off x="7784390" y="5471309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ole tekstowe 69"/>
          <p:cNvSpPr txBox="1"/>
          <p:nvPr/>
        </p:nvSpPr>
        <p:spPr>
          <a:xfrm>
            <a:off x="7981057" y="5553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71" name="Nawias klamrowy zamykający 70"/>
          <p:cNvSpPr/>
          <p:nvPr/>
        </p:nvSpPr>
        <p:spPr>
          <a:xfrm>
            <a:off x="7784390" y="6172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7981057" y="6254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99" name="Elipsa 98"/>
          <p:cNvSpPr/>
          <p:nvPr/>
        </p:nvSpPr>
        <p:spPr>
          <a:xfrm>
            <a:off x="1150932" y="2824753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1894051" y="2434986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1446589" y="3847111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2655431" y="2753549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2715392" y="3596194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4" name="Łącznik prostoliniowy 103"/>
          <p:cNvCxnSpPr>
            <a:stCxn id="99" idx="2"/>
            <a:endCxn id="101" idx="4"/>
          </p:cNvCxnSpPr>
          <p:nvPr/>
        </p:nvCxnSpPr>
        <p:spPr>
          <a:xfrm>
            <a:off x="1150932" y="2860355"/>
            <a:ext cx="325638" cy="1057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oliniowy 104"/>
          <p:cNvCxnSpPr>
            <a:stCxn id="99" idx="4"/>
            <a:endCxn id="103" idx="3"/>
          </p:cNvCxnSpPr>
          <p:nvPr/>
        </p:nvCxnSpPr>
        <p:spPr>
          <a:xfrm>
            <a:off x="1180913" y="2895957"/>
            <a:ext cx="1543260" cy="761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oliniowy 105"/>
          <p:cNvCxnSpPr>
            <a:stCxn id="99" idx="0"/>
            <a:endCxn id="100" idx="2"/>
          </p:cNvCxnSpPr>
          <p:nvPr/>
        </p:nvCxnSpPr>
        <p:spPr>
          <a:xfrm flipV="1">
            <a:off x="1180913" y="2470588"/>
            <a:ext cx="713138" cy="354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oliniowy 106"/>
          <p:cNvCxnSpPr>
            <a:stCxn id="99" idx="6"/>
            <a:endCxn id="102" idx="3"/>
          </p:cNvCxnSpPr>
          <p:nvPr/>
        </p:nvCxnSpPr>
        <p:spPr>
          <a:xfrm flipV="1">
            <a:off x="1210893" y="2814325"/>
            <a:ext cx="1453319" cy="46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oliniowy 107"/>
          <p:cNvCxnSpPr>
            <a:stCxn id="102" idx="3"/>
            <a:endCxn id="103" idx="0"/>
          </p:cNvCxnSpPr>
          <p:nvPr/>
        </p:nvCxnSpPr>
        <p:spPr>
          <a:xfrm>
            <a:off x="2664212" y="2814325"/>
            <a:ext cx="81161" cy="781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oliniowy 108"/>
          <p:cNvCxnSpPr>
            <a:stCxn id="102" idx="2"/>
            <a:endCxn id="101" idx="6"/>
          </p:cNvCxnSpPr>
          <p:nvPr/>
        </p:nvCxnSpPr>
        <p:spPr>
          <a:xfrm flipH="1">
            <a:off x="1506550" y="2789151"/>
            <a:ext cx="1148881" cy="1093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le tekstowe 109"/>
          <p:cNvSpPr txBox="1"/>
          <p:nvPr/>
        </p:nvSpPr>
        <p:spPr>
          <a:xfrm>
            <a:off x="1791127" y="210934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111" name="pole tekstowe 110"/>
          <p:cNvSpPr txBox="1"/>
          <p:nvPr/>
        </p:nvSpPr>
        <p:spPr>
          <a:xfrm>
            <a:off x="783524" y="25608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12" name="pole tekstowe 111"/>
          <p:cNvSpPr txBox="1"/>
          <p:nvPr/>
        </p:nvSpPr>
        <p:spPr>
          <a:xfrm>
            <a:off x="2634128" y="250068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113" name="pole tekstowe 112"/>
          <p:cNvSpPr txBox="1"/>
          <p:nvPr/>
        </p:nvSpPr>
        <p:spPr>
          <a:xfrm>
            <a:off x="2718097" y="3494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114" name="Elipsa 113"/>
          <p:cNvSpPr/>
          <p:nvPr/>
        </p:nvSpPr>
        <p:spPr>
          <a:xfrm>
            <a:off x="1081622" y="2752619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pole tekstowe 114"/>
          <p:cNvSpPr txBox="1"/>
          <p:nvPr/>
        </p:nvSpPr>
        <p:spPr>
          <a:xfrm>
            <a:off x="3082800" y="214892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 = 3</a:t>
            </a:r>
          </a:p>
        </p:txBody>
      </p:sp>
      <p:cxnSp>
        <p:nvCxnSpPr>
          <p:cNvPr id="117" name="Łącznik prostoliniowy 116"/>
          <p:cNvCxnSpPr>
            <a:stCxn id="99" idx="4"/>
          </p:cNvCxnSpPr>
          <p:nvPr/>
        </p:nvCxnSpPr>
        <p:spPr>
          <a:xfrm>
            <a:off x="1180913" y="2895957"/>
            <a:ext cx="308366" cy="102235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oliniowy 117"/>
          <p:cNvCxnSpPr>
            <a:stCxn id="99" idx="5"/>
            <a:endCxn id="103" idx="2"/>
          </p:cNvCxnSpPr>
          <p:nvPr/>
        </p:nvCxnSpPr>
        <p:spPr>
          <a:xfrm>
            <a:off x="1202112" y="2885529"/>
            <a:ext cx="1513280" cy="74626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oliniowy 118"/>
          <p:cNvCxnSpPr/>
          <p:nvPr/>
        </p:nvCxnSpPr>
        <p:spPr>
          <a:xfrm flipV="1">
            <a:off x="1210893" y="2814325"/>
            <a:ext cx="1453319" cy="172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ipsa 119"/>
          <p:cNvSpPr/>
          <p:nvPr/>
        </p:nvSpPr>
        <p:spPr>
          <a:xfrm>
            <a:off x="2579969" y="2677107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1" name="Łącznik prostoliniowy 120"/>
          <p:cNvCxnSpPr/>
          <p:nvPr/>
        </p:nvCxnSpPr>
        <p:spPr>
          <a:xfrm flipV="1">
            <a:off x="1506866" y="2822972"/>
            <a:ext cx="1106214" cy="105375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Łącznik prostoliniowy 121"/>
          <p:cNvCxnSpPr>
            <a:stCxn id="103" idx="0"/>
            <a:endCxn id="120" idx="4"/>
          </p:cNvCxnSpPr>
          <p:nvPr/>
        </p:nvCxnSpPr>
        <p:spPr>
          <a:xfrm flipH="1" flipV="1">
            <a:off x="2685411" y="2901346"/>
            <a:ext cx="59962" cy="69484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oliniowy 122"/>
          <p:cNvCxnSpPr/>
          <p:nvPr/>
        </p:nvCxnSpPr>
        <p:spPr>
          <a:xfrm flipV="1">
            <a:off x="1506550" y="3670110"/>
            <a:ext cx="1249772" cy="212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ipsa 123"/>
          <p:cNvSpPr/>
          <p:nvPr/>
        </p:nvSpPr>
        <p:spPr>
          <a:xfrm>
            <a:off x="2641934" y="3542940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5" name="Łącznik prostoliniowy 124"/>
          <p:cNvCxnSpPr/>
          <p:nvPr/>
        </p:nvCxnSpPr>
        <p:spPr>
          <a:xfrm flipV="1">
            <a:off x="1466606" y="3670110"/>
            <a:ext cx="1308843" cy="224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ole tekstowe 125"/>
          <p:cNvSpPr txBox="1"/>
          <p:nvPr/>
        </p:nvSpPr>
        <p:spPr>
          <a:xfrm>
            <a:off x="1280337" y="225170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</a:p>
        </p:txBody>
      </p:sp>
      <p:sp>
        <p:nvSpPr>
          <p:cNvPr id="127" name="pole tekstowe 126"/>
          <p:cNvSpPr txBox="1"/>
          <p:nvPr/>
        </p:nvSpPr>
        <p:spPr>
          <a:xfrm>
            <a:off x="960464" y="330845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5</a:t>
            </a:r>
          </a:p>
        </p:txBody>
      </p:sp>
      <p:sp>
        <p:nvSpPr>
          <p:cNvPr id="128" name="pole tekstowe 127"/>
          <p:cNvSpPr txBox="1"/>
          <p:nvPr/>
        </p:nvSpPr>
        <p:spPr>
          <a:xfrm>
            <a:off x="1633704" y="288642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3</a:t>
            </a:r>
          </a:p>
        </p:txBody>
      </p:sp>
      <p:sp>
        <p:nvSpPr>
          <p:cNvPr id="129" name="pole tekstowe 128"/>
          <p:cNvSpPr txBox="1"/>
          <p:nvPr/>
        </p:nvSpPr>
        <p:spPr>
          <a:xfrm>
            <a:off x="2065783" y="248448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2</a:t>
            </a:r>
          </a:p>
        </p:txBody>
      </p:sp>
      <p:sp>
        <p:nvSpPr>
          <p:cNvPr id="130" name="pole tekstowe 129"/>
          <p:cNvSpPr txBox="1"/>
          <p:nvPr/>
        </p:nvSpPr>
        <p:spPr>
          <a:xfrm>
            <a:off x="2688781" y="29768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4</a:t>
            </a:r>
          </a:p>
        </p:txBody>
      </p:sp>
      <p:sp>
        <p:nvSpPr>
          <p:cNvPr id="131" name="pole tekstowe 130"/>
          <p:cNvSpPr txBox="1"/>
          <p:nvPr/>
        </p:nvSpPr>
        <p:spPr>
          <a:xfrm>
            <a:off x="1553316" y="32682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6</a:t>
            </a:r>
          </a:p>
        </p:txBody>
      </p:sp>
      <p:sp>
        <p:nvSpPr>
          <p:cNvPr id="132" name="pole tekstowe 131"/>
          <p:cNvSpPr txBox="1"/>
          <p:nvPr/>
        </p:nvSpPr>
        <p:spPr>
          <a:xfrm>
            <a:off x="1936828" y="374220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7</a:t>
            </a:r>
          </a:p>
        </p:txBody>
      </p:sp>
      <p:cxnSp>
        <p:nvCxnSpPr>
          <p:cNvPr id="74" name="Łącznik prostoliniowy 73"/>
          <p:cNvCxnSpPr/>
          <p:nvPr/>
        </p:nvCxnSpPr>
        <p:spPr>
          <a:xfrm flipV="1">
            <a:off x="1166076" y="2463726"/>
            <a:ext cx="742812" cy="3678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767423" y="4918118"/>
            <a:ext cx="2486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Utility</a:t>
            </a:r>
            <a:r>
              <a:rPr lang="pl-PL" sz="2000" dirty="0"/>
              <a:t> = </a:t>
            </a:r>
            <a:r>
              <a:rPr lang="pl-PL" sz="2000" dirty="0" err="1"/>
              <a:t>kn</a:t>
            </a:r>
            <a:br>
              <a:rPr lang="pl-PL" sz="2000" dirty="0"/>
            </a:br>
            <a:r>
              <a:rPr lang="pl-PL" sz="2000" dirty="0"/>
              <a:t>(n = </a:t>
            </a:r>
            <a:r>
              <a:rPr lang="pl-PL" sz="2000" dirty="0" err="1"/>
              <a:t>number</a:t>
            </a:r>
            <a:r>
              <a:rPr lang="pl-PL" sz="2000" dirty="0"/>
              <a:t> of </a:t>
            </a:r>
            <a:r>
              <a:rPr lang="pl-PL" sz="2000" dirty="0" err="1"/>
              <a:t>edges</a:t>
            </a:r>
            <a:r>
              <a:rPr lang="pl-PL" sz="2000" dirty="0"/>
              <a:t>)</a:t>
            </a:r>
          </a:p>
        </p:txBody>
      </p:sp>
      <p:sp>
        <p:nvSpPr>
          <p:cNvPr id="75" name="pole tekstowe 74"/>
          <p:cNvSpPr txBox="1"/>
          <p:nvPr/>
        </p:nvSpPr>
        <p:spPr>
          <a:xfrm rot="3075258">
            <a:off x="7705352" y="1118993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alternatives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76" name="Łącznik prosty ze strzałką 75"/>
          <p:cNvCxnSpPr>
            <a:stCxn id="75" idx="2"/>
          </p:cNvCxnSpPr>
          <p:nvPr/>
        </p:nvCxnSpPr>
        <p:spPr>
          <a:xfrm flipH="1">
            <a:off x="7701262" y="1419235"/>
            <a:ext cx="502803" cy="37165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120" grpId="0" animBg="1"/>
      <p:bldP spid="124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276803" y="1685078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      v</a:t>
            </a:r>
            <a:r>
              <a:rPr lang="pl-PL" baseline="-25000" dirty="0"/>
              <a:t>2</a:t>
            </a:r>
            <a:r>
              <a:rPr lang="pl-PL" dirty="0"/>
              <a:t>      v</a:t>
            </a:r>
            <a:r>
              <a:rPr lang="pl-PL" baseline="-25000" dirty="0"/>
              <a:t>3</a:t>
            </a:r>
            <a:r>
              <a:rPr lang="pl-PL" dirty="0"/>
              <a:t>      v</a:t>
            </a:r>
            <a:r>
              <a:rPr lang="pl-PL" baseline="-25000" dirty="0"/>
              <a:t>4</a:t>
            </a:r>
            <a:r>
              <a:rPr lang="pl-PL" dirty="0"/>
              <a:t>       v</a:t>
            </a:r>
            <a:r>
              <a:rPr lang="pl-PL" baseline="-25000" dirty="0"/>
              <a:t>5</a:t>
            </a:r>
            <a:r>
              <a:rPr lang="pl-PL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(k-1)-Best: </a:t>
            </a:r>
            <a:r>
              <a:rPr lang="pl-PL" sz="2800" b="1" dirty="0" err="1"/>
              <a:t>Already</a:t>
            </a:r>
            <a:r>
              <a:rPr lang="pl-PL" sz="2800" b="1" dirty="0"/>
              <a:t> Hard!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6311"/>
            <a:ext cx="3828197" cy="52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</a:t>
            </a:r>
            <a:r>
              <a:rPr lang="pl-PL" sz="2400" u="sng" dirty="0" err="1"/>
              <a:t>VertexCover</a:t>
            </a:r>
            <a:endParaRPr lang="pl-PL" sz="2400" u="sng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90702" y="1057281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Utility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774111" y="2192319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       1       1       0        0        0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       0       1       0        0        1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3</a:t>
            </a:r>
            <a:r>
              <a:rPr lang="pl-PL" dirty="0"/>
              <a:t>       0       1       0        1        0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4</a:t>
            </a:r>
            <a:r>
              <a:rPr lang="pl-PL" dirty="0"/>
              <a:t>       0       0       0        1        1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5</a:t>
            </a:r>
            <a:r>
              <a:rPr lang="pl-PL" dirty="0"/>
              <a:t>       0       1       1        0        0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6</a:t>
            </a:r>
            <a:r>
              <a:rPr lang="pl-PL" dirty="0"/>
              <a:t>       0       0       1        0        1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7</a:t>
            </a:r>
            <a:r>
              <a:rPr lang="pl-PL" dirty="0"/>
              <a:t>       0       0       1        1        0</a:t>
            </a: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5208564" y="1749297"/>
            <a:ext cx="13648" cy="5001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4774111" y="2109348"/>
            <a:ext cx="31640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>
            <a:off x="4774111" y="2503838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1</a:t>
            </a:r>
            <a:r>
              <a:rPr lang="pl-PL" dirty="0">
                <a:solidFill>
                  <a:srgbClr val="8E8E8E"/>
                </a:solidFill>
              </a:rPr>
              <a:t>       0       0       1        1        1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2</a:t>
            </a:r>
            <a:r>
              <a:rPr lang="pl-PL" dirty="0">
                <a:solidFill>
                  <a:srgbClr val="8E8E8E"/>
                </a:solidFill>
              </a:rPr>
              <a:t>       1       0       1        1        0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3</a:t>
            </a:r>
            <a:r>
              <a:rPr lang="pl-PL" dirty="0">
                <a:solidFill>
                  <a:srgbClr val="8E8E8E"/>
                </a:solidFill>
              </a:rPr>
              <a:t>       1       0       1        0        1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4</a:t>
            </a:r>
            <a:r>
              <a:rPr lang="pl-PL" dirty="0">
                <a:solidFill>
                  <a:srgbClr val="8E8E8E"/>
                </a:solidFill>
              </a:rPr>
              <a:t>       1       1       1        0        0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5</a:t>
            </a:r>
            <a:r>
              <a:rPr lang="pl-PL" dirty="0">
                <a:solidFill>
                  <a:srgbClr val="8E8E8E"/>
                </a:solidFill>
              </a:rPr>
              <a:t>       1       0       0        1        1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6</a:t>
            </a:r>
            <a:r>
              <a:rPr lang="pl-PL" dirty="0">
                <a:solidFill>
                  <a:srgbClr val="8E8E8E"/>
                </a:solidFill>
              </a:rPr>
              <a:t>       1       1       0        1        0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7</a:t>
            </a:r>
            <a:r>
              <a:rPr lang="pl-PL" dirty="0">
                <a:solidFill>
                  <a:srgbClr val="8E8E8E"/>
                </a:solidFill>
              </a:rPr>
              <a:t>       1       1       0        0        1</a:t>
            </a:r>
          </a:p>
        </p:txBody>
      </p:sp>
      <p:sp>
        <p:nvSpPr>
          <p:cNvPr id="59" name="Nawias klamrowy zamykający 58"/>
          <p:cNvSpPr/>
          <p:nvPr/>
        </p:nvSpPr>
        <p:spPr>
          <a:xfrm>
            <a:off x="7769463" y="225170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ole tekstowe 59"/>
          <p:cNvSpPr txBox="1"/>
          <p:nvPr/>
        </p:nvSpPr>
        <p:spPr>
          <a:xfrm>
            <a:off x="7966130" y="233393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  (=k)</a:t>
            </a:r>
          </a:p>
        </p:txBody>
      </p:sp>
      <p:sp>
        <p:nvSpPr>
          <p:cNvPr id="61" name="Nawias klamrowy zamykający 60"/>
          <p:cNvSpPr/>
          <p:nvPr/>
        </p:nvSpPr>
        <p:spPr>
          <a:xfrm>
            <a:off x="7782833" y="2930551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7979500" y="3012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3" name="Nawias klamrowy zamykający 62"/>
          <p:cNvSpPr/>
          <p:nvPr/>
        </p:nvSpPr>
        <p:spPr>
          <a:xfrm>
            <a:off x="7784390" y="3574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/>
          <p:cNvSpPr txBox="1"/>
          <p:nvPr/>
        </p:nvSpPr>
        <p:spPr>
          <a:xfrm>
            <a:off x="7981057" y="3656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5" name="Nawias klamrowy zamykający 64"/>
          <p:cNvSpPr/>
          <p:nvPr/>
        </p:nvSpPr>
        <p:spPr>
          <a:xfrm>
            <a:off x="7784390" y="418437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/>
          <p:cNvSpPr txBox="1"/>
          <p:nvPr/>
        </p:nvSpPr>
        <p:spPr>
          <a:xfrm>
            <a:off x="7981057" y="4266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7" name="Nawias klamrowy zamykający 66"/>
          <p:cNvSpPr/>
          <p:nvPr/>
        </p:nvSpPr>
        <p:spPr>
          <a:xfrm>
            <a:off x="7784390" y="482986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/>
          <p:cNvSpPr txBox="1"/>
          <p:nvPr/>
        </p:nvSpPr>
        <p:spPr>
          <a:xfrm>
            <a:off x="7981057" y="4912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9" name="Nawias klamrowy zamykający 68"/>
          <p:cNvSpPr/>
          <p:nvPr/>
        </p:nvSpPr>
        <p:spPr>
          <a:xfrm>
            <a:off x="7784390" y="5471309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ole tekstowe 69"/>
          <p:cNvSpPr txBox="1"/>
          <p:nvPr/>
        </p:nvSpPr>
        <p:spPr>
          <a:xfrm>
            <a:off x="7981057" y="5553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71" name="Nawias klamrowy zamykający 70"/>
          <p:cNvSpPr/>
          <p:nvPr/>
        </p:nvSpPr>
        <p:spPr>
          <a:xfrm>
            <a:off x="7784390" y="6172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7981057" y="6254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98" name="pole tekstowe 97"/>
          <p:cNvSpPr txBox="1"/>
          <p:nvPr/>
        </p:nvSpPr>
        <p:spPr>
          <a:xfrm>
            <a:off x="1226904" y="37471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99" name="Elipsa 98"/>
          <p:cNvSpPr/>
          <p:nvPr/>
        </p:nvSpPr>
        <p:spPr>
          <a:xfrm>
            <a:off x="1150932" y="2824753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1894051" y="2434986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1446589" y="3847111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2655431" y="2753549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2715392" y="3596194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4" name="Łącznik prostoliniowy 103"/>
          <p:cNvCxnSpPr>
            <a:stCxn id="99" idx="2"/>
            <a:endCxn id="101" idx="4"/>
          </p:cNvCxnSpPr>
          <p:nvPr/>
        </p:nvCxnSpPr>
        <p:spPr>
          <a:xfrm>
            <a:off x="1150932" y="2860355"/>
            <a:ext cx="325638" cy="1057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oliniowy 104"/>
          <p:cNvCxnSpPr>
            <a:stCxn id="99" idx="4"/>
            <a:endCxn id="103" idx="3"/>
          </p:cNvCxnSpPr>
          <p:nvPr/>
        </p:nvCxnSpPr>
        <p:spPr>
          <a:xfrm>
            <a:off x="1180913" y="2895957"/>
            <a:ext cx="1543260" cy="761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oliniowy 105"/>
          <p:cNvCxnSpPr>
            <a:stCxn id="99" idx="0"/>
            <a:endCxn id="100" idx="2"/>
          </p:cNvCxnSpPr>
          <p:nvPr/>
        </p:nvCxnSpPr>
        <p:spPr>
          <a:xfrm flipV="1">
            <a:off x="1180913" y="2470588"/>
            <a:ext cx="713138" cy="354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oliniowy 106"/>
          <p:cNvCxnSpPr>
            <a:stCxn id="99" idx="6"/>
            <a:endCxn id="102" idx="3"/>
          </p:cNvCxnSpPr>
          <p:nvPr/>
        </p:nvCxnSpPr>
        <p:spPr>
          <a:xfrm flipV="1">
            <a:off x="1210893" y="2814325"/>
            <a:ext cx="1453319" cy="46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oliniowy 107"/>
          <p:cNvCxnSpPr>
            <a:stCxn id="102" idx="3"/>
            <a:endCxn id="103" idx="0"/>
          </p:cNvCxnSpPr>
          <p:nvPr/>
        </p:nvCxnSpPr>
        <p:spPr>
          <a:xfrm>
            <a:off x="2664212" y="2814325"/>
            <a:ext cx="81161" cy="781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oliniowy 108"/>
          <p:cNvCxnSpPr>
            <a:stCxn id="102" idx="2"/>
            <a:endCxn id="101" idx="6"/>
          </p:cNvCxnSpPr>
          <p:nvPr/>
        </p:nvCxnSpPr>
        <p:spPr>
          <a:xfrm flipH="1">
            <a:off x="1506550" y="2789151"/>
            <a:ext cx="1148881" cy="1093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le tekstowe 109"/>
          <p:cNvSpPr txBox="1"/>
          <p:nvPr/>
        </p:nvSpPr>
        <p:spPr>
          <a:xfrm>
            <a:off x="1791127" y="210934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111" name="pole tekstowe 110"/>
          <p:cNvSpPr txBox="1"/>
          <p:nvPr/>
        </p:nvSpPr>
        <p:spPr>
          <a:xfrm>
            <a:off x="783524" y="25608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12" name="pole tekstowe 111"/>
          <p:cNvSpPr txBox="1"/>
          <p:nvPr/>
        </p:nvSpPr>
        <p:spPr>
          <a:xfrm>
            <a:off x="2634128" y="250068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113" name="pole tekstowe 112"/>
          <p:cNvSpPr txBox="1"/>
          <p:nvPr/>
        </p:nvSpPr>
        <p:spPr>
          <a:xfrm>
            <a:off x="2718097" y="3494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115" name="pole tekstowe 114"/>
          <p:cNvSpPr txBox="1"/>
          <p:nvPr/>
        </p:nvSpPr>
        <p:spPr>
          <a:xfrm>
            <a:off x="3082800" y="214892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 = 3</a:t>
            </a:r>
          </a:p>
        </p:txBody>
      </p:sp>
      <p:cxnSp>
        <p:nvCxnSpPr>
          <p:cNvPr id="123" name="Łącznik prostoliniowy 122"/>
          <p:cNvCxnSpPr/>
          <p:nvPr/>
        </p:nvCxnSpPr>
        <p:spPr>
          <a:xfrm flipV="1">
            <a:off x="1506550" y="3670110"/>
            <a:ext cx="1249772" cy="212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ole tekstowe 125"/>
          <p:cNvSpPr txBox="1"/>
          <p:nvPr/>
        </p:nvSpPr>
        <p:spPr>
          <a:xfrm>
            <a:off x="1280337" y="225170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</a:p>
        </p:txBody>
      </p:sp>
      <p:sp>
        <p:nvSpPr>
          <p:cNvPr id="127" name="pole tekstowe 126"/>
          <p:cNvSpPr txBox="1"/>
          <p:nvPr/>
        </p:nvSpPr>
        <p:spPr>
          <a:xfrm>
            <a:off x="960464" y="330845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5</a:t>
            </a:r>
          </a:p>
        </p:txBody>
      </p:sp>
      <p:sp>
        <p:nvSpPr>
          <p:cNvPr id="128" name="pole tekstowe 127"/>
          <p:cNvSpPr txBox="1"/>
          <p:nvPr/>
        </p:nvSpPr>
        <p:spPr>
          <a:xfrm>
            <a:off x="1633704" y="288642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3</a:t>
            </a:r>
          </a:p>
        </p:txBody>
      </p:sp>
      <p:sp>
        <p:nvSpPr>
          <p:cNvPr id="129" name="pole tekstowe 128"/>
          <p:cNvSpPr txBox="1"/>
          <p:nvPr/>
        </p:nvSpPr>
        <p:spPr>
          <a:xfrm>
            <a:off x="2065783" y="248448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2</a:t>
            </a:r>
          </a:p>
        </p:txBody>
      </p:sp>
      <p:sp>
        <p:nvSpPr>
          <p:cNvPr id="130" name="pole tekstowe 129"/>
          <p:cNvSpPr txBox="1"/>
          <p:nvPr/>
        </p:nvSpPr>
        <p:spPr>
          <a:xfrm>
            <a:off x="2688781" y="29768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4</a:t>
            </a:r>
          </a:p>
        </p:txBody>
      </p:sp>
      <p:sp>
        <p:nvSpPr>
          <p:cNvPr id="131" name="pole tekstowe 130"/>
          <p:cNvSpPr txBox="1"/>
          <p:nvPr/>
        </p:nvSpPr>
        <p:spPr>
          <a:xfrm>
            <a:off x="1553316" y="32682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6</a:t>
            </a:r>
          </a:p>
        </p:txBody>
      </p:sp>
      <p:sp>
        <p:nvSpPr>
          <p:cNvPr id="132" name="pole tekstowe 131"/>
          <p:cNvSpPr txBox="1"/>
          <p:nvPr/>
        </p:nvSpPr>
        <p:spPr>
          <a:xfrm>
            <a:off x="1936828" y="374220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7</a:t>
            </a:r>
          </a:p>
        </p:txBody>
      </p:sp>
      <p:sp>
        <p:nvSpPr>
          <p:cNvPr id="133" name="pole tekstowe 132"/>
          <p:cNvSpPr txBox="1"/>
          <p:nvPr/>
        </p:nvSpPr>
        <p:spPr>
          <a:xfrm rot="3075258">
            <a:off x="7705352" y="1118993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alternatives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134" name="Łącznik prosty ze strzałką 133"/>
          <p:cNvCxnSpPr>
            <a:stCxn id="133" idx="2"/>
          </p:cNvCxnSpPr>
          <p:nvPr/>
        </p:nvCxnSpPr>
        <p:spPr>
          <a:xfrm flipH="1">
            <a:off x="7701262" y="1419235"/>
            <a:ext cx="502803" cy="37165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03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movies</a:t>
            </a:r>
            <a:r>
              <a:rPr lang="pl-PL" dirty="0"/>
              <a:t> to </a:t>
            </a:r>
            <a:r>
              <a:rPr lang="pl-PL" dirty="0" err="1"/>
              <a:t>put</a:t>
            </a:r>
            <a:r>
              <a:rPr lang="pl-PL" dirty="0"/>
              <a:t> on a </a:t>
            </a:r>
            <a:r>
              <a:rPr lang="pl-PL" dirty="0" err="1"/>
              <a:t>plane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We </a:t>
            </a:r>
            <a:r>
              <a:rPr lang="pl-PL" dirty="0" err="1"/>
              <a:t>have</a:t>
            </a:r>
            <a:r>
              <a:rPr lang="pl-PL" dirty="0"/>
              <a:t> the </a:t>
            </a:r>
            <a:r>
              <a:rPr lang="pl-PL" dirty="0" err="1"/>
              <a:t>following</a:t>
            </a:r>
            <a:r>
              <a:rPr lang="pl-PL" dirty="0"/>
              <a:t> profile</a:t>
            </a:r>
            <a:br>
              <a:rPr lang="pl-PL" dirty="0"/>
            </a:br>
            <a:r>
              <a:rPr lang="pl-PL" dirty="0"/>
              <a:t>of utilities: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61" y="1713131"/>
            <a:ext cx="2829223" cy="132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bob-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01" y="5413851"/>
            <a:ext cx="648072" cy="12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aśnienie owalne 5"/>
          <p:cNvSpPr/>
          <p:nvPr/>
        </p:nvSpPr>
        <p:spPr>
          <a:xfrm>
            <a:off x="5084847" y="3411716"/>
            <a:ext cx="2969210" cy="1460329"/>
          </a:xfrm>
          <a:prstGeom prst="wedgeEllipseCallout">
            <a:avLst>
              <a:gd name="adj1" fmla="val 27160"/>
              <a:gd name="adj2" fmla="val 103127"/>
            </a:avLst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I </a:t>
            </a:r>
            <a:r>
              <a:rPr lang="pl-PL" sz="1600" dirty="0" err="1">
                <a:solidFill>
                  <a:schemeClr val="tx1"/>
                </a:solidFill>
              </a:rPr>
              <a:t>can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only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put</a:t>
            </a:r>
            <a:r>
              <a:rPr lang="pl-PL" sz="1600" dirty="0">
                <a:solidFill>
                  <a:schemeClr val="tx1"/>
                </a:solidFill>
              </a:rPr>
              <a:t> 2 </a:t>
            </a:r>
            <a:r>
              <a:rPr lang="pl-PL" sz="1600" dirty="0" err="1">
                <a:solidFill>
                  <a:schemeClr val="tx1"/>
                </a:solidFill>
              </a:rPr>
              <a:t>movies</a:t>
            </a:r>
            <a:r>
              <a:rPr lang="pl-PL" sz="1600" dirty="0">
                <a:solidFill>
                  <a:schemeClr val="tx1"/>
                </a:solidFill>
              </a:rPr>
              <a:t> on the </a:t>
            </a:r>
            <a:r>
              <a:rPr lang="pl-PL" sz="1600" dirty="0" err="1">
                <a:solidFill>
                  <a:schemeClr val="tx1"/>
                </a:solidFill>
              </a:rPr>
              <a:t>entertainment</a:t>
            </a:r>
            <a:r>
              <a:rPr lang="pl-PL" sz="1600" dirty="0">
                <a:solidFill>
                  <a:schemeClr val="tx1"/>
                </a:solidFill>
              </a:rPr>
              <a:t> system… </a:t>
            </a:r>
            <a:r>
              <a:rPr lang="pl-PL" sz="1600" dirty="0" err="1">
                <a:solidFill>
                  <a:schemeClr val="tx1"/>
                </a:solidFill>
              </a:rPr>
              <a:t>which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ones</a:t>
            </a:r>
            <a:r>
              <a:rPr lang="pl-PL" sz="1600" dirty="0">
                <a:solidFill>
                  <a:schemeClr val="tx1"/>
                </a:solidFill>
              </a:rPr>
              <a:t> to </a:t>
            </a:r>
            <a:r>
              <a:rPr lang="pl-PL" sz="1600" dirty="0" err="1">
                <a:solidFill>
                  <a:schemeClr val="tx1"/>
                </a:solidFill>
              </a:rPr>
              <a:t>pick</a:t>
            </a:r>
            <a:r>
              <a:rPr lang="pl-PL" sz="16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2" y="5002710"/>
            <a:ext cx="363616" cy="6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9" y="3333202"/>
            <a:ext cx="357804" cy="6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5820518"/>
            <a:ext cx="332289" cy="7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3" y="4189120"/>
            <a:ext cx="314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3" y="2704059"/>
            <a:ext cx="832513" cy="4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6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8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08" y="2684466"/>
            <a:ext cx="700841" cy="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 descr="data:image/jpeg;base64,/9j/4AAQSkZJRgABAQAAAQABAAD/2wCEAAkGBxQTEhUUExQWFBUXFRQVGBUYFRQUFBQUFBQXFxcVHBQYHCggGBolHRgUITEhJSkrLi4uFx80ODMsNygtLisBCgoKBQUFDgUFDisZExkrKysrKysrKysrKysrKysrKysrKysrKysrKysrKysrKysrKysrKysrKysrKysrKysrK//AABEIAPQAzgMBIgACEQEDEQH/xAAcAAAABwEBAAAAAAAAAAAAAAAAAQIDBAYHBQj/xAA6EAACAQIEBAQEBQMEAgMBAAABAhEAAwQSITEFBkFRBxNhcSIygZEjobHB8BRCUjNi0eFTgiRDcjX/xAAUAQEAAAAAAAAAAAAAAAAAAAAA/8QAFBEBAAAAAAAAAAAAAAAAAAAAAP/aAAwDAQACEQMRAD8A3GhQoUAoUKFAKFCiJoDpJNN3roAk+9cHjHNWGw6571xVTY6yQTtK+tB3XvAd/tRW7ysJBB6aH+RWccV8TsOB+AfN6rrl0P8AkaoSeJF9bty67Lm0hVMIYPVV/Wg9C5hQLViDeNhUj8BX/wAoJXT0Jrt4PxswZy+ZbvJI+IRmCn0I3oNTzUFfWqbY8S+GuJTEDbZgVI9wa51/xLV3NvB2GxLj+4Mtu2P/AGag0UGlTVMwnEOIsfjw9tPTOGI6966djjTqD51sqo3ZdYHcpvHqKCwA0M1No4IBBBBEgjUEHse1KBoFg0dNg0ugOioUKAiaE0VCgOaBo6SxoHaFCioDoUnNQzUAJqNiMYikBmAJ6EgUnieKFtCxOX19fbqaxHxH5jAzWrQMupzuTB+kag+lBfucec8Nh1I85GaDEEn4ukRufyrDuO8bF5s8TOssusjtFccBACW+M9J2X1qNcYtuZgaRQId/hJEQTBjT6RUc3aVctgbn7U0FoFF6PPTYrqcK4Nev620LAEAnsaDn+4p2ziGXRWZR6Myz9q0rAcroLYUoEfSWYTDd/SaicX5HtiShKHsYgnrB7UHA4NzbjbbLkvu8bK5zA+gkzP1rQsB4mOIzqjMg1DKcwPUBhsI0g1kWJwbWnKGQR9JHcGutw/jYRWV7asSIDwSQPUf3CddINB6E5J5rs4kMgHlEGUttEZCoMKeomdN6txrz9yRxJGYKrKlzU5QNLjKPnE6qYFa3y1xdmWLhzENE6ZgI0kdR7UFoU0qm1Mil0CqImhNJNAZohSaOgcmkE0maJqCTQpM0c0BNSGeB7UomudxXHrZRrjmFQSfXt70FN8SOalw9sQJbp0hydvcVgXEcU1x2uNEkxG8fU710ea+NXMReZmb4c7FUIggz++lcW4enXc+9Ag6iSdOxqIbmtTXUFTqxP5CobWj1igJrlJpS2/v+n/FWvlDkbEY1pC5LQMF2UgH0Heg4nAuDPiHyINJEt0Wa9Bcm8mJhrCEiXjXsfWujy3ydYwlsKqrHViNWPerI1wxIEAD5joIGm1BxsTghr+GNj2+9U/idgEZYB1IMkNvOunWrVxXGJ8pumdsttczEdtNq4b2d4s3QCQQXKqY9jQZ3zHwnzLQttGZPluQJ+LZSN46VRLy5SUcHMNOtavzUgyfL8RIG4GhMHUVnPNGHK3Nd9jBBBIG80HNtXmRgR0MjUjb1H61tXhxzImLcgkJfRFlOly3OrDuVMH6Vhwuben2NT+D8WfDXrd+0xVkYMII1B0ZT/tI0j1oPW2GfQAkSdjsDFSBWecseJWDxbraM4e60MoeMheJYB9hOtX9HkA0Ds0qmiaVNAKKaBagDQBaD0A1ExoJE0Jo6KgS9ZX4m8aGUhj+GkqFG1y6dwe4ArTMfcIttl+aIHuev03rDPEa1nEJJS2So667tc9p60GYXHJbMTrM/8ULdgtJ6DUmivIZBJ66RVx5f5bzLmuj4Sexn/ug4vDuHteIW2ogwTM6DbUjuauPCfDfzCQ7sZ0OURA7TVk5V4BqQAAPhU+ijsevStCwFlVWflUaD9zQVfgvh1hLUTbzRqJEz6k1d7dkIoAAQDbQCPYVGS67fIMidXbQ+4HWgFtzPxOe5kie8bUDj3Z+QZz3PyD1NRr9kHRwbzkSLcxbHuO3vUtidtvTpHWomLbyrVwj5yrGfYaCg5+NcWUJuXbWHUA/Kq6T3MCq1xHi+EjKt4XH3klSSOvtVF4lwnFcQdnu3nFvOQqsdAi/3abg1Ks+FVlhJxRtiJJMACNySdqCZzIyPY8xMroDqQZgTqNNqo3H8IFXKBoCGGpJgbj13p3mLh2Cw5NrCYy/irh0KogNontm/u+gpPDMVexbjD3L1nCoqEvdujLCpE+pbX5fSgqrLSZqVi8IylmEvbzsi3cpVXjYgHuKjJaoLByvZs3HyXiysY8tgDGZZIBI2969PcNxha2haDKIQw2MrrXke3beC6g5Vyyw/sJ+X2961/wAP+bMWqJg7uF8y4RFh3YW1+ISMzakrtqAd6DaQ1HXF5ZwmLRbjYy5bZ3YFbdoHy7KgaqHIlpOutdmgOhQmhQCktRmkXTp0360E0GgRRxSWoOLzNiSlhiujEQvuTH71g/OXERbV7QJL6522BjcR9fsK3nmIDyvr9m3H5ivM/GEMgEz5pZzJ10YhhPuaDkNY/EVe7KO3zEf81u/DeHTbSPlCHKTqZETWKcUcC/PYID6fCPzrb+VcaHs28rZgOp6yv5HSg7XCbIA0M6D9da69s6ft0FchdNu23TXWpoxSqpcjQCTQTrxETcIjffT6gVRuLeJqDE/0+FTzgn+o4+UdCR7VTOb+bMVj8ScFhR5aTDtO4G7EjZasPJ/L+GwEzNy40ZnJER2A6Cg0rh+LFxA8Rp+tJx7hlIB6VxsDzPh8xtZguh0JGka9KqPOviTZw2a3Yy37vyzJFtQQdTGpNBC5p5hWyy2kKgjVgNTBOgCjVmJ/tqvrwe/xIu7t5Fi0fxDcf4U0k5o0JiPhG3U1VuEl8TiWKLmu3CGUT7ZgD37Vot3ki/etNhWJRQly7Mwr4po8tCeqgEgz1jtQVy9xfCYWEwuLuFgIzJZti367iSJjqarGKRsTnuD4mjM2munUdqs1rkjENiA+MFqwiqoYW8skIuUQqyJO5Pek8ucMRca3lC55MFBMHNpqSetBExii5wqxA1X9VYg/UyKprN9KsmHZhgNNlxDgeoIXb86rt5ddO9A/gsTkLyCQy5SAehPUbEVseF4czcN4fcBBKnDOhWc6urE3CWPTKAI/21knB7am/Zz2muqXUG0pym4ZjJPqSK9HctcDuratJeARbctkUyJds3lgncLos9h60FtVpAJ3Kgn3I1oUC1CaA6FFRigBNMYhvrTxqLjTQdSgRQFHQc7i1nMkbRr9v5P0rzzz7wZrOJyxADlgNj5d74tPXMH/ACr0jeWazDnvhy3sahKgkWbw03JAhB98xoMFxTHOxOskH9v0ArQvDjjItubRPzQyHv0is/x1wFpHXfTZhoQPSjw+OZCrKfiQ5gY67j6UHpxFBgzPw/eqP4i8Xv21XC2CFe7cEP8A4iP1mi4Bz9ZvWraKHuYqI8lEYknrB0k6A7x61yrfD8TxLH3reIAtDDoudEuKXYOfhHmLoBqJjtQFw9reGX+nwKHF4x5Nxwudgw3lvlRQe5rhYjgga8y47iS+bEm3ZJuwSdVLKMsjsJq7cY4Zc0wWHy4W0yMHcDJmC/6dnN0zNJJ61UOA8n41MXZa+gw6YbKGuQgzqpLZVj/Wcz9j6UELFclq1u5dwOIN42kZ7gzLmyAfFBXXbpV28HuScFewi4u8gv3Gd1COB5dvI0aL1OxmrfyzgbUNktLbW67kgKASrHWffXSofhbYFvAvbXa3jMUn0W5AoK34k8vHCYq3xLB2wvllfNsqMqsq7uI2kSD9DVu4LxyzjcOLlhjcU/MkgXLTf4ss/Y9RXY5gwwuWTP8Aidd6yHFcuL5puYa82EvjUshKqx6So2oLdxDhgaQTcg/Dl0Ej36iuJiMXZs5rVn475BFuzb1CsRlD3H2RAO+tR14FxW+IxT3MRbBMKt9LKNpucozGpWG5YxNu2ypat2E3hPiLe7UFZ4zhEw+HTDKc5RSS22Z2JLNBqiYq3B9Kv3E+BshLM+YsfbQ71W+L8OGXMNtdukdKCw+CvCRiOIKzglcOhu+nmfKk/c/avQoOutYH4Pc3YPh64j+pZ1e6bYUqjP8AAoO8basa2XhfM2CxJ/AxVm4dDlzhW17qdZoOxnoB52pcEUWWgINSw1FQoCZ6hYxtRU81BxvSg7VClUlhQRsZdCqSZ9hvNZHz/wAXezbFxB/8i+7WrSAklLeXICI+YyWPvWt462SjBdCRv6+vpVUPKiYi6XxKEZRltAMZtmD+JmH907dpoMD4zytfwZQ37S5SqtBaQASB8RGxOtc7jt5S5NtfLRlAKg5gY9e3vWpeMPDcRbtLmPm2QY8wfOI1AYdAOsaVkBBgnWOuh/kUFg5DtWr2NtpiLlxAqFUNphactO2cayQTV+wvCxwPiCYkM9zAXx5N1m1NlnMrnPWCJB03NZi3DbmEuW3uQGhbqBWBkd5G3Stx5d4ja4hgpdA6ODbuods2xM9+oPpQWriOCVtRqCAQ4MzIGo9K5r8NG7sSJmP29K4HCbuO4aps+U/EcGP9N7bAYmwvRCjfOAIipjczvcWbPD8Ux738uGtKfViSxH/5FB0lxq2kfE3PgS0jGJAUADTXaSdAPWuV4UOw4d5twR5+Iv3gDvDtofbc1yMRwvEY9lt4i4hQMGNiyCmFQD/Jj8V1999PSr3cRFVLSABVUKoGwCCBp9KDrKgZI7is6545fm4lxCbZRgSV0zDqKvFjGhNCRt6afY1S/ELjwSw5B2G89T0HrQJ4ZxTybi2w2cP8qz8U9QfWrVeufCd9q83cKxt+5ibeVjm8xXG5jKfy0rfcPxM5Bm+bYwJmgzjnR712/aw+HUtcun4QNNRP2H/FVzjXmWbf9PeXLcU6wcwMdc30rQeKYlLOMw2L+XyrhV5P/wBdwEMw9pFS/Ebk5cWpu29LmUspGzEjNBHYjrQYNcIB0703P8Gh+9dK9whxh2xDFUAu+VkJOcuPmgelcugtPL/P+Pwh/CxLMv8A47pN1Psx0+hrUOV/GmzchMdbNlv/ACpLW2O0lYlfzrBqUpoPY/D8bav2xcs3Fu2zs6kEfl19KkRXkbgHMWJwb58Nea0Z1WSbb+jKdDWzcneMti6Bbxy+Q5/+1RNlvfqh+4oNTNc7iQ0FdFHVlDKQykSGBkEHaIrncU2H870HcmiNChQCKbK9KcNReIY1LNt7t1gqIpZmPQD9/SgrfiDwK5jMJctW8mb4XUsxQZkMkE7ZSJBrDeceb7l3LYFizYW02WLbC4HyjLBaBKTP3ro+IfiPdxxNqyXs4bbLOV7gj5nI1g/4z71nLmguy4RcfglNkZb2GJDWpJHlMSZDHXKDFdDw840cLds2nlA7NbuIdPiZh5bmapPL/G7uEvLdtRPysp+W4hiUb0MVbOZ7dnG2zxDC5pWBibRP4thssJcWPmSY1oNsuWiD7ab1zsXgmdtWOXbc7VC8POZP63BgsfxrcW7m2rAaPHYirG49PrQM4SwLSwon9TRXkLhpMSCB0iQaDuSf+6bulugoMzbkzErduXBiGUszMMrPA10kMSPyqv8AF+X+I3X8u45uKIhiwC6nQwBvWy4y8lu3muGF/M9etU/G+IYDhLOGF19YVPjdY2aBoKCHy7ygmEOa4wzx8TNtB9KlcU52wlkhVuG4QQsWxJnX/quZf4Bj8QDdx142EeXFtdbjL0UsNF9qhC/g8EAoQeYdQoXPd1G7bmg7DYlsVbINi7aGhPmKBIO9WPw74mbtl7DZmbDPkznZrTj4AT3AkVnV3nlrki0hGpkmJjr7b1bvBa8Wt42Tqb1pj7ZKCp+LmBaziCuvl3PxlXSFeQH29gfrWcla3bxr4X5mFF5RraYE6a5To36j7VhZoETQWiNCaBQGlOBv53pk/Slz+lBa+UeesXw5h5Tl7My1hyTbI9P8D6j7VvPA+asPxK0Hw5+NY8yy0C5bJB3B3G+o7V5cz+lPYXFOhJR2Q7EqxUkepG9B7SoUKImgJjXnnxU57fGXDYskDDW2idmvMDq8f4gjStg8R+Jmxw6+ymHZRbU/7rhC/eCa8wYlZaOgoIzmTTRWpHl+u0e9JA3oIzDWjtXmU6EiRBgxI6g9x6Usj9KTHSg7fKXM74LEC8olT8NxP8l9OxHSvQfBOK2sTZW9abMjfQgjcEdCO1eXysVYOSOarmAvZl+K05AuWjrmGwYdmFB6LVZ9BUa6+SXOwgxvPpFRcHxe3cClW016Rr2I6EUvF3VI3B2Mj06UFN4vg7mLu58SH8oGbVgMVAWfncjcnoOlLPFsPgBp5VmQCFCzcPfTc128Sl7EErYjNuSx+BJ6mNfWKf5e5JtYc+Zcy4jEk5jeddF/2op2Ufeg4WE4ZjuIDO5OEsNJDvH9RcUn+y3snuavPL3LWFwdv8FAXPzXX+O65O5LmuRzhiMQltvJbMxBMNttsCNRsK5nJfNi33tWC34pQm4nVGWMwNBXOdL9rCY1y9kZLyTKqNHHSNtdKtfhBw//AOG1+IOIvO3tbtwqffU1XvG/B/h27g0ykA+gMj/urtyljbdnAWEU6JaUR1mJM0COfeIWcPhLjXhIKMoXfMzCBp9a8y9Ku3ilzEcVicgb4LfT/dNUcmgKio6TQKo401FJpxBQIj1pVukvFLs0HtigaFA0GRePHF4/pMKhhmc3WP8AtHwj8zWPcUtILzquqzAPUEdx6kfnVt8W+Ki9xV9dLIW1PbK0k+81WOL4eLjsJIkQZGsrPTr7aUHOZP4dN/1pD6SOvSpOedYjURJ2Mb/9U3eEnTX1Og9aCI4/4ogtO5RG/Xb9/ek0DeWk2WysD2ZT9iDTrUzc2NBvHHYt4wrBUPZtXhH+TKAzD02kVDucWZHVLiNFwxbdRK3CdAumzH1q382cEa/g7N21Hn2rVtkkaOpQZ7ZPYjb1Arjcp41LqhD/AH6oD81u6nzIexBn7UHSxHEUwOGZm+aPMcTrIGo/aqpi/FO2z2haDZXuW89wqQFtk/Edeo/an+eeVcRdRovqxPQqVmDIB1isq4wuIw7ZL1tJjpsR9KD0fnS8kqQZGhBkfcVVeH8LtYXiH9Q4IdkNosNhmI+M+8Zaq/gjjGuPfQs4VURlTU29TBGuxOlabxnBhkMan+aUHH8SeG+dhrgOvwmPQ+lZrhuZWXAat8agr9vhq+8Q4qbflWLp0uNkVm+YNE5SO0DesW5ksNZvXrHRbhI9QxzCg5DNMk7nU0hhQJoqAoomFGDRE0ClmnBprRAUBt69/wDqgbCz0p63RIIpxY2oPaRNNYm8ERmOyqzT2gU5VX8TMe1nhuIddyoQf+7ZT+tB5r4ljjdutdbe47MfWWmNae4vdL5XjIHA0AgHLAPpvNQU+Yehj6HQaVIZiUjMfgcgegbWKCH5gMjaDNELmkdJ9ojr60hpVt531NBToetA6wAjcjv0PamYnp02pxNp6daUlufQfzSgjvt7RTbj9D9qdu24+sGmjQemeHc3Ya1w7BtiboV7mFtEIAXuN8IBIUdPWqLh+KW7uIu4vCBks271jzLbiGS45yi+FGytOU1xfDvi+AuhbGOGW4sJavsfw2QfLab/ABidDVstcFbBcXtuoy4a/b8l4AZWZpyFhsQWyigu3EMMSrAdZrLeZOULmJu5py6RtO1bAEP02+1N3Lca/agpHh7yicFnfPJcBWUgwQNQQPSrRxDGQhj6GpttI+361WeYsaEnMdANu9BmXiFxc3MWiqf9EBpH+e81R+JYxrt1rjmWYyTXSxF8M9663UmPUsdB9q4hNAdJoTRgUBUmKWKNAOtAoT0oCnIik5xQH/x+dEKRMmnaD2lWZeOmMy4O3aDBfMuSwnVggkR9YrTjWIePeKP9RYRR8lotPT43j6aCgyZwc3qdqVZnYnTqJgdetC8u0MT+sD196bT1Eg9PSgdxAJOUgdPpodKhZo7/AEqWziYPQRIO/r7xTFy11npQIV9donpT4uEg66DQDvUbP370EagNu0k/9Uhp6aUbGkufvQCxBMH2q58oc6XbDW8PfPm2POtkByc1g5hDq+8eh0qjmpNtswIbfv8AtQevLi76iDqPUHUa9d6YZZJHQVU/C7mH+q4eqsZvWPwrkmSRHwP9RH2q3W1gUDLrArIfETiZDqgOhzEnSdNhWr8SugK3sa89828SzYi442Vii9jA1oK7xG5oEGw1PqYqEtK31pFAdAUVACgUBToHXSkIJmlzpQKuMKjZqVcO/al2bJ+Y7frQHYQd9aU1BjH870ljQe1przl4wY43eI3lBBVVtpHbLv8Aqa9FivLXO98XcdfYdbjiTMGCftFBwWWNJ12GnT0o2tQPfYz2ogx/L61Oa2o6ySRoYkmO21Bzzb1nTaabLHsPr37+1TLtod4id4id9xUV1JPr32mP2oGLq7R6x7TTTb1JJnfT2imiPzoGZNEvtNGaIt9KBBpVptfeiajw4JYAbkgffSg1TwFxoXFX7RMG7ZUqO7WmkiO8GtwaI2ivKH9Q+Gvpcslke0wKtv8AENzp0Ooit24f4lYXyFbFMtm4VXNbU5zmZZ0H83oJ/MguOvlWgZIMkdNNKwXnNFt3/IU5ha0c7zdPza1auc/FK7fVrWFQ4e22huE/juvUdkB9KzYnX89aAiaTFLGtA0DdHSysUnWgWlFcbSkzTltZ1oCtW+pp245iOnbtRl8u1NPdnWgLPuPzpJ2FIJml5Zig9rO2h9jXk3il5GuXCOrMNTIY5iSfQ16c5t4kLGDxF0/2Wm09SIGv1rzJfEKVC6QD8URq0yPegjWVgwQNYiRAk6xPU0Uw0EE/Htpp6zS7dzRwR8UBQfSdMo6e9M37moGbNMzoZ+HTLQGpjQRBkwdYJ6fSm7l4kAHtpppHb96S0DX7+nYRTbPmOupkDX+4HpNA2AensZ+9F9fXSlsTrsIJ2mDRdNYHSO9BFcRQYTSyPbWkHSgJzSUeGnsaUe9IdaDq4u7KqV2I19SBUV952A6wJ1707w8KyMpkEEEHpB6fekBDseknfegjlf59aGXftvSwYkR/JpQAoEKKOO9LYd9BE0yST00oDQTTbJFOqIpRSaCPl1p8UgLFGB+lAG0+1M70/wCXSlAEGOv7UEdbetPqKAHYUZoPT3i1/wDzbixOZ0XrpDZp09qwLGzbTu0DUmYUtpH80rc/GLGeVg7ZG/nLAic0K2/pXnLGYgknuSxI6LOp3oHzegaSepnv6HtTdvEgRqJEwN9xt96gMT9/tRZfSg6QcEzIJ2iND7jrTbn06+vvp2qELR/79aUCw7/zSgllvsZ9/Smcx66mKaW8eoovP9KA96U2v3/amVanM87aa0DZGlBhSn32om2oF4S5B/I+oNS2I77AakQTFQLf7V2r5BCysBlmYmSNIoOYTroJ6/nNEZPSOk1LIXLIOvaIEUlEn060EZbffWg1PXjP6UkKTQNqv871JdYka+3ahbUDWdR/zpR3bhMmdSZNBEcSaC0tV1osSmxoHG2/m9IJ0/m9NKxFGb070CwsHffWaA3+lEW9o9KE6/Sg9A+OzfgYYdDceR7JXn9zP3/ahQoEqKkWLIJFChQSGQDKB1mfXUVHbePU/qaOhQM3LYmO1MXBQoUCGpdvf60KFAu7ufekPsKFCgSh1HvXWR5QA9BA9PioUKBvEf2+vTpvTYbWKOhQAUI0oUKA3XUeopt9qFCgVYWBIpGKX8qFCgjo1OOJoUKBlDT67/ShQo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3" y="2554982"/>
            <a:ext cx="627797" cy="6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3" y="2613903"/>
            <a:ext cx="1041771" cy="5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aśnienie w chmurce 14"/>
          <p:cNvSpPr/>
          <p:nvPr/>
        </p:nvSpPr>
        <p:spPr>
          <a:xfrm>
            <a:off x="7369297" y="3896336"/>
            <a:ext cx="2101004" cy="1422883"/>
          </a:xfrm>
          <a:prstGeom prst="cloudCallout">
            <a:avLst>
              <a:gd name="adj1" fmla="val -18533"/>
              <a:gd name="adj2" fmla="val 8382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chemeClr val="tx1"/>
                </a:solidFill>
              </a:rPr>
              <a:t>Really</a:t>
            </a:r>
            <a:r>
              <a:rPr lang="pl-PL" sz="1400" dirty="0">
                <a:solidFill>
                  <a:schemeClr val="tx1"/>
                </a:solidFill>
              </a:rPr>
              <a:t>? Just 2? </a:t>
            </a:r>
            <a:r>
              <a:rPr lang="pl-PL" sz="1400" dirty="0" err="1">
                <a:solidFill>
                  <a:schemeClr val="tx1"/>
                </a:solidFill>
              </a:rPr>
              <a:t>What</a:t>
            </a:r>
            <a:r>
              <a:rPr lang="pl-PL" sz="1400" dirty="0">
                <a:solidFill>
                  <a:schemeClr val="tx1"/>
                </a:solidFill>
              </a:rPr>
              <a:t> sort of </a:t>
            </a:r>
            <a:r>
              <a:rPr lang="pl-PL" sz="1400" dirty="0" err="1">
                <a:solidFill>
                  <a:schemeClr val="tx1"/>
                </a:solidFill>
              </a:rPr>
              <a:t>planes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  <a:r>
              <a:rPr lang="pl-PL" sz="1400" dirty="0" err="1">
                <a:solidFill>
                  <a:schemeClr val="tx1"/>
                </a:solidFill>
              </a:rPr>
              <a:t>did</a:t>
            </a:r>
            <a:r>
              <a:rPr lang="pl-PL" sz="1400" dirty="0">
                <a:solidFill>
                  <a:schemeClr val="tx1"/>
                </a:solidFill>
              </a:rPr>
              <a:t> we </a:t>
            </a:r>
            <a:r>
              <a:rPr lang="pl-PL" sz="1400" dirty="0" err="1">
                <a:solidFill>
                  <a:schemeClr val="tx1"/>
                </a:solidFill>
              </a:rPr>
              <a:t>buy</a:t>
            </a:r>
            <a:r>
              <a:rPr lang="pl-PL" sz="1400" dirty="0">
                <a:solidFill>
                  <a:schemeClr val="tx1"/>
                </a:solidFill>
              </a:rPr>
              <a:t>?!?</a:t>
            </a:r>
          </a:p>
        </p:txBody>
      </p:sp>
      <p:cxnSp>
        <p:nvCxnSpPr>
          <p:cNvPr id="17" name="Łącznik prostoliniowy 16"/>
          <p:cNvCxnSpPr/>
          <p:nvPr/>
        </p:nvCxnSpPr>
        <p:spPr>
          <a:xfrm>
            <a:off x="917575" y="2574575"/>
            <a:ext cx="0" cy="404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307975" y="3254032"/>
            <a:ext cx="4776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1246214" y="332270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10       8      0         5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206873" y="4189120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0        0     12        3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1206873" y="5002710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7        3      4         3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1206873" y="5926876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2        3      8         9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3D512-6EE5-4E6F-B27B-29C2B1087814}"/>
              </a:ext>
            </a:extLst>
          </p:cNvPr>
          <p:cNvSpPr/>
          <p:nvPr/>
        </p:nvSpPr>
        <p:spPr>
          <a:xfrm>
            <a:off x="6745357" y="215578"/>
            <a:ext cx="2162628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pl-PL" sz="1200" dirty="0"/>
              <a:t>P. Skowron, P. Faliszewski, J. Lang, </a:t>
            </a:r>
            <a:r>
              <a:rPr lang="pl-PL" sz="1200" dirty="0" err="1"/>
              <a:t>Finding</a:t>
            </a:r>
            <a:r>
              <a:rPr lang="pl-PL" sz="1200" dirty="0"/>
              <a:t> a </a:t>
            </a:r>
            <a:r>
              <a:rPr lang="pl-PL" sz="1200" dirty="0" err="1"/>
              <a:t>collective</a:t>
            </a:r>
            <a:r>
              <a:rPr lang="pl-PL" sz="1200" dirty="0"/>
              <a:t> set of </a:t>
            </a:r>
            <a:r>
              <a:rPr lang="pl-PL" sz="1200" dirty="0" err="1"/>
              <a:t>items</a:t>
            </a:r>
            <a:r>
              <a:rPr lang="pl-PL" sz="1200" dirty="0"/>
              <a:t>: From </a:t>
            </a:r>
            <a:r>
              <a:rPr lang="pl-PL" sz="1200" dirty="0" err="1"/>
              <a:t>proportional</a:t>
            </a:r>
            <a:r>
              <a:rPr lang="pl-PL" sz="1200" dirty="0"/>
              <a:t> </a:t>
            </a:r>
            <a:r>
              <a:rPr lang="pl-PL" sz="1200" dirty="0" err="1"/>
              <a:t>multirepresentation</a:t>
            </a:r>
            <a:r>
              <a:rPr lang="pl-PL" sz="1200" dirty="0"/>
              <a:t> to </a:t>
            </a:r>
            <a:r>
              <a:rPr lang="pl-PL" sz="1200" dirty="0" err="1"/>
              <a:t>group</a:t>
            </a:r>
            <a:r>
              <a:rPr lang="pl-PL" sz="1200" dirty="0"/>
              <a:t> </a:t>
            </a:r>
            <a:r>
              <a:rPr lang="pl-PL" sz="1200" dirty="0" err="1"/>
              <a:t>recommendation</a:t>
            </a:r>
            <a:r>
              <a:rPr lang="pl-PL" sz="1200" dirty="0"/>
              <a:t>. </a:t>
            </a:r>
            <a:r>
              <a:rPr lang="pl-PL" sz="1200" dirty="0" err="1"/>
              <a:t>Artificial</a:t>
            </a:r>
            <a:r>
              <a:rPr lang="pl-PL" sz="1200" dirty="0"/>
              <a:t>  </a:t>
            </a:r>
            <a:r>
              <a:rPr lang="pl-PL" sz="1200" dirty="0" err="1"/>
              <a:t>Intelligence</a:t>
            </a:r>
            <a:r>
              <a:rPr lang="pl-PL" sz="1200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40842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20" grpId="0"/>
      <p:bldP spid="26" grpId="0"/>
      <p:bldP spid="27" grpId="0"/>
      <p:bldP spid="28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ole tekstowe 111"/>
          <p:cNvSpPr txBox="1"/>
          <p:nvPr/>
        </p:nvSpPr>
        <p:spPr>
          <a:xfrm>
            <a:off x="2634128" y="250068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276803" y="1685078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      v</a:t>
            </a:r>
            <a:r>
              <a:rPr lang="pl-PL" baseline="-25000" dirty="0"/>
              <a:t>2</a:t>
            </a:r>
            <a:r>
              <a:rPr lang="pl-PL" dirty="0"/>
              <a:t>      v</a:t>
            </a:r>
            <a:r>
              <a:rPr lang="pl-PL" baseline="-25000" dirty="0"/>
              <a:t>3</a:t>
            </a:r>
            <a:r>
              <a:rPr lang="pl-PL" dirty="0"/>
              <a:t>      v</a:t>
            </a:r>
            <a:r>
              <a:rPr lang="pl-PL" baseline="-25000" dirty="0"/>
              <a:t>4</a:t>
            </a:r>
            <a:r>
              <a:rPr lang="pl-PL" dirty="0"/>
              <a:t>       v</a:t>
            </a:r>
            <a:r>
              <a:rPr lang="pl-PL" baseline="-25000" dirty="0"/>
              <a:t>5</a:t>
            </a:r>
            <a:r>
              <a:rPr lang="pl-PL" dirty="0"/>
              <a:t> 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6205033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(k-1)-Best: </a:t>
            </a:r>
            <a:r>
              <a:rPr lang="pl-PL" sz="2800" b="1" dirty="0" err="1"/>
              <a:t>Already</a:t>
            </a:r>
            <a:r>
              <a:rPr lang="pl-PL" sz="2800" b="1" dirty="0"/>
              <a:t> Hard!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6311"/>
            <a:ext cx="3828197" cy="52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</a:t>
            </a:r>
            <a:r>
              <a:rPr lang="pl-PL" sz="2400" u="sng" dirty="0" err="1"/>
              <a:t>VertexCover</a:t>
            </a:r>
            <a:endParaRPr lang="pl-PL" sz="2400" u="sng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90702" y="1057281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Utility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774111" y="2192319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       1       1       0        0        0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       0       1       0        0        1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3</a:t>
            </a:r>
            <a:r>
              <a:rPr lang="pl-PL" dirty="0"/>
              <a:t>       0       1       0        1        0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4</a:t>
            </a:r>
            <a:r>
              <a:rPr lang="pl-PL" dirty="0"/>
              <a:t>       0       0       0        1        1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5</a:t>
            </a:r>
            <a:r>
              <a:rPr lang="pl-PL" dirty="0"/>
              <a:t>       0       1       1        0        0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6</a:t>
            </a:r>
            <a:r>
              <a:rPr lang="pl-PL" dirty="0"/>
              <a:t>       0       0       1        0        1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7</a:t>
            </a:r>
            <a:r>
              <a:rPr lang="pl-PL" dirty="0"/>
              <a:t>       0       0       1        1        0</a:t>
            </a: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5208564" y="1749297"/>
            <a:ext cx="13648" cy="5001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4774111" y="2109348"/>
            <a:ext cx="31640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>
            <a:off x="4774111" y="2503838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1</a:t>
            </a:r>
            <a:r>
              <a:rPr lang="pl-PL" dirty="0">
                <a:solidFill>
                  <a:srgbClr val="8E8E8E"/>
                </a:solidFill>
              </a:rPr>
              <a:t>       0       0       1        1        1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2</a:t>
            </a:r>
            <a:r>
              <a:rPr lang="pl-PL" dirty="0">
                <a:solidFill>
                  <a:srgbClr val="8E8E8E"/>
                </a:solidFill>
              </a:rPr>
              <a:t>       1       0       1        1        0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3</a:t>
            </a:r>
            <a:r>
              <a:rPr lang="pl-PL" dirty="0">
                <a:solidFill>
                  <a:srgbClr val="8E8E8E"/>
                </a:solidFill>
              </a:rPr>
              <a:t>       1       0       1        0        1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4</a:t>
            </a:r>
            <a:r>
              <a:rPr lang="pl-PL" dirty="0">
                <a:solidFill>
                  <a:srgbClr val="8E8E8E"/>
                </a:solidFill>
              </a:rPr>
              <a:t>       1       1       1        0        0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5</a:t>
            </a:r>
            <a:r>
              <a:rPr lang="pl-PL" dirty="0">
                <a:solidFill>
                  <a:srgbClr val="8E8E8E"/>
                </a:solidFill>
              </a:rPr>
              <a:t>       1       0       0        1        1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6</a:t>
            </a:r>
            <a:r>
              <a:rPr lang="pl-PL" dirty="0">
                <a:solidFill>
                  <a:srgbClr val="8E8E8E"/>
                </a:solidFill>
              </a:rPr>
              <a:t>       1       1       0        1        0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7</a:t>
            </a:r>
            <a:r>
              <a:rPr lang="pl-PL" dirty="0">
                <a:solidFill>
                  <a:srgbClr val="8E8E8E"/>
                </a:solidFill>
              </a:rPr>
              <a:t>       1       1       0        0        1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6743937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7267764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Nawias klamrowy zamykający 58"/>
          <p:cNvSpPr/>
          <p:nvPr/>
        </p:nvSpPr>
        <p:spPr>
          <a:xfrm>
            <a:off x="7769463" y="225170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ole tekstowe 59"/>
          <p:cNvSpPr txBox="1"/>
          <p:nvPr/>
        </p:nvSpPr>
        <p:spPr>
          <a:xfrm>
            <a:off x="7966130" y="233393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(=k-1)</a:t>
            </a:r>
          </a:p>
        </p:txBody>
      </p:sp>
      <p:sp>
        <p:nvSpPr>
          <p:cNvPr id="61" name="Nawias klamrowy zamykający 60"/>
          <p:cNvSpPr/>
          <p:nvPr/>
        </p:nvSpPr>
        <p:spPr>
          <a:xfrm>
            <a:off x="7782833" y="2930551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7979500" y="3012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3" name="Nawias klamrowy zamykający 62"/>
          <p:cNvSpPr/>
          <p:nvPr/>
        </p:nvSpPr>
        <p:spPr>
          <a:xfrm>
            <a:off x="7784390" y="3574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/>
          <p:cNvSpPr txBox="1"/>
          <p:nvPr/>
        </p:nvSpPr>
        <p:spPr>
          <a:xfrm>
            <a:off x="7981057" y="3656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5" name="Nawias klamrowy zamykający 64"/>
          <p:cNvSpPr/>
          <p:nvPr/>
        </p:nvSpPr>
        <p:spPr>
          <a:xfrm>
            <a:off x="7784390" y="418437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/>
          <p:cNvSpPr txBox="1"/>
          <p:nvPr/>
        </p:nvSpPr>
        <p:spPr>
          <a:xfrm>
            <a:off x="7981057" y="4266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7" name="Nawias klamrowy zamykający 66"/>
          <p:cNvSpPr/>
          <p:nvPr/>
        </p:nvSpPr>
        <p:spPr>
          <a:xfrm>
            <a:off x="7784390" y="482986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/>
          <p:cNvSpPr txBox="1"/>
          <p:nvPr/>
        </p:nvSpPr>
        <p:spPr>
          <a:xfrm>
            <a:off x="7981057" y="4912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9" name="Nawias klamrowy zamykający 68"/>
          <p:cNvSpPr/>
          <p:nvPr/>
        </p:nvSpPr>
        <p:spPr>
          <a:xfrm>
            <a:off x="7784390" y="5471309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ole tekstowe 69"/>
          <p:cNvSpPr txBox="1"/>
          <p:nvPr/>
        </p:nvSpPr>
        <p:spPr>
          <a:xfrm>
            <a:off x="7981057" y="5553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71" name="Nawias klamrowy zamykający 70"/>
          <p:cNvSpPr/>
          <p:nvPr/>
        </p:nvSpPr>
        <p:spPr>
          <a:xfrm>
            <a:off x="7784390" y="6172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7981057" y="6254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98" name="pole tekstowe 97"/>
          <p:cNvSpPr txBox="1"/>
          <p:nvPr/>
        </p:nvSpPr>
        <p:spPr>
          <a:xfrm>
            <a:off x="1226904" y="37471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99" name="Elipsa 98"/>
          <p:cNvSpPr/>
          <p:nvPr/>
        </p:nvSpPr>
        <p:spPr>
          <a:xfrm>
            <a:off x="1150932" y="2824753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1894051" y="2434986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1446589" y="3847111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2655431" y="2753549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2715392" y="3596194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4" name="Łącznik prostoliniowy 103"/>
          <p:cNvCxnSpPr>
            <a:stCxn id="99" idx="2"/>
            <a:endCxn id="101" idx="4"/>
          </p:cNvCxnSpPr>
          <p:nvPr/>
        </p:nvCxnSpPr>
        <p:spPr>
          <a:xfrm>
            <a:off x="1150932" y="2860355"/>
            <a:ext cx="325638" cy="1057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oliniowy 104"/>
          <p:cNvCxnSpPr>
            <a:stCxn id="99" idx="4"/>
            <a:endCxn id="103" idx="3"/>
          </p:cNvCxnSpPr>
          <p:nvPr/>
        </p:nvCxnSpPr>
        <p:spPr>
          <a:xfrm>
            <a:off x="1180913" y="2895957"/>
            <a:ext cx="1543260" cy="761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oliniowy 105"/>
          <p:cNvCxnSpPr>
            <a:stCxn id="99" idx="0"/>
            <a:endCxn id="100" idx="2"/>
          </p:cNvCxnSpPr>
          <p:nvPr/>
        </p:nvCxnSpPr>
        <p:spPr>
          <a:xfrm flipV="1">
            <a:off x="1180913" y="2470588"/>
            <a:ext cx="713138" cy="354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oliniowy 106"/>
          <p:cNvCxnSpPr>
            <a:stCxn id="99" idx="6"/>
            <a:endCxn id="102" idx="3"/>
          </p:cNvCxnSpPr>
          <p:nvPr/>
        </p:nvCxnSpPr>
        <p:spPr>
          <a:xfrm flipV="1">
            <a:off x="1210893" y="2814325"/>
            <a:ext cx="1453319" cy="46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oliniowy 107"/>
          <p:cNvCxnSpPr>
            <a:stCxn id="102" idx="3"/>
            <a:endCxn id="103" idx="0"/>
          </p:cNvCxnSpPr>
          <p:nvPr/>
        </p:nvCxnSpPr>
        <p:spPr>
          <a:xfrm>
            <a:off x="2664212" y="2814325"/>
            <a:ext cx="81161" cy="781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oliniowy 108"/>
          <p:cNvCxnSpPr>
            <a:stCxn id="102" idx="2"/>
            <a:endCxn id="101" idx="6"/>
          </p:cNvCxnSpPr>
          <p:nvPr/>
        </p:nvCxnSpPr>
        <p:spPr>
          <a:xfrm flipH="1">
            <a:off x="1506550" y="2789151"/>
            <a:ext cx="1148881" cy="1093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le tekstowe 109"/>
          <p:cNvSpPr txBox="1"/>
          <p:nvPr/>
        </p:nvSpPr>
        <p:spPr>
          <a:xfrm>
            <a:off x="1791127" y="210934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111" name="pole tekstowe 110"/>
          <p:cNvSpPr txBox="1"/>
          <p:nvPr/>
        </p:nvSpPr>
        <p:spPr>
          <a:xfrm>
            <a:off x="783524" y="25608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13" name="pole tekstowe 112"/>
          <p:cNvSpPr txBox="1"/>
          <p:nvPr/>
        </p:nvSpPr>
        <p:spPr>
          <a:xfrm>
            <a:off x="2718097" y="3494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114" name="Elipsa 113"/>
          <p:cNvSpPr/>
          <p:nvPr/>
        </p:nvSpPr>
        <p:spPr>
          <a:xfrm>
            <a:off x="1371128" y="3776411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pole tekstowe 114"/>
          <p:cNvSpPr txBox="1"/>
          <p:nvPr/>
        </p:nvSpPr>
        <p:spPr>
          <a:xfrm>
            <a:off x="3082800" y="214892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 = 3</a:t>
            </a:r>
          </a:p>
        </p:txBody>
      </p:sp>
      <p:cxnSp>
        <p:nvCxnSpPr>
          <p:cNvPr id="117" name="Łącznik prostoliniowy 116"/>
          <p:cNvCxnSpPr/>
          <p:nvPr/>
        </p:nvCxnSpPr>
        <p:spPr>
          <a:xfrm>
            <a:off x="1150932" y="2870021"/>
            <a:ext cx="351057" cy="10703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oliniowy 117"/>
          <p:cNvCxnSpPr>
            <a:stCxn id="99" idx="5"/>
            <a:endCxn id="103" idx="2"/>
          </p:cNvCxnSpPr>
          <p:nvPr/>
        </p:nvCxnSpPr>
        <p:spPr>
          <a:xfrm>
            <a:off x="1202112" y="2885529"/>
            <a:ext cx="1513280" cy="74626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oliniowy 118"/>
          <p:cNvCxnSpPr/>
          <p:nvPr/>
        </p:nvCxnSpPr>
        <p:spPr>
          <a:xfrm flipV="1">
            <a:off x="1210893" y="2814325"/>
            <a:ext cx="1453319" cy="172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ipsa 119"/>
          <p:cNvSpPr/>
          <p:nvPr/>
        </p:nvSpPr>
        <p:spPr>
          <a:xfrm>
            <a:off x="2564469" y="2662183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1" name="Łącznik prostoliniowy 120"/>
          <p:cNvCxnSpPr/>
          <p:nvPr/>
        </p:nvCxnSpPr>
        <p:spPr>
          <a:xfrm flipV="1">
            <a:off x="1506866" y="2822972"/>
            <a:ext cx="1106214" cy="105375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Łącznik prostoliniowy 121"/>
          <p:cNvCxnSpPr>
            <a:stCxn id="103" idx="0"/>
            <a:endCxn id="102" idx="3"/>
          </p:cNvCxnSpPr>
          <p:nvPr/>
        </p:nvCxnSpPr>
        <p:spPr>
          <a:xfrm flipH="1" flipV="1">
            <a:off x="2664212" y="2814325"/>
            <a:ext cx="81161" cy="78186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oliniowy 122"/>
          <p:cNvCxnSpPr/>
          <p:nvPr/>
        </p:nvCxnSpPr>
        <p:spPr>
          <a:xfrm flipV="1">
            <a:off x="1506550" y="3670110"/>
            <a:ext cx="1249772" cy="212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ipsa 123"/>
          <p:cNvSpPr/>
          <p:nvPr/>
        </p:nvSpPr>
        <p:spPr>
          <a:xfrm>
            <a:off x="2641934" y="3542940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5" name="Łącznik prostoliniowy 124"/>
          <p:cNvCxnSpPr>
            <a:stCxn id="101" idx="2"/>
          </p:cNvCxnSpPr>
          <p:nvPr/>
        </p:nvCxnSpPr>
        <p:spPr>
          <a:xfrm flipV="1">
            <a:off x="1446589" y="3658661"/>
            <a:ext cx="1308843" cy="224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ole tekstowe 125"/>
          <p:cNvSpPr txBox="1"/>
          <p:nvPr/>
        </p:nvSpPr>
        <p:spPr>
          <a:xfrm>
            <a:off x="1280337" y="225170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</a:p>
        </p:txBody>
      </p:sp>
      <p:sp>
        <p:nvSpPr>
          <p:cNvPr id="127" name="pole tekstowe 126"/>
          <p:cNvSpPr txBox="1"/>
          <p:nvPr/>
        </p:nvSpPr>
        <p:spPr>
          <a:xfrm>
            <a:off x="960464" y="330845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5</a:t>
            </a:r>
          </a:p>
        </p:txBody>
      </p:sp>
      <p:sp>
        <p:nvSpPr>
          <p:cNvPr id="128" name="pole tekstowe 127"/>
          <p:cNvSpPr txBox="1"/>
          <p:nvPr/>
        </p:nvSpPr>
        <p:spPr>
          <a:xfrm>
            <a:off x="1633704" y="288642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3</a:t>
            </a:r>
          </a:p>
        </p:txBody>
      </p:sp>
      <p:sp>
        <p:nvSpPr>
          <p:cNvPr id="129" name="pole tekstowe 128"/>
          <p:cNvSpPr txBox="1"/>
          <p:nvPr/>
        </p:nvSpPr>
        <p:spPr>
          <a:xfrm>
            <a:off x="2065783" y="248448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2</a:t>
            </a:r>
          </a:p>
        </p:txBody>
      </p:sp>
      <p:sp>
        <p:nvSpPr>
          <p:cNvPr id="130" name="pole tekstowe 129"/>
          <p:cNvSpPr txBox="1"/>
          <p:nvPr/>
        </p:nvSpPr>
        <p:spPr>
          <a:xfrm>
            <a:off x="2688781" y="29768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4</a:t>
            </a:r>
          </a:p>
        </p:txBody>
      </p:sp>
      <p:sp>
        <p:nvSpPr>
          <p:cNvPr id="131" name="pole tekstowe 130"/>
          <p:cNvSpPr txBox="1"/>
          <p:nvPr/>
        </p:nvSpPr>
        <p:spPr>
          <a:xfrm>
            <a:off x="1553316" y="32682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6</a:t>
            </a:r>
          </a:p>
        </p:txBody>
      </p:sp>
      <p:sp>
        <p:nvSpPr>
          <p:cNvPr id="132" name="pole tekstowe 131"/>
          <p:cNvSpPr txBox="1"/>
          <p:nvPr/>
        </p:nvSpPr>
        <p:spPr>
          <a:xfrm>
            <a:off x="1936828" y="374220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7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767423" y="4918118"/>
            <a:ext cx="2486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Utility</a:t>
            </a:r>
            <a:r>
              <a:rPr lang="pl-PL" sz="2000" dirty="0"/>
              <a:t> ≤ kn-1</a:t>
            </a:r>
            <a:br>
              <a:rPr lang="pl-PL" sz="2000" dirty="0"/>
            </a:br>
            <a:r>
              <a:rPr lang="pl-PL" sz="2000" dirty="0"/>
              <a:t>(n = </a:t>
            </a:r>
            <a:r>
              <a:rPr lang="pl-PL" sz="2000" dirty="0" err="1"/>
              <a:t>number</a:t>
            </a:r>
            <a:r>
              <a:rPr lang="pl-PL" sz="2000" dirty="0"/>
              <a:t> of </a:t>
            </a:r>
            <a:r>
              <a:rPr lang="pl-PL" sz="2000" dirty="0" err="1"/>
              <a:t>edges</a:t>
            </a:r>
            <a:r>
              <a:rPr lang="pl-PL" sz="2000" dirty="0"/>
              <a:t>)</a:t>
            </a:r>
          </a:p>
        </p:txBody>
      </p:sp>
      <p:sp>
        <p:nvSpPr>
          <p:cNvPr id="74" name="pole tekstowe 73"/>
          <p:cNvSpPr txBox="1"/>
          <p:nvPr/>
        </p:nvSpPr>
        <p:spPr>
          <a:xfrm rot="3075258">
            <a:off x="7705352" y="1118993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alternatives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75" name="Łącznik prosty ze strzałką 74"/>
          <p:cNvCxnSpPr>
            <a:stCxn id="74" idx="2"/>
          </p:cNvCxnSpPr>
          <p:nvPr/>
        </p:nvCxnSpPr>
        <p:spPr>
          <a:xfrm flipH="1">
            <a:off x="7701262" y="1419235"/>
            <a:ext cx="502803" cy="37165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4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120" grpId="0" animBg="1"/>
      <p:bldP spid="124" grpId="0" animBg="1"/>
      <p:bldP spid="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ole tekstowe 111"/>
          <p:cNvSpPr txBox="1"/>
          <p:nvPr/>
        </p:nvSpPr>
        <p:spPr>
          <a:xfrm>
            <a:off x="2634128" y="250068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276803" y="1685078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      v</a:t>
            </a:r>
            <a:r>
              <a:rPr lang="pl-PL" baseline="-25000" dirty="0"/>
              <a:t>2</a:t>
            </a:r>
            <a:r>
              <a:rPr lang="pl-PL" dirty="0"/>
              <a:t>      v</a:t>
            </a:r>
            <a:r>
              <a:rPr lang="pl-PL" baseline="-25000" dirty="0"/>
              <a:t>3</a:t>
            </a:r>
            <a:r>
              <a:rPr lang="pl-PL" dirty="0"/>
              <a:t>      v</a:t>
            </a:r>
            <a:r>
              <a:rPr lang="pl-PL" baseline="-25000" dirty="0"/>
              <a:t>4</a:t>
            </a:r>
            <a:r>
              <a:rPr lang="pl-PL" dirty="0"/>
              <a:t>       v</a:t>
            </a:r>
            <a:r>
              <a:rPr lang="pl-PL" baseline="-25000" dirty="0"/>
              <a:t>5</a:t>
            </a:r>
            <a:r>
              <a:rPr lang="pl-PL" dirty="0"/>
              <a:t> 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6205033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(k-1)-Best: </a:t>
            </a:r>
            <a:r>
              <a:rPr lang="pl-PL" sz="2800" b="1" dirty="0" err="1"/>
              <a:t>Already</a:t>
            </a:r>
            <a:r>
              <a:rPr lang="pl-PL" sz="2800" b="1" dirty="0"/>
              <a:t> Hard!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6311"/>
            <a:ext cx="3828197" cy="52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</a:t>
            </a:r>
            <a:r>
              <a:rPr lang="pl-PL" sz="2400" u="sng" dirty="0" err="1"/>
              <a:t>VertexCover</a:t>
            </a:r>
            <a:endParaRPr lang="pl-PL" sz="2400" u="sng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90702" y="1057281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Utility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774111" y="2192319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       1       1       0        0        0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       0       1       0        0        1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3</a:t>
            </a:r>
            <a:r>
              <a:rPr lang="pl-PL" dirty="0"/>
              <a:t>       0       1       0        1        0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4</a:t>
            </a:r>
            <a:r>
              <a:rPr lang="pl-PL" dirty="0"/>
              <a:t>       0       0       0        1        1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5</a:t>
            </a:r>
            <a:r>
              <a:rPr lang="pl-PL" dirty="0"/>
              <a:t>       0       1       1        0        0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6</a:t>
            </a:r>
            <a:r>
              <a:rPr lang="pl-PL" dirty="0"/>
              <a:t>       0       0       1        0        1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7</a:t>
            </a:r>
            <a:r>
              <a:rPr lang="pl-PL" dirty="0"/>
              <a:t>       0       0       1        1        0</a:t>
            </a: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5208564" y="1749297"/>
            <a:ext cx="13648" cy="5001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4774111" y="2109348"/>
            <a:ext cx="31640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>
            <a:off x="4774111" y="2503838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1</a:t>
            </a:r>
            <a:r>
              <a:rPr lang="pl-PL" dirty="0">
                <a:solidFill>
                  <a:srgbClr val="8E8E8E"/>
                </a:solidFill>
              </a:rPr>
              <a:t>       0       0       1        1        1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2</a:t>
            </a:r>
            <a:r>
              <a:rPr lang="pl-PL" dirty="0">
                <a:solidFill>
                  <a:srgbClr val="8E8E8E"/>
                </a:solidFill>
              </a:rPr>
              <a:t>       1       0       1        1        0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3</a:t>
            </a:r>
            <a:r>
              <a:rPr lang="pl-PL" dirty="0">
                <a:solidFill>
                  <a:srgbClr val="8E8E8E"/>
                </a:solidFill>
              </a:rPr>
              <a:t>       1       0       1        0        1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4</a:t>
            </a:r>
            <a:r>
              <a:rPr lang="pl-PL" dirty="0">
                <a:solidFill>
                  <a:srgbClr val="8E8E8E"/>
                </a:solidFill>
              </a:rPr>
              <a:t>       1       1       1        0        0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5</a:t>
            </a:r>
            <a:r>
              <a:rPr lang="pl-PL" dirty="0">
                <a:solidFill>
                  <a:srgbClr val="8E8E8E"/>
                </a:solidFill>
              </a:rPr>
              <a:t>       1       0       0        1        1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6</a:t>
            </a:r>
            <a:r>
              <a:rPr lang="pl-PL" dirty="0">
                <a:solidFill>
                  <a:srgbClr val="8E8E8E"/>
                </a:solidFill>
              </a:rPr>
              <a:t>       1       1       0        1        0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7</a:t>
            </a:r>
            <a:r>
              <a:rPr lang="pl-PL" dirty="0">
                <a:solidFill>
                  <a:srgbClr val="8E8E8E"/>
                </a:solidFill>
              </a:rPr>
              <a:t>       1       1       0        0        1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6743937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7267764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Nawias klamrowy zamykający 58"/>
          <p:cNvSpPr/>
          <p:nvPr/>
        </p:nvSpPr>
        <p:spPr>
          <a:xfrm>
            <a:off x="7769463" y="225170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ole tekstowe 59"/>
          <p:cNvSpPr txBox="1"/>
          <p:nvPr/>
        </p:nvSpPr>
        <p:spPr>
          <a:xfrm>
            <a:off x="7966130" y="233393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(=k-1)</a:t>
            </a:r>
          </a:p>
        </p:txBody>
      </p:sp>
      <p:sp>
        <p:nvSpPr>
          <p:cNvPr id="61" name="Nawias klamrowy zamykający 60"/>
          <p:cNvSpPr/>
          <p:nvPr/>
        </p:nvSpPr>
        <p:spPr>
          <a:xfrm>
            <a:off x="7782833" y="2930551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7979500" y="3012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3" name="Nawias klamrowy zamykający 62"/>
          <p:cNvSpPr/>
          <p:nvPr/>
        </p:nvSpPr>
        <p:spPr>
          <a:xfrm>
            <a:off x="7784390" y="3574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/>
          <p:cNvSpPr txBox="1"/>
          <p:nvPr/>
        </p:nvSpPr>
        <p:spPr>
          <a:xfrm>
            <a:off x="7981057" y="3656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5" name="Nawias klamrowy zamykający 64"/>
          <p:cNvSpPr/>
          <p:nvPr/>
        </p:nvSpPr>
        <p:spPr>
          <a:xfrm>
            <a:off x="7784390" y="418437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/>
          <p:cNvSpPr txBox="1"/>
          <p:nvPr/>
        </p:nvSpPr>
        <p:spPr>
          <a:xfrm>
            <a:off x="7981057" y="4266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7" name="Nawias klamrowy zamykający 66"/>
          <p:cNvSpPr/>
          <p:nvPr/>
        </p:nvSpPr>
        <p:spPr>
          <a:xfrm>
            <a:off x="7784390" y="482986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/>
          <p:cNvSpPr txBox="1"/>
          <p:nvPr/>
        </p:nvSpPr>
        <p:spPr>
          <a:xfrm>
            <a:off x="7981057" y="4912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9" name="Nawias klamrowy zamykający 68"/>
          <p:cNvSpPr/>
          <p:nvPr/>
        </p:nvSpPr>
        <p:spPr>
          <a:xfrm>
            <a:off x="7784390" y="5471309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ole tekstowe 69"/>
          <p:cNvSpPr txBox="1"/>
          <p:nvPr/>
        </p:nvSpPr>
        <p:spPr>
          <a:xfrm>
            <a:off x="7981057" y="5553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71" name="Nawias klamrowy zamykający 70"/>
          <p:cNvSpPr/>
          <p:nvPr/>
        </p:nvSpPr>
        <p:spPr>
          <a:xfrm>
            <a:off x="7784390" y="6172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7981057" y="6254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98" name="pole tekstowe 97"/>
          <p:cNvSpPr txBox="1"/>
          <p:nvPr/>
        </p:nvSpPr>
        <p:spPr>
          <a:xfrm>
            <a:off x="1226904" y="37471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99" name="Elipsa 98"/>
          <p:cNvSpPr/>
          <p:nvPr/>
        </p:nvSpPr>
        <p:spPr>
          <a:xfrm>
            <a:off x="1150932" y="2824753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1894051" y="2434986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1446589" y="3847111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2655431" y="2753549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2715392" y="3596194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4" name="Łącznik prostoliniowy 103"/>
          <p:cNvCxnSpPr>
            <a:stCxn id="99" idx="2"/>
            <a:endCxn id="101" idx="4"/>
          </p:cNvCxnSpPr>
          <p:nvPr/>
        </p:nvCxnSpPr>
        <p:spPr>
          <a:xfrm>
            <a:off x="1150932" y="2860355"/>
            <a:ext cx="325638" cy="1057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oliniowy 104"/>
          <p:cNvCxnSpPr>
            <a:stCxn id="99" idx="4"/>
            <a:endCxn id="103" idx="3"/>
          </p:cNvCxnSpPr>
          <p:nvPr/>
        </p:nvCxnSpPr>
        <p:spPr>
          <a:xfrm>
            <a:off x="1180913" y="2895957"/>
            <a:ext cx="1543260" cy="761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oliniowy 105"/>
          <p:cNvCxnSpPr>
            <a:stCxn id="99" idx="0"/>
            <a:endCxn id="100" idx="2"/>
          </p:cNvCxnSpPr>
          <p:nvPr/>
        </p:nvCxnSpPr>
        <p:spPr>
          <a:xfrm flipV="1">
            <a:off x="1180913" y="2470588"/>
            <a:ext cx="713138" cy="354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oliniowy 106"/>
          <p:cNvCxnSpPr>
            <a:stCxn id="99" idx="6"/>
            <a:endCxn id="102" idx="3"/>
          </p:cNvCxnSpPr>
          <p:nvPr/>
        </p:nvCxnSpPr>
        <p:spPr>
          <a:xfrm flipV="1">
            <a:off x="1210893" y="2814325"/>
            <a:ext cx="1453319" cy="46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oliniowy 107"/>
          <p:cNvCxnSpPr>
            <a:stCxn id="102" idx="3"/>
            <a:endCxn id="103" idx="0"/>
          </p:cNvCxnSpPr>
          <p:nvPr/>
        </p:nvCxnSpPr>
        <p:spPr>
          <a:xfrm>
            <a:off x="2664212" y="2814325"/>
            <a:ext cx="81161" cy="781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oliniowy 108"/>
          <p:cNvCxnSpPr>
            <a:stCxn id="102" idx="2"/>
            <a:endCxn id="101" idx="6"/>
          </p:cNvCxnSpPr>
          <p:nvPr/>
        </p:nvCxnSpPr>
        <p:spPr>
          <a:xfrm flipH="1">
            <a:off x="1506550" y="2789151"/>
            <a:ext cx="1148881" cy="1093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le tekstowe 109"/>
          <p:cNvSpPr txBox="1"/>
          <p:nvPr/>
        </p:nvSpPr>
        <p:spPr>
          <a:xfrm>
            <a:off x="1791127" y="210934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111" name="pole tekstowe 110"/>
          <p:cNvSpPr txBox="1"/>
          <p:nvPr/>
        </p:nvSpPr>
        <p:spPr>
          <a:xfrm>
            <a:off x="783524" y="25608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13" name="pole tekstowe 112"/>
          <p:cNvSpPr txBox="1"/>
          <p:nvPr/>
        </p:nvSpPr>
        <p:spPr>
          <a:xfrm>
            <a:off x="2718097" y="3494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114" name="Elipsa 113"/>
          <p:cNvSpPr/>
          <p:nvPr/>
        </p:nvSpPr>
        <p:spPr>
          <a:xfrm>
            <a:off x="1371128" y="3776411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pole tekstowe 114"/>
          <p:cNvSpPr txBox="1"/>
          <p:nvPr/>
        </p:nvSpPr>
        <p:spPr>
          <a:xfrm>
            <a:off x="3082800" y="214892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 = 3</a:t>
            </a:r>
          </a:p>
        </p:txBody>
      </p:sp>
      <p:cxnSp>
        <p:nvCxnSpPr>
          <p:cNvPr id="117" name="Łącznik prostoliniowy 116"/>
          <p:cNvCxnSpPr/>
          <p:nvPr/>
        </p:nvCxnSpPr>
        <p:spPr>
          <a:xfrm>
            <a:off x="1150932" y="2870021"/>
            <a:ext cx="351057" cy="10703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oliniowy 117"/>
          <p:cNvCxnSpPr>
            <a:stCxn id="99" idx="5"/>
            <a:endCxn id="103" idx="2"/>
          </p:cNvCxnSpPr>
          <p:nvPr/>
        </p:nvCxnSpPr>
        <p:spPr>
          <a:xfrm>
            <a:off x="1202112" y="2885529"/>
            <a:ext cx="1513280" cy="74626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oliniowy 118"/>
          <p:cNvCxnSpPr/>
          <p:nvPr/>
        </p:nvCxnSpPr>
        <p:spPr>
          <a:xfrm flipV="1">
            <a:off x="1210893" y="2814325"/>
            <a:ext cx="1453319" cy="172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ipsa 119"/>
          <p:cNvSpPr/>
          <p:nvPr/>
        </p:nvSpPr>
        <p:spPr>
          <a:xfrm>
            <a:off x="2564469" y="2662183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1" name="Łącznik prostoliniowy 120"/>
          <p:cNvCxnSpPr/>
          <p:nvPr/>
        </p:nvCxnSpPr>
        <p:spPr>
          <a:xfrm flipV="1">
            <a:off x="1506866" y="2822972"/>
            <a:ext cx="1106214" cy="105375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Łącznik prostoliniowy 121"/>
          <p:cNvCxnSpPr>
            <a:stCxn id="103" idx="0"/>
            <a:endCxn id="102" idx="3"/>
          </p:cNvCxnSpPr>
          <p:nvPr/>
        </p:nvCxnSpPr>
        <p:spPr>
          <a:xfrm flipH="1" flipV="1">
            <a:off x="2664212" y="2814325"/>
            <a:ext cx="81161" cy="78186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oliniowy 122"/>
          <p:cNvCxnSpPr/>
          <p:nvPr/>
        </p:nvCxnSpPr>
        <p:spPr>
          <a:xfrm flipV="1">
            <a:off x="1506550" y="3670110"/>
            <a:ext cx="1249772" cy="212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ipsa 123"/>
          <p:cNvSpPr/>
          <p:nvPr/>
        </p:nvSpPr>
        <p:spPr>
          <a:xfrm>
            <a:off x="2641934" y="3542940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5" name="Łącznik prostoliniowy 124"/>
          <p:cNvCxnSpPr>
            <a:stCxn id="101" idx="2"/>
          </p:cNvCxnSpPr>
          <p:nvPr/>
        </p:nvCxnSpPr>
        <p:spPr>
          <a:xfrm flipV="1">
            <a:off x="1446589" y="3658661"/>
            <a:ext cx="1308843" cy="224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ole tekstowe 125"/>
          <p:cNvSpPr txBox="1"/>
          <p:nvPr/>
        </p:nvSpPr>
        <p:spPr>
          <a:xfrm>
            <a:off x="1280337" y="225170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</a:p>
        </p:txBody>
      </p:sp>
      <p:sp>
        <p:nvSpPr>
          <p:cNvPr id="127" name="pole tekstowe 126"/>
          <p:cNvSpPr txBox="1"/>
          <p:nvPr/>
        </p:nvSpPr>
        <p:spPr>
          <a:xfrm>
            <a:off x="960464" y="330845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5</a:t>
            </a:r>
          </a:p>
        </p:txBody>
      </p:sp>
      <p:sp>
        <p:nvSpPr>
          <p:cNvPr id="128" name="pole tekstowe 127"/>
          <p:cNvSpPr txBox="1"/>
          <p:nvPr/>
        </p:nvSpPr>
        <p:spPr>
          <a:xfrm>
            <a:off x="1633704" y="288642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3</a:t>
            </a:r>
          </a:p>
        </p:txBody>
      </p:sp>
      <p:sp>
        <p:nvSpPr>
          <p:cNvPr id="129" name="pole tekstowe 128"/>
          <p:cNvSpPr txBox="1"/>
          <p:nvPr/>
        </p:nvSpPr>
        <p:spPr>
          <a:xfrm>
            <a:off x="2065783" y="248448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2</a:t>
            </a:r>
          </a:p>
        </p:txBody>
      </p:sp>
      <p:sp>
        <p:nvSpPr>
          <p:cNvPr id="130" name="pole tekstowe 129"/>
          <p:cNvSpPr txBox="1"/>
          <p:nvPr/>
        </p:nvSpPr>
        <p:spPr>
          <a:xfrm>
            <a:off x="2688781" y="29768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4</a:t>
            </a:r>
          </a:p>
        </p:txBody>
      </p:sp>
      <p:sp>
        <p:nvSpPr>
          <p:cNvPr id="131" name="pole tekstowe 130"/>
          <p:cNvSpPr txBox="1"/>
          <p:nvPr/>
        </p:nvSpPr>
        <p:spPr>
          <a:xfrm>
            <a:off x="1553316" y="32682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6</a:t>
            </a:r>
          </a:p>
        </p:txBody>
      </p:sp>
      <p:sp>
        <p:nvSpPr>
          <p:cNvPr id="132" name="pole tekstowe 131"/>
          <p:cNvSpPr txBox="1"/>
          <p:nvPr/>
        </p:nvSpPr>
        <p:spPr>
          <a:xfrm>
            <a:off x="1936828" y="374220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7</a:t>
            </a:r>
          </a:p>
        </p:txBody>
      </p:sp>
      <p:sp>
        <p:nvSpPr>
          <p:cNvPr id="74" name="pole tekstowe 73"/>
          <p:cNvSpPr txBox="1"/>
          <p:nvPr/>
        </p:nvSpPr>
        <p:spPr>
          <a:xfrm rot="3075258">
            <a:off x="7705352" y="1118993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alternatives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75" name="Łącznik prosty ze strzałką 74"/>
          <p:cNvCxnSpPr>
            <a:stCxn id="74" idx="2"/>
          </p:cNvCxnSpPr>
          <p:nvPr/>
        </p:nvCxnSpPr>
        <p:spPr>
          <a:xfrm flipH="1">
            <a:off x="7701262" y="1419235"/>
            <a:ext cx="502803" cy="37165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ole tekstowe 75"/>
          <p:cNvSpPr txBox="1"/>
          <p:nvPr/>
        </p:nvSpPr>
        <p:spPr>
          <a:xfrm rot="787946">
            <a:off x="280331" y="4526165"/>
            <a:ext cx="3756407" cy="132343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Stays</a:t>
            </a:r>
            <a:r>
              <a:rPr lang="pl-PL" sz="2000" b="1" dirty="0">
                <a:solidFill>
                  <a:srgbClr val="FF0000"/>
                </a:solidFill>
              </a:rPr>
              <a:t> NP-</a:t>
            </a:r>
            <a:r>
              <a:rPr lang="pl-PL" sz="2000" b="1" dirty="0" err="1">
                <a:solidFill>
                  <a:srgbClr val="FF0000"/>
                </a:solidFill>
              </a:rPr>
              <a:t>complete</a:t>
            </a:r>
            <a:r>
              <a:rPr lang="pl-PL" sz="2000" b="1" dirty="0">
                <a:solidFill>
                  <a:srgbClr val="FF0000"/>
                </a:solidFill>
              </a:rPr>
              <a:t> for </a:t>
            </a:r>
            <a:r>
              <a:rPr lang="pl-PL" sz="2000" b="1" dirty="0" err="1">
                <a:solidFill>
                  <a:srgbClr val="FF0000"/>
                </a:solidFill>
              </a:rPr>
              <a:t>Borda</a:t>
            </a:r>
            <a:r>
              <a:rPr lang="pl-PL" sz="2000" b="1" dirty="0">
                <a:solidFill>
                  <a:srgbClr val="FF0000"/>
                </a:solidFill>
              </a:rPr>
              <a:t> utilities as </a:t>
            </a:r>
            <a:r>
              <a:rPr lang="pl-PL" sz="2000" b="1" dirty="0" err="1">
                <a:solidFill>
                  <a:srgbClr val="FF0000"/>
                </a:solidFill>
              </a:rPr>
              <a:t>well</a:t>
            </a:r>
            <a:r>
              <a:rPr lang="pl-PL" sz="2000" b="1" dirty="0">
                <a:solidFill>
                  <a:srgbClr val="FF0000"/>
                </a:solidFill>
              </a:rPr>
              <a:t>, but </a:t>
            </a:r>
            <a:r>
              <a:rPr lang="pl-PL" sz="2000" b="1" dirty="0" err="1">
                <a:solidFill>
                  <a:srgbClr val="FF0000"/>
                </a:solidFill>
              </a:rPr>
              <a:t>through</a:t>
            </a:r>
            <a:r>
              <a:rPr lang="pl-PL" sz="2000" b="1" dirty="0">
                <a:solidFill>
                  <a:srgbClr val="FF0000"/>
                </a:solidFill>
              </a:rPr>
              <a:t> a much </a:t>
            </a:r>
            <a:r>
              <a:rPr lang="pl-PL" sz="2000" b="1" dirty="0" err="1">
                <a:solidFill>
                  <a:srgbClr val="FF0000"/>
                </a:solidFill>
              </a:rPr>
              <a:t>more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technical</a:t>
            </a:r>
            <a:r>
              <a:rPr lang="pl-PL" sz="2000" b="1" dirty="0">
                <a:solidFill>
                  <a:srgbClr val="FF0000"/>
                </a:solidFill>
              </a:rPr>
              <a:t> proof (the same idea, </a:t>
            </a:r>
            <a:r>
              <a:rPr lang="pl-PL" sz="2000" b="1" dirty="0" err="1">
                <a:solidFill>
                  <a:srgbClr val="FF0000"/>
                </a:solidFill>
              </a:rPr>
              <a:t>though</a:t>
            </a:r>
            <a:r>
              <a:rPr lang="pl-PL" sz="20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88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ole tekstowe 111"/>
          <p:cNvSpPr txBox="1"/>
          <p:nvPr/>
        </p:nvSpPr>
        <p:spPr>
          <a:xfrm>
            <a:off x="2634128" y="250068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276803" y="1685078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      v</a:t>
            </a:r>
            <a:r>
              <a:rPr lang="pl-PL" baseline="-25000" dirty="0"/>
              <a:t>2</a:t>
            </a:r>
            <a:r>
              <a:rPr lang="pl-PL" dirty="0"/>
              <a:t>      v</a:t>
            </a:r>
            <a:r>
              <a:rPr lang="pl-PL" baseline="-25000" dirty="0"/>
              <a:t>3</a:t>
            </a:r>
            <a:r>
              <a:rPr lang="pl-PL" dirty="0"/>
              <a:t>      v</a:t>
            </a:r>
            <a:r>
              <a:rPr lang="pl-PL" baseline="-25000" dirty="0"/>
              <a:t>4</a:t>
            </a:r>
            <a:r>
              <a:rPr lang="pl-PL" dirty="0"/>
              <a:t>       v</a:t>
            </a:r>
            <a:r>
              <a:rPr lang="pl-PL" baseline="-25000" dirty="0"/>
              <a:t>5</a:t>
            </a:r>
            <a:r>
              <a:rPr lang="pl-PL" dirty="0"/>
              <a:t> 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6205033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(k-1)-Best: </a:t>
            </a:r>
            <a:r>
              <a:rPr lang="pl-PL" sz="2800" b="1" dirty="0" err="1"/>
              <a:t>Already</a:t>
            </a:r>
            <a:r>
              <a:rPr lang="pl-PL" sz="2800" b="1" dirty="0"/>
              <a:t> Hard!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6311"/>
            <a:ext cx="3828197" cy="52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u="sng" dirty="0" err="1"/>
              <a:t>Reduction</a:t>
            </a:r>
            <a:r>
              <a:rPr lang="pl-PL" sz="2400" u="sng" dirty="0"/>
              <a:t> from </a:t>
            </a:r>
            <a:r>
              <a:rPr lang="pl-PL" sz="2400" u="sng" dirty="0" err="1"/>
              <a:t>VertexCover</a:t>
            </a:r>
            <a:endParaRPr lang="pl-PL" sz="2400" u="sng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90702" y="1057281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Utility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774111" y="2192319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       1       1       0        0        0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       0       1       0        0        1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3</a:t>
            </a:r>
            <a:r>
              <a:rPr lang="pl-PL" dirty="0"/>
              <a:t>       0       1       0        1        0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4</a:t>
            </a:r>
            <a:r>
              <a:rPr lang="pl-PL" dirty="0"/>
              <a:t>       0       0       0        1        1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5</a:t>
            </a:r>
            <a:r>
              <a:rPr lang="pl-PL" dirty="0"/>
              <a:t>       0       1       1        0        0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6</a:t>
            </a:r>
            <a:r>
              <a:rPr lang="pl-PL" dirty="0"/>
              <a:t>       0       0       1        0        1</a:t>
            </a:r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/>
              <a:t>e</a:t>
            </a:r>
            <a:r>
              <a:rPr lang="pl-PL" baseline="-25000" dirty="0"/>
              <a:t>7</a:t>
            </a:r>
            <a:r>
              <a:rPr lang="pl-PL" dirty="0"/>
              <a:t>       0       0       1        1        0</a:t>
            </a:r>
          </a:p>
        </p:txBody>
      </p:sp>
      <p:cxnSp>
        <p:nvCxnSpPr>
          <p:cNvPr id="21" name="Łącznik prostoliniowy 20"/>
          <p:cNvCxnSpPr/>
          <p:nvPr/>
        </p:nvCxnSpPr>
        <p:spPr>
          <a:xfrm>
            <a:off x="5208564" y="1749297"/>
            <a:ext cx="13648" cy="5001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4774111" y="2109348"/>
            <a:ext cx="31640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>
            <a:off x="4774111" y="2503838"/>
            <a:ext cx="3436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1</a:t>
            </a:r>
            <a:r>
              <a:rPr lang="pl-PL" dirty="0">
                <a:solidFill>
                  <a:srgbClr val="8E8E8E"/>
                </a:solidFill>
              </a:rPr>
              <a:t>       0       0       1        1        1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2</a:t>
            </a:r>
            <a:r>
              <a:rPr lang="pl-PL" dirty="0">
                <a:solidFill>
                  <a:srgbClr val="8E8E8E"/>
                </a:solidFill>
              </a:rPr>
              <a:t>       1       0       1        1        0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3</a:t>
            </a:r>
            <a:r>
              <a:rPr lang="pl-PL" dirty="0">
                <a:solidFill>
                  <a:srgbClr val="8E8E8E"/>
                </a:solidFill>
              </a:rPr>
              <a:t>       1       0       1        0        1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4</a:t>
            </a:r>
            <a:r>
              <a:rPr lang="pl-PL" dirty="0">
                <a:solidFill>
                  <a:srgbClr val="8E8E8E"/>
                </a:solidFill>
              </a:rPr>
              <a:t>       1       1       1        0        0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5</a:t>
            </a:r>
            <a:r>
              <a:rPr lang="pl-PL" dirty="0">
                <a:solidFill>
                  <a:srgbClr val="8E8E8E"/>
                </a:solidFill>
              </a:rPr>
              <a:t>       1       0       0        1        1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6</a:t>
            </a:r>
            <a:r>
              <a:rPr lang="pl-PL" dirty="0">
                <a:solidFill>
                  <a:srgbClr val="8E8E8E"/>
                </a:solidFill>
              </a:rPr>
              <a:t>       1       1       0        1        0</a:t>
            </a:r>
          </a:p>
          <a:p>
            <a:endParaRPr lang="pl-PL" baseline="-25000" dirty="0">
              <a:solidFill>
                <a:srgbClr val="8E8E8E"/>
              </a:solidFill>
            </a:endParaRPr>
          </a:p>
          <a:p>
            <a:endParaRPr lang="pl-PL" baseline="-25000" dirty="0">
              <a:solidFill>
                <a:srgbClr val="8E8E8E"/>
              </a:solidFill>
            </a:endParaRPr>
          </a:p>
          <a:p>
            <a:r>
              <a:rPr lang="pl-PL" dirty="0">
                <a:solidFill>
                  <a:srgbClr val="8E8E8E"/>
                </a:solidFill>
              </a:rPr>
              <a:t>g</a:t>
            </a:r>
            <a:r>
              <a:rPr lang="pl-PL" baseline="-25000" dirty="0">
                <a:solidFill>
                  <a:srgbClr val="8E8E8E"/>
                </a:solidFill>
              </a:rPr>
              <a:t>7</a:t>
            </a:r>
            <a:r>
              <a:rPr lang="pl-PL" dirty="0">
                <a:solidFill>
                  <a:srgbClr val="8E8E8E"/>
                </a:solidFill>
              </a:rPr>
              <a:t>       1       1       0        0        1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6743937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rostokąt 57"/>
          <p:cNvSpPr/>
          <p:nvPr/>
        </p:nvSpPr>
        <p:spPr>
          <a:xfrm>
            <a:off x="7267764" y="1619797"/>
            <a:ext cx="453898" cy="5131358"/>
          </a:xfrm>
          <a:prstGeom prst="rect">
            <a:avLst/>
          </a:prstGeom>
          <a:solidFill>
            <a:srgbClr val="FF0000">
              <a:alpha val="1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Nawias klamrowy zamykający 58"/>
          <p:cNvSpPr/>
          <p:nvPr/>
        </p:nvSpPr>
        <p:spPr>
          <a:xfrm>
            <a:off x="7769463" y="225170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ole tekstowe 59"/>
          <p:cNvSpPr txBox="1"/>
          <p:nvPr/>
        </p:nvSpPr>
        <p:spPr>
          <a:xfrm>
            <a:off x="7966130" y="233393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  (=k-1)</a:t>
            </a:r>
          </a:p>
        </p:txBody>
      </p:sp>
      <p:sp>
        <p:nvSpPr>
          <p:cNvPr id="61" name="Nawias klamrowy zamykający 60"/>
          <p:cNvSpPr/>
          <p:nvPr/>
        </p:nvSpPr>
        <p:spPr>
          <a:xfrm>
            <a:off x="7782833" y="2930551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7979500" y="3012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3" name="Nawias klamrowy zamykający 62"/>
          <p:cNvSpPr/>
          <p:nvPr/>
        </p:nvSpPr>
        <p:spPr>
          <a:xfrm>
            <a:off x="7784390" y="3574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63"/>
          <p:cNvSpPr txBox="1"/>
          <p:nvPr/>
        </p:nvSpPr>
        <p:spPr>
          <a:xfrm>
            <a:off x="7981057" y="3656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5" name="Nawias klamrowy zamykający 64"/>
          <p:cNvSpPr/>
          <p:nvPr/>
        </p:nvSpPr>
        <p:spPr>
          <a:xfrm>
            <a:off x="7784390" y="418437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/>
          <p:cNvSpPr txBox="1"/>
          <p:nvPr/>
        </p:nvSpPr>
        <p:spPr>
          <a:xfrm>
            <a:off x="7981057" y="4266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7" name="Nawias klamrowy zamykający 66"/>
          <p:cNvSpPr/>
          <p:nvPr/>
        </p:nvSpPr>
        <p:spPr>
          <a:xfrm>
            <a:off x="7784390" y="4829864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/>
          <p:cNvSpPr txBox="1"/>
          <p:nvPr/>
        </p:nvSpPr>
        <p:spPr>
          <a:xfrm>
            <a:off x="7981057" y="4912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69" name="Nawias klamrowy zamykający 68"/>
          <p:cNvSpPr/>
          <p:nvPr/>
        </p:nvSpPr>
        <p:spPr>
          <a:xfrm>
            <a:off x="7784390" y="5471309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ole tekstowe 69"/>
          <p:cNvSpPr txBox="1"/>
          <p:nvPr/>
        </p:nvSpPr>
        <p:spPr>
          <a:xfrm>
            <a:off x="7981057" y="5553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71" name="Nawias klamrowy zamykający 70"/>
          <p:cNvSpPr/>
          <p:nvPr/>
        </p:nvSpPr>
        <p:spPr>
          <a:xfrm>
            <a:off x="7784390" y="6172742"/>
            <a:ext cx="168654" cy="5037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7981057" y="6254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98" name="pole tekstowe 97"/>
          <p:cNvSpPr txBox="1"/>
          <p:nvPr/>
        </p:nvSpPr>
        <p:spPr>
          <a:xfrm>
            <a:off x="1226904" y="37471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sp>
        <p:nvSpPr>
          <p:cNvPr id="99" name="Elipsa 98"/>
          <p:cNvSpPr/>
          <p:nvPr/>
        </p:nvSpPr>
        <p:spPr>
          <a:xfrm>
            <a:off x="1150932" y="2824753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1894051" y="2434986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Elipsa 100"/>
          <p:cNvSpPr/>
          <p:nvPr/>
        </p:nvSpPr>
        <p:spPr>
          <a:xfrm>
            <a:off x="1446589" y="3847111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Elipsa 101"/>
          <p:cNvSpPr/>
          <p:nvPr/>
        </p:nvSpPr>
        <p:spPr>
          <a:xfrm>
            <a:off x="2655431" y="2753549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3" name="Elipsa 102"/>
          <p:cNvSpPr/>
          <p:nvPr/>
        </p:nvSpPr>
        <p:spPr>
          <a:xfrm>
            <a:off x="2715392" y="3596194"/>
            <a:ext cx="59961" cy="712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4" name="Łącznik prostoliniowy 103"/>
          <p:cNvCxnSpPr>
            <a:stCxn id="99" idx="2"/>
            <a:endCxn id="101" idx="4"/>
          </p:cNvCxnSpPr>
          <p:nvPr/>
        </p:nvCxnSpPr>
        <p:spPr>
          <a:xfrm>
            <a:off x="1150932" y="2860355"/>
            <a:ext cx="325638" cy="1057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oliniowy 104"/>
          <p:cNvCxnSpPr>
            <a:stCxn id="99" idx="4"/>
            <a:endCxn id="103" idx="3"/>
          </p:cNvCxnSpPr>
          <p:nvPr/>
        </p:nvCxnSpPr>
        <p:spPr>
          <a:xfrm>
            <a:off x="1180913" y="2895957"/>
            <a:ext cx="1543260" cy="761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oliniowy 105"/>
          <p:cNvCxnSpPr>
            <a:stCxn id="99" idx="0"/>
            <a:endCxn id="100" idx="2"/>
          </p:cNvCxnSpPr>
          <p:nvPr/>
        </p:nvCxnSpPr>
        <p:spPr>
          <a:xfrm flipV="1">
            <a:off x="1180913" y="2470588"/>
            <a:ext cx="713138" cy="354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oliniowy 106"/>
          <p:cNvCxnSpPr>
            <a:stCxn id="99" idx="6"/>
            <a:endCxn id="102" idx="3"/>
          </p:cNvCxnSpPr>
          <p:nvPr/>
        </p:nvCxnSpPr>
        <p:spPr>
          <a:xfrm flipV="1">
            <a:off x="1210893" y="2814325"/>
            <a:ext cx="1453319" cy="46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oliniowy 107"/>
          <p:cNvCxnSpPr>
            <a:stCxn id="102" idx="3"/>
            <a:endCxn id="103" idx="0"/>
          </p:cNvCxnSpPr>
          <p:nvPr/>
        </p:nvCxnSpPr>
        <p:spPr>
          <a:xfrm>
            <a:off x="2664212" y="2814325"/>
            <a:ext cx="81161" cy="7818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oliniowy 108"/>
          <p:cNvCxnSpPr>
            <a:stCxn id="102" idx="2"/>
            <a:endCxn id="101" idx="6"/>
          </p:cNvCxnSpPr>
          <p:nvPr/>
        </p:nvCxnSpPr>
        <p:spPr>
          <a:xfrm flipH="1">
            <a:off x="1506550" y="2789151"/>
            <a:ext cx="1148881" cy="1093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le tekstowe 109"/>
          <p:cNvSpPr txBox="1"/>
          <p:nvPr/>
        </p:nvSpPr>
        <p:spPr>
          <a:xfrm>
            <a:off x="1791127" y="210934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sp>
        <p:nvSpPr>
          <p:cNvPr id="111" name="pole tekstowe 110"/>
          <p:cNvSpPr txBox="1"/>
          <p:nvPr/>
        </p:nvSpPr>
        <p:spPr>
          <a:xfrm>
            <a:off x="783524" y="256087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sp>
        <p:nvSpPr>
          <p:cNvPr id="113" name="pole tekstowe 112"/>
          <p:cNvSpPr txBox="1"/>
          <p:nvPr/>
        </p:nvSpPr>
        <p:spPr>
          <a:xfrm>
            <a:off x="2718097" y="3494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</a:p>
        </p:txBody>
      </p:sp>
      <p:sp>
        <p:nvSpPr>
          <p:cNvPr id="114" name="Elipsa 113"/>
          <p:cNvSpPr/>
          <p:nvPr/>
        </p:nvSpPr>
        <p:spPr>
          <a:xfrm>
            <a:off x="1371128" y="3776411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pole tekstowe 114"/>
          <p:cNvSpPr txBox="1"/>
          <p:nvPr/>
        </p:nvSpPr>
        <p:spPr>
          <a:xfrm>
            <a:off x="3082800" y="214892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 = 3</a:t>
            </a:r>
          </a:p>
        </p:txBody>
      </p:sp>
      <p:cxnSp>
        <p:nvCxnSpPr>
          <p:cNvPr id="117" name="Łącznik prostoliniowy 116"/>
          <p:cNvCxnSpPr/>
          <p:nvPr/>
        </p:nvCxnSpPr>
        <p:spPr>
          <a:xfrm>
            <a:off x="1150932" y="2870021"/>
            <a:ext cx="351057" cy="10703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oliniowy 117"/>
          <p:cNvCxnSpPr>
            <a:stCxn id="99" idx="5"/>
            <a:endCxn id="103" idx="2"/>
          </p:cNvCxnSpPr>
          <p:nvPr/>
        </p:nvCxnSpPr>
        <p:spPr>
          <a:xfrm>
            <a:off x="1202112" y="2885529"/>
            <a:ext cx="1513280" cy="74626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oliniowy 118"/>
          <p:cNvCxnSpPr/>
          <p:nvPr/>
        </p:nvCxnSpPr>
        <p:spPr>
          <a:xfrm flipV="1">
            <a:off x="1210893" y="2814325"/>
            <a:ext cx="1453319" cy="172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ipsa 119"/>
          <p:cNvSpPr/>
          <p:nvPr/>
        </p:nvSpPr>
        <p:spPr>
          <a:xfrm>
            <a:off x="2564469" y="2662183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1" name="Łącznik prostoliniowy 120"/>
          <p:cNvCxnSpPr/>
          <p:nvPr/>
        </p:nvCxnSpPr>
        <p:spPr>
          <a:xfrm flipV="1">
            <a:off x="1506866" y="2822972"/>
            <a:ext cx="1106214" cy="105375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Łącznik prostoliniowy 121"/>
          <p:cNvCxnSpPr>
            <a:stCxn id="103" idx="0"/>
            <a:endCxn id="102" idx="3"/>
          </p:cNvCxnSpPr>
          <p:nvPr/>
        </p:nvCxnSpPr>
        <p:spPr>
          <a:xfrm flipH="1" flipV="1">
            <a:off x="2664212" y="2814325"/>
            <a:ext cx="81161" cy="78186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oliniowy 122"/>
          <p:cNvCxnSpPr/>
          <p:nvPr/>
        </p:nvCxnSpPr>
        <p:spPr>
          <a:xfrm flipV="1">
            <a:off x="1506550" y="3670110"/>
            <a:ext cx="1249772" cy="212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ipsa 123"/>
          <p:cNvSpPr/>
          <p:nvPr/>
        </p:nvSpPr>
        <p:spPr>
          <a:xfrm>
            <a:off x="2641934" y="3542940"/>
            <a:ext cx="210884" cy="224239"/>
          </a:xfrm>
          <a:prstGeom prst="ellipse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5" name="Łącznik prostoliniowy 124"/>
          <p:cNvCxnSpPr>
            <a:stCxn id="101" idx="2"/>
          </p:cNvCxnSpPr>
          <p:nvPr/>
        </p:nvCxnSpPr>
        <p:spPr>
          <a:xfrm flipV="1">
            <a:off x="1446589" y="3658661"/>
            <a:ext cx="1308843" cy="224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ole tekstowe 125"/>
          <p:cNvSpPr txBox="1"/>
          <p:nvPr/>
        </p:nvSpPr>
        <p:spPr>
          <a:xfrm>
            <a:off x="1280337" y="225170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1</a:t>
            </a:r>
          </a:p>
        </p:txBody>
      </p:sp>
      <p:sp>
        <p:nvSpPr>
          <p:cNvPr id="127" name="pole tekstowe 126"/>
          <p:cNvSpPr txBox="1"/>
          <p:nvPr/>
        </p:nvSpPr>
        <p:spPr>
          <a:xfrm>
            <a:off x="960464" y="330845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5</a:t>
            </a:r>
          </a:p>
        </p:txBody>
      </p:sp>
      <p:sp>
        <p:nvSpPr>
          <p:cNvPr id="128" name="pole tekstowe 127"/>
          <p:cNvSpPr txBox="1"/>
          <p:nvPr/>
        </p:nvSpPr>
        <p:spPr>
          <a:xfrm>
            <a:off x="1633704" y="288642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3</a:t>
            </a:r>
          </a:p>
        </p:txBody>
      </p:sp>
      <p:sp>
        <p:nvSpPr>
          <p:cNvPr id="129" name="pole tekstowe 128"/>
          <p:cNvSpPr txBox="1"/>
          <p:nvPr/>
        </p:nvSpPr>
        <p:spPr>
          <a:xfrm>
            <a:off x="2065783" y="248448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2</a:t>
            </a:r>
          </a:p>
        </p:txBody>
      </p:sp>
      <p:sp>
        <p:nvSpPr>
          <p:cNvPr id="130" name="pole tekstowe 129"/>
          <p:cNvSpPr txBox="1"/>
          <p:nvPr/>
        </p:nvSpPr>
        <p:spPr>
          <a:xfrm>
            <a:off x="2688781" y="29768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4</a:t>
            </a:r>
          </a:p>
        </p:txBody>
      </p:sp>
      <p:sp>
        <p:nvSpPr>
          <p:cNvPr id="131" name="pole tekstowe 130"/>
          <p:cNvSpPr txBox="1"/>
          <p:nvPr/>
        </p:nvSpPr>
        <p:spPr>
          <a:xfrm>
            <a:off x="1553316" y="32682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6</a:t>
            </a:r>
          </a:p>
        </p:txBody>
      </p:sp>
      <p:sp>
        <p:nvSpPr>
          <p:cNvPr id="132" name="pole tekstowe 131"/>
          <p:cNvSpPr txBox="1"/>
          <p:nvPr/>
        </p:nvSpPr>
        <p:spPr>
          <a:xfrm>
            <a:off x="1936828" y="374220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</a:t>
            </a:r>
            <a:r>
              <a:rPr lang="pl-PL" baseline="-25000" dirty="0"/>
              <a:t>7</a:t>
            </a:r>
          </a:p>
        </p:txBody>
      </p:sp>
      <p:sp>
        <p:nvSpPr>
          <p:cNvPr id="74" name="pole tekstowe 73"/>
          <p:cNvSpPr txBox="1"/>
          <p:nvPr/>
        </p:nvSpPr>
        <p:spPr>
          <a:xfrm rot="3075258">
            <a:off x="7705352" y="1118993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FF0000"/>
                </a:solidFill>
              </a:rPr>
              <a:t>alternatives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75" name="Łącznik prosty ze strzałką 74"/>
          <p:cNvCxnSpPr>
            <a:stCxn id="74" idx="2"/>
          </p:cNvCxnSpPr>
          <p:nvPr/>
        </p:nvCxnSpPr>
        <p:spPr>
          <a:xfrm flipH="1">
            <a:off x="7701262" y="1419235"/>
            <a:ext cx="502803" cy="37165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548FDF-B83B-4D41-BEAD-ABEA70F763E4}"/>
              </a:ext>
            </a:extLst>
          </p:cNvPr>
          <p:cNvSpPr txBox="1"/>
          <p:nvPr/>
        </p:nvSpPr>
        <p:spPr>
          <a:xfrm>
            <a:off x="457200" y="5019266"/>
            <a:ext cx="365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B0F0"/>
                </a:solidFill>
              </a:rPr>
              <a:t>Hard for </a:t>
            </a:r>
            <a:r>
              <a:rPr lang="pl-PL" sz="3200" b="1" dirty="0" err="1">
                <a:solidFill>
                  <a:srgbClr val="00B0F0"/>
                </a:solidFill>
              </a:rPr>
              <a:t>parameter</a:t>
            </a:r>
            <a:r>
              <a:rPr lang="pl-PL" sz="3200" b="1" dirty="0">
                <a:solidFill>
                  <a:srgbClr val="00B0F0"/>
                </a:solidFill>
              </a:rPr>
              <a:t> </a:t>
            </a:r>
            <a:r>
              <a:rPr lang="pl-PL" sz="3200" b="1" dirty="0" err="1">
                <a:solidFill>
                  <a:srgbClr val="00B0F0"/>
                </a:solidFill>
              </a:rPr>
              <a:t>committee</a:t>
            </a:r>
            <a:r>
              <a:rPr lang="pl-PL" sz="3200" b="1" dirty="0">
                <a:solidFill>
                  <a:srgbClr val="00B0F0"/>
                </a:solidFill>
              </a:rPr>
              <a:t> </a:t>
            </a:r>
            <a:r>
              <a:rPr lang="pl-PL" sz="3200" b="1" dirty="0" err="1">
                <a:solidFill>
                  <a:srgbClr val="00B0F0"/>
                </a:solidFill>
              </a:rPr>
              <a:t>size</a:t>
            </a:r>
            <a:r>
              <a:rPr lang="pl-PL" sz="3200" b="1" dirty="0">
                <a:solidFill>
                  <a:srgbClr val="00B0F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079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/>
          <p:nvPr/>
        </p:nvSpPr>
        <p:spPr>
          <a:xfrm>
            <a:off x="929118" y="539157"/>
            <a:ext cx="7651080" cy="1402789"/>
          </a:xfrm>
          <a:custGeom>
            <a:avLst/>
            <a:gdLst>
              <a:gd name="connsiteX0" fmla="*/ 1001282 w 7651080"/>
              <a:gd name="connsiteY0" fmla="*/ 41414 h 1402789"/>
              <a:gd name="connsiteX1" fmla="*/ 28825 w 7651080"/>
              <a:gd name="connsiteY1" fmla="*/ 288157 h 1402789"/>
              <a:gd name="connsiteX2" fmla="*/ 478768 w 7651080"/>
              <a:gd name="connsiteY2" fmla="*/ 1333186 h 1402789"/>
              <a:gd name="connsiteX3" fmla="*/ 2655911 w 7651080"/>
              <a:gd name="connsiteY3" fmla="*/ 1260614 h 1402789"/>
              <a:gd name="connsiteX4" fmla="*/ 3309053 w 7651080"/>
              <a:gd name="connsiteY4" fmla="*/ 897757 h 1402789"/>
              <a:gd name="connsiteX5" fmla="*/ 6894082 w 7651080"/>
              <a:gd name="connsiteY5" fmla="*/ 883243 h 1402789"/>
              <a:gd name="connsiteX6" fmla="*/ 7314996 w 7651080"/>
              <a:gd name="connsiteY6" fmla="*/ 563929 h 1402789"/>
              <a:gd name="connsiteX7" fmla="*/ 2902653 w 7651080"/>
              <a:gd name="connsiteY7" fmla="*/ 447814 h 1402789"/>
              <a:gd name="connsiteX8" fmla="*/ 2191453 w 7651080"/>
              <a:gd name="connsiteY8" fmla="*/ 41414 h 1402789"/>
              <a:gd name="connsiteX9" fmla="*/ 1001282 w 7651080"/>
              <a:gd name="connsiteY9" fmla="*/ 41414 h 140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51080" h="1402789">
                <a:moveTo>
                  <a:pt x="1001282" y="41414"/>
                </a:moveTo>
                <a:cubicBezTo>
                  <a:pt x="640844" y="82538"/>
                  <a:pt x="115911" y="72862"/>
                  <a:pt x="28825" y="288157"/>
                </a:cubicBezTo>
                <a:cubicBezTo>
                  <a:pt x="-58261" y="503452"/>
                  <a:pt x="40921" y="1171110"/>
                  <a:pt x="478768" y="1333186"/>
                </a:cubicBezTo>
                <a:cubicBezTo>
                  <a:pt x="916615" y="1495262"/>
                  <a:pt x="2184197" y="1333186"/>
                  <a:pt x="2655911" y="1260614"/>
                </a:cubicBezTo>
                <a:cubicBezTo>
                  <a:pt x="3127625" y="1188042"/>
                  <a:pt x="2602691" y="960652"/>
                  <a:pt x="3309053" y="897757"/>
                </a:cubicBezTo>
                <a:cubicBezTo>
                  <a:pt x="4015415" y="834862"/>
                  <a:pt x="6226425" y="938881"/>
                  <a:pt x="6894082" y="883243"/>
                </a:cubicBezTo>
                <a:cubicBezTo>
                  <a:pt x="7561739" y="827605"/>
                  <a:pt x="7980234" y="636501"/>
                  <a:pt x="7314996" y="563929"/>
                </a:cubicBezTo>
                <a:cubicBezTo>
                  <a:pt x="6649758" y="491358"/>
                  <a:pt x="3756577" y="534900"/>
                  <a:pt x="2902653" y="447814"/>
                </a:cubicBezTo>
                <a:cubicBezTo>
                  <a:pt x="2048729" y="360728"/>
                  <a:pt x="2508348" y="109147"/>
                  <a:pt x="2191453" y="41414"/>
                </a:cubicBezTo>
                <a:cubicBezTo>
                  <a:pt x="1874558" y="-26319"/>
                  <a:pt x="1361720" y="290"/>
                  <a:pt x="1001282" y="41414"/>
                </a:cubicBezTo>
                <a:close/>
              </a:path>
            </a:pathLst>
          </a:custGeom>
          <a:solidFill>
            <a:srgbClr val="00FF0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Dowolny kształt 2"/>
          <p:cNvSpPr/>
          <p:nvPr/>
        </p:nvSpPr>
        <p:spPr>
          <a:xfrm>
            <a:off x="3632" y="2443655"/>
            <a:ext cx="8941962" cy="2074971"/>
          </a:xfrm>
          <a:custGeom>
            <a:avLst/>
            <a:gdLst>
              <a:gd name="connsiteX0" fmla="*/ 2093963 w 8936141"/>
              <a:gd name="connsiteY0" fmla="*/ 17187 h 2017802"/>
              <a:gd name="connsiteX1" fmla="*/ 659301 w 8936141"/>
              <a:gd name="connsiteY1" fmla="*/ 222138 h 2017802"/>
              <a:gd name="connsiteX2" fmla="*/ 28681 w 8936141"/>
              <a:gd name="connsiteY2" fmla="*/ 821228 h 2017802"/>
              <a:gd name="connsiteX3" fmla="*/ 139039 w 8936141"/>
              <a:gd name="connsiteY3" fmla="*/ 1877518 h 2017802"/>
              <a:gd name="connsiteX4" fmla="*/ 422818 w 8936141"/>
              <a:gd name="connsiteY4" fmla="*/ 1987876 h 2017802"/>
              <a:gd name="connsiteX5" fmla="*/ 3891232 w 8936141"/>
              <a:gd name="connsiteY5" fmla="*/ 1704097 h 2017802"/>
              <a:gd name="connsiteX6" fmla="*/ 4253839 w 8936141"/>
              <a:gd name="connsiteY6" fmla="*/ 931587 h 2017802"/>
              <a:gd name="connsiteX7" fmla="*/ 8368639 w 8936141"/>
              <a:gd name="connsiteY7" fmla="*/ 616276 h 2017802"/>
              <a:gd name="connsiteX8" fmla="*/ 8463232 w 8936141"/>
              <a:gd name="connsiteY8" fmla="*/ 300966 h 2017802"/>
              <a:gd name="connsiteX9" fmla="*/ 4285370 w 8936141"/>
              <a:gd name="connsiteY9" fmla="*/ 222138 h 2017802"/>
              <a:gd name="connsiteX10" fmla="*/ 2677287 w 8936141"/>
              <a:gd name="connsiteY10" fmla="*/ 32952 h 2017802"/>
              <a:gd name="connsiteX11" fmla="*/ 2093963 w 8936141"/>
              <a:gd name="connsiteY11" fmla="*/ 17187 h 2017802"/>
              <a:gd name="connsiteX0" fmla="*/ 2112876 w 8955054"/>
              <a:gd name="connsiteY0" fmla="*/ 17187 h 2106838"/>
              <a:gd name="connsiteX1" fmla="*/ 678214 w 8955054"/>
              <a:gd name="connsiteY1" fmla="*/ 222138 h 2106838"/>
              <a:gd name="connsiteX2" fmla="*/ 47594 w 8955054"/>
              <a:gd name="connsiteY2" fmla="*/ 821228 h 2106838"/>
              <a:gd name="connsiteX3" fmla="*/ 157952 w 8955054"/>
              <a:gd name="connsiteY3" fmla="*/ 1877518 h 2106838"/>
              <a:gd name="connsiteX4" fmla="*/ 1056587 w 8955054"/>
              <a:gd name="connsiteY4" fmla="*/ 2098235 h 2106838"/>
              <a:gd name="connsiteX5" fmla="*/ 3910145 w 8955054"/>
              <a:gd name="connsiteY5" fmla="*/ 1704097 h 2106838"/>
              <a:gd name="connsiteX6" fmla="*/ 4272752 w 8955054"/>
              <a:gd name="connsiteY6" fmla="*/ 931587 h 2106838"/>
              <a:gd name="connsiteX7" fmla="*/ 8387552 w 8955054"/>
              <a:gd name="connsiteY7" fmla="*/ 616276 h 2106838"/>
              <a:gd name="connsiteX8" fmla="*/ 8482145 w 8955054"/>
              <a:gd name="connsiteY8" fmla="*/ 300966 h 2106838"/>
              <a:gd name="connsiteX9" fmla="*/ 4304283 w 8955054"/>
              <a:gd name="connsiteY9" fmla="*/ 222138 h 2106838"/>
              <a:gd name="connsiteX10" fmla="*/ 2696200 w 8955054"/>
              <a:gd name="connsiteY10" fmla="*/ 32952 h 2106838"/>
              <a:gd name="connsiteX11" fmla="*/ 2112876 w 8955054"/>
              <a:gd name="connsiteY11" fmla="*/ 17187 h 2106838"/>
              <a:gd name="connsiteX0" fmla="*/ 2080141 w 8922319"/>
              <a:gd name="connsiteY0" fmla="*/ 17187 h 2108985"/>
              <a:gd name="connsiteX1" fmla="*/ 645479 w 8922319"/>
              <a:gd name="connsiteY1" fmla="*/ 222138 h 2108985"/>
              <a:gd name="connsiteX2" fmla="*/ 62155 w 8922319"/>
              <a:gd name="connsiteY2" fmla="*/ 695103 h 2108985"/>
              <a:gd name="connsiteX3" fmla="*/ 125217 w 8922319"/>
              <a:gd name="connsiteY3" fmla="*/ 1877518 h 2108985"/>
              <a:gd name="connsiteX4" fmla="*/ 1023852 w 8922319"/>
              <a:gd name="connsiteY4" fmla="*/ 2098235 h 2108985"/>
              <a:gd name="connsiteX5" fmla="*/ 3877410 w 8922319"/>
              <a:gd name="connsiteY5" fmla="*/ 1704097 h 2108985"/>
              <a:gd name="connsiteX6" fmla="*/ 4240017 w 8922319"/>
              <a:gd name="connsiteY6" fmla="*/ 931587 h 2108985"/>
              <a:gd name="connsiteX7" fmla="*/ 8354817 w 8922319"/>
              <a:gd name="connsiteY7" fmla="*/ 616276 h 2108985"/>
              <a:gd name="connsiteX8" fmla="*/ 8449410 w 8922319"/>
              <a:gd name="connsiteY8" fmla="*/ 300966 h 2108985"/>
              <a:gd name="connsiteX9" fmla="*/ 4271548 w 8922319"/>
              <a:gd name="connsiteY9" fmla="*/ 222138 h 2108985"/>
              <a:gd name="connsiteX10" fmla="*/ 2663465 w 8922319"/>
              <a:gd name="connsiteY10" fmla="*/ 32952 h 2108985"/>
              <a:gd name="connsiteX11" fmla="*/ 2080141 w 8922319"/>
              <a:gd name="connsiteY11" fmla="*/ 17187 h 2108985"/>
              <a:gd name="connsiteX0" fmla="*/ 2108947 w 8951125"/>
              <a:gd name="connsiteY0" fmla="*/ 17187 h 2108985"/>
              <a:gd name="connsiteX1" fmla="*/ 1084189 w 8951125"/>
              <a:gd name="connsiteY1" fmla="*/ 222138 h 2108985"/>
              <a:gd name="connsiteX2" fmla="*/ 90961 w 8951125"/>
              <a:gd name="connsiteY2" fmla="*/ 695103 h 2108985"/>
              <a:gd name="connsiteX3" fmla="*/ 154023 w 8951125"/>
              <a:gd name="connsiteY3" fmla="*/ 1877518 h 2108985"/>
              <a:gd name="connsiteX4" fmla="*/ 1052658 w 8951125"/>
              <a:gd name="connsiteY4" fmla="*/ 2098235 h 2108985"/>
              <a:gd name="connsiteX5" fmla="*/ 3906216 w 8951125"/>
              <a:gd name="connsiteY5" fmla="*/ 1704097 h 2108985"/>
              <a:gd name="connsiteX6" fmla="*/ 4268823 w 8951125"/>
              <a:gd name="connsiteY6" fmla="*/ 931587 h 2108985"/>
              <a:gd name="connsiteX7" fmla="*/ 8383623 w 8951125"/>
              <a:gd name="connsiteY7" fmla="*/ 616276 h 2108985"/>
              <a:gd name="connsiteX8" fmla="*/ 8478216 w 8951125"/>
              <a:gd name="connsiteY8" fmla="*/ 300966 h 2108985"/>
              <a:gd name="connsiteX9" fmla="*/ 4300354 w 8951125"/>
              <a:gd name="connsiteY9" fmla="*/ 222138 h 2108985"/>
              <a:gd name="connsiteX10" fmla="*/ 2692271 w 8951125"/>
              <a:gd name="connsiteY10" fmla="*/ 32952 h 2108985"/>
              <a:gd name="connsiteX11" fmla="*/ 2108947 w 8951125"/>
              <a:gd name="connsiteY11" fmla="*/ 17187 h 2108985"/>
              <a:gd name="connsiteX0" fmla="*/ 2692271 w 8951125"/>
              <a:gd name="connsiteY0" fmla="*/ 0 h 2076033"/>
              <a:gd name="connsiteX1" fmla="*/ 1084189 w 8951125"/>
              <a:gd name="connsiteY1" fmla="*/ 189186 h 2076033"/>
              <a:gd name="connsiteX2" fmla="*/ 90961 w 8951125"/>
              <a:gd name="connsiteY2" fmla="*/ 662151 h 2076033"/>
              <a:gd name="connsiteX3" fmla="*/ 154023 w 8951125"/>
              <a:gd name="connsiteY3" fmla="*/ 1844566 h 2076033"/>
              <a:gd name="connsiteX4" fmla="*/ 1052658 w 8951125"/>
              <a:gd name="connsiteY4" fmla="*/ 2065283 h 2076033"/>
              <a:gd name="connsiteX5" fmla="*/ 3906216 w 8951125"/>
              <a:gd name="connsiteY5" fmla="*/ 1671145 h 2076033"/>
              <a:gd name="connsiteX6" fmla="*/ 4268823 w 8951125"/>
              <a:gd name="connsiteY6" fmla="*/ 898635 h 2076033"/>
              <a:gd name="connsiteX7" fmla="*/ 8383623 w 8951125"/>
              <a:gd name="connsiteY7" fmla="*/ 583324 h 2076033"/>
              <a:gd name="connsiteX8" fmla="*/ 8478216 w 8951125"/>
              <a:gd name="connsiteY8" fmla="*/ 268014 h 2076033"/>
              <a:gd name="connsiteX9" fmla="*/ 4300354 w 8951125"/>
              <a:gd name="connsiteY9" fmla="*/ 189186 h 2076033"/>
              <a:gd name="connsiteX10" fmla="*/ 2692271 w 8951125"/>
              <a:gd name="connsiteY10" fmla="*/ 0 h 2076033"/>
              <a:gd name="connsiteX0" fmla="*/ 2692271 w 8951125"/>
              <a:gd name="connsiteY0" fmla="*/ 0 h 2074971"/>
              <a:gd name="connsiteX1" fmla="*/ 1084189 w 8951125"/>
              <a:gd name="connsiteY1" fmla="*/ 189186 h 2074971"/>
              <a:gd name="connsiteX2" fmla="*/ 90961 w 8951125"/>
              <a:gd name="connsiteY2" fmla="*/ 662151 h 2074971"/>
              <a:gd name="connsiteX3" fmla="*/ 154023 w 8951125"/>
              <a:gd name="connsiteY3" fmla="*/ 1844566 h 2074971"/>
              <a:gd name="connsiteX4" fmla="*/ 1052658 w 8951125"/>
              <a:gd name="connsiteY4" fmla="*/ 2065283 h 2074971"/>
              <a:gd name="connsiteX5" fmla="*/ 3464781 w 8951125"/>
              <a:gd name="connsiteY5" fmla="*/ 1686911 h 2074971"/>
              <a:gd name="connsiteX6" fmla="*/ 4268823 w 8951125"/>
              <a:gd name="connsiteY6" fmla="*/ 898635 h 2074971"/>
              <a:gd name="connsiteX7" fmla="*/ 8383623 w 8951125"/>
              <a:gd name="connsiteY7" fmla="*/ 583324 h 2074971"/>
              <a:gd name="connsiteX8" fmla="*/ 8478216 w 8951125"/>
              <a:gd name="connsiteY8" fmla="*/ 268014 h 2074971"/>
              <a:gd name="connsiteX9" fmla="*/ 4300354 w 8951125"/>
              <a:gd name="connsiteY9" fmla="*/ 189186 h 2074971"/>
              <a:gd name="connsiteX10" fmla="*/ 2692271 w 8951125"/>
              <a:gd name="connsiteY10" fmla="*/ 0 h 2074971"/>
              <a:gd name="connsiteX0" fmla="*/ 2692271 w 8941962"/>
              <a:gd name="connsiteY0" fmla="*/ 0 h 2074971"/>
              <a:gd name="connsiteX1" fmla="*/ 1084189 w 8941962"/>
              <a:gd name="connsiteY1" fmla="*/ 189186 h 2074971"/>
              <a:gd name="connsiteX2" fmla="*/ 90961 w 8941962"/>
              <a:gd name="connsiteY2" fmla="*/ 662151 h 2074971"/>
              <a:gd name="connsiteX3" fmla="*/ 154023 w 8941962"/>
              <a:gd name="connsiteY3" fmla="*/ 1844566 h 2074971"/>
              <a:gd name="connsiteX4" fmla="*/ 1052658 w 8941962"/>
              <a:gd name="connsiteY4" fmla="*/ 2065283 h 2074971"/>
              <a:gd name="connsiteX5" fmla="*/ 3464781 w 8941962"/>
              <a:gd name="connsiteY5" fmla="*/ 1686911 h 2074971"/>
              <a:gd name="connsiteX6" fmla="*/ 4426478 w 8941962"/>
              <a:gd name="connsiteY6" fmla="*/ 1008994 h 2074971"/>
              <a:gd name="connsiteX7" fmla="*/ 8383623 w 8941962"/>
              <a:gd name="connsiteY7" fmla="*/ 583324 h 2074971"/>
              <a:gd name="connsiteX8" fmla="*/ 8478216 w 8941962"/>
              <a:gd name="connsiteY8" fmla="*/ 268014 h 2074971"/>
              <a:gd name="connsiteX9" fmla="*/ 4300354 w 8941962"/>
              <a:gd name="connsiteY9" fmla="*/ 189186 h 2074971"/>
              <a:gd name="connsiteX10" fmla="*/ 2692271 w 8941962"/>
              <a:gd name="connsiteY10" fmla="*/ 0 h 207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1962" h="2074971">
                <a:moveTo>
                  <a:pt x="2692271" y="0"/>
                </a:moveTo>
                <a:cubicBezTo>
                  <a:pt x="2156244" y="0"/>
                  <a:pt x="1517741" y="78828"/>
                  <a:pt x="1084189" y="189186"/>
                </a:cubicBezTo>
                <a:cubicBezTo>
                  <a:pt x="650637" y="299544"/>
                  <a:pt x="245989" y="386254"/>
                  <a:pt x="90961" y="662151"/>
                </a:cubicBezTo>
                <a:cubicBezTo>
                  <a:pt x="-64067" y="938048"/>
                  <a:pt x="-6260" y="1610711"/>
                  <a:pt x="154023" y="1844566"/>
                </a:cubicBezTo>
                <a:cubicBezTo>
                  <a:pt x="314306" y="2078421"/>
                  <a:pt x="500865" y="2091559"/>
                  <a:pt x="1052658" y="2065283"/>
                </a:cubicBezTo>
                <a:cubicBezTo>
                  <a:pt x="1604451" y="2039007"/>
                  <a:pt x="2902478" y="1862959"/>
                  <a:pt x="3464781" y="1686911"/>
                </a:cubicBezTo>
                <a:cubicBezTo>
                  <a:pt x="4027084" y="1510863"/>
                  <a:pt x="3606671" y="1192925"/>
                  <a:pt x="4426478" y="1008994"/>
                </a:cubicBezTo>
                <a:cubicBezTo>
                  <a:pt x="5246285" y="825063"/>
                  <a:pt x="7708334" y="706821"/>
                  <a:pt x="8383623" y="583324"/>
                </a:cubicBezTo>
                <a:cubicBezTo>
                  <a:pt x="9058912" y="459827"/>
                  <a:pt x="9158761" y="333704"/>
                  <a:pt x="8478216" y="268014"/>
                </a:cubicBezTo>
                <a:cubicBezTo>
                  <a:pt x="7797671" y="202324"/>
                  <a:pt x="5264678" y="233855"/>
                  <a:pt x="4300354" y="189186"/>
                </a:cubicBezTo>
                <a:cubicBezTo>
                  <a:pt x="3336030" y="144517"/>
                  <a:pt x="3228298" y="0"/>
                  <a:pt x="2692271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246850" y="547200"/>
            <a:ext cx="4897150" cy="6208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/>
              <a:t>Special OWA </a:t>
            </a:r>
            <a:r>
              <a:rPr lang="pl-PL" u="sng" dirty="0" err="1"/>
              <a:t>families</a:t>
            </a:r>
            <a:endParaRPr lang="pl-PL" u="sng" dirty="0"/>
          </a:p>
          <a:p>
            <a:r>
              <a:rPr lang="pl-PL" sz="2400" dirty="0"/>
              <a:t>1-Best OWA         (1, 0, …, 0)</a:t>
            </a:r>
          </a:p>
          <a:p>
            <a:r>
              <a:rPr lang="pl-PL" sz="2400" dirty="0"/>
              <a:t>t-Best OWA	         (1, … , 1, 0, …,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k-Best OWA         (1, 1, …, 1)</a:t>
            </a:r>
          </a:p>
          <a:p>
            <a:pPr>
              <a:tabLst>
                <a:tab pos="2416175" algn="l"/>
              </a:tabLst>
            </a:pPr>
            <a:r>
              <a:rPr lang="pl-PL" sz="2400" dirty="0"/>
              <a:t>(k-1)-Best OWA  	(1, …, 1, 0)</a:t>
            </a:r>
          </a:p>
          <a:p>
            <a:pPr>
              <a:tabLst>
                <a:tab pos="2416175" algn="l"/>
              </a:tabLst>
            </a:pPr>
            <a:endParaRPr lang="pl-PL" sz="2400" dirty="0"/>
          </a:p>
          <a:p>
            <a:r>
              <a:rPr lang="pl-PL" sz="2400" dirty="0"/>
              <a:t>t-Median OWA   (0, … 0, 1, 0, …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k-Median OWA   (0, …, 0, 1)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</a:rPr>
              <a:t>Hurwicz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 OWA (x, 0, …, 0, 1-x)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err="1"/>
              <a:t>geometric</a:t>
            </a:r>
            <a:r>
              <a:rPr lang="pl-PL" sz="2400" dirty="0"/>
              <a:t> OWA  (p</a:t>
            </a:r>
            <a:r>
              <a:rPr lang="pl-PL" sz="2400" baseline="30000" dirty="0"/>
              <a:t>0</a:t>
            </a:r>
            <a:r>
              <a:rPr lang="pl-PL" sz="2400" dirty="0"/>
              <a:t>, p</a:t>
            </a:r>
            <a:r>
              <a:rPr lang="pl-PL" sz="2400" baseline="30000" dirty="0"/>
              <a:t>1</a:t>
            </a:r>
            <a:r>
              <a:rPr lang="pl-PL" sz="2400" dirty="0"/>
              <a:t>, p</a:t>
            </a:r>
            <a:r>
              <a:rPr lang="pl-PL" sz="2400" baseline="30000" dirty="0"/>
              <a:t>2</a:t>
            </a:r>
            <a:r>
              <a:rPr lang="pl-PL" sz="2400" dirty="0"/>
              <a:t>, …, p</a:t>
            </a:r>
            <a:r>
              <a:rPr lang="pl-PL" sz="2400" baseline="30000" dirty="0"/>
              <a:t>k-1</a:t>
            </a:r>
            <a:r>
              <a:rPr lang="pl-PL" sz="2400" dirty="0"/>
              <a:t>)</a:t>
            </a:r>
          </a:p>
          <a:p>
            <a:r>
              <a:rPr lang="pl-PL" sz="2400" b="1" dirty="0" err="1">
                <a:solidFill>
                  <a:srgbClr val="00B050"/>
                </a:solidFill>
              </a:rPr>
              <a:t>nonincreasing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OWAs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58" name="Nawias klamrowy zamykający 57"/>
          <p:cNvSpPr/>
          <p:nvPr/>
        </p:nvSpPr>
        <p:spPr>
          <a:xfrm rot="5400000">
            <a:off x="7090711" y="3473287"/>
            <a:ext cx="156747" cy="7289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7170481" y="19291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</a:p>
        </p:txBody>
      </p:sp>
      <p:sp>
        <p:nvSpPr>
          <p:cNvPr id="60" name="Nawias klamrowy zamykający 59"/>
          <p:cNvSpPr/>
          <p:nvPr/>
        </p:nvSpPr>
        <p:spPr>
          <a:xfrm rot="5400000">
            <a:off x="7214238" y="1390896"/>
            <a:ext cx="156747" cy="973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948516" y="3835607"/>
            <a:ext cx="4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t-1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17660" y="451388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(minimum)</a:t>
            </a:r>
          </a:p>
        </p:txBody>
      </p:sp>
      <p:cxnSp>
        <p:nvCxnSpPr>
          <p:cNvPr id="62" name="Łącznik prosty ze strzałką 61"/>
          <p:cNvCxnSpPr/>
          <p:nvPr/>
        </p:nvCxnSpPr>
        <p:spPr>
          <a:xfrm flipH="1" flipV="1">
            <a:off x="3534769" y="2680137"/>
            <a:ext cx="848046" cy="138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/>
          <p:cNvSpPr txBox="1"/>
          <p:nvPr/>
        </p:nvSpPr>
        <p:spPr>
          <a:xfrm>
            <a:off x="1695162" y="2449304"/>
            <a:ext cx="1839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NP-</a:t>
            </a:r>
            <a:r>
              <a:rPr lang="pl-PL" sz="2400" b="1" dirty="0" err="1"/>
              <a:t>complete</a:t>
            </a:r>
            <a:br>
              <a:rPr lang="pl-PL" sz="2400" b="1" dirty="0"/>
            </a:br>
            <a:r>
              <a:rPr lang="pl-PL" b="1" dirty="0"/>
              <a:t>(</a:t>
            </a:r>
            <a:r>
              <a:rPr lang="pl-PL" b="1" dirty="0" err="1"/>
              <a:t>even</a:t>
            </a:r>
            <a:r>
              <a:rPr lang="pl-PL" b="1" dirty="0"/>
              <a:t> for </a:t>
            </a:r>
            <a:r>
              <a:rPr lang="pl-PL" b="1" dirty="0" err="1"/>
              <a:t>Borda</a:t>
            </a:r>
            <a:r>
              <a:rPr lang="pl-PL" b="1" dirty="0"/>
              <a:t>)</a:t>
            </a:r>
            <a:endParaRPr lang="pl-PL" sz="2400" b="1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88900" y="3174367"/>
            <a:ext cx="4562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PTAS for </a:t>
            </a:r>
            <a:r>
              <a:rPr lang="pl-PL" sz="2000" b="1" dirty="0" err="1"/>
              <a:t>Borda</a:t>
            </a:r>
            <a:r>
              <a:rPr lang="pl-PL" sz="2000" b="1" dirty="0"/>
              <a:t> </a:t>
            </a:r>
            <a:r>
              <a:rPr lang="pl-PL" sz="2000" b="1" dirty="0">
                <a:sym typeface="Wingdings" panose="05000000000000000000" pitchFamily="2" charset="2"/>
              </a:rPr>
              <a:t> </a:t>
            </a:r>
            <a:r>
              <a:rPr lang="pl-PL" sz="2000" b="1" dirty="0"/>
              <a:t>t/k-</a:t>
            </a:r>
            <a:r>
              <a:rPr lang="pl-PL" sz="2000" b="1" dirty="0" err="1"/>
              <a:t>approximation</a:t>
            </a:r>
            <a:endParaRPr lang="pl-PL" sz="2000" b="1" dirty="0"/>
          </a:p>
          <a:p>
            <a:pPr algn="ctr"/>
            <a:r>
              <a:rPr lang="pl-PL" sz="2000" b="1" dirty="0"/>
              <a:t>↓</a:t>
            </a:r>
          </a:p>
          <a:p>
            <a:r>
              <a:rPr lang="pl-PL" sz="2000" b="1" dirty="0"/>
              <a:t>(k-1)/k-</a:t>
            </a:r>
            <a:r>
              <a:rPr lang="pl-PL" sz="2000" b="1" dirty="0" err="1"/>
              <a:t>approximation</a:t>
            </a:r>
            <a:r>
              <a:rPr lang="pl-PL" sz="2000" b="1" dirty="0"/>
              <a:t> (PTAS)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319645" y="794648"/>
            <a:ext cx="1839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NP-</a:t>
            </a:r>
            <a:r>
              <a:rPr lang="pl-PL" sz="2400" b="1" dirty="0" err="1"/>
              <a:t>complete</a:t>
            </a:r>
            <a:br>
              <a:rPr lang="pl-PL" sz="2400" b="1" dirty="0"/>
            </a:br>
            <a:r>
              <a:rPr lang="pl-PL" b="1" dirty="0"/>
              <a:t>+</a:t>
            </a:r>
            <a:r>
              <a:rPr lang="pl-PL" b="1" dirty="0" err="1"/>
              <a:t>approximation</a:t>
            </a:r>
            <a:r>
              <a:rPr lang="pl-PL" b="1" dirty="0"/>
              <a:t> </a:t>
            </a:r>
          </a:p>
          <a:p>
            <a:r>
              <a:rPr lang="pl-PL" b="1" dirty="0"/>
              <a:t>+FPT</a:t>
            </a:r>
          </a:p>
        </p:txBody>
      </p:sp>
      <p:cxnSp>
        <p:nvCxnSpPr>
          <p:cNvPr id="16" name="Łącznik prosty ze strzałką 15"/>
          <p:cNvCxnSpPr/>
          <p:nvPr/>
        </p:nvCxnSpPr>
        <p:spPr>
          <a:xfrm flipH="1" flipV="1">
            <a:off x="3280229" y="1156750"/>
            <a:ext cx="1102586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3" grpId="0"/>
      <p:bldP spid="6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9771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0" y="2511184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3" y="3720794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4" y="2940817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4" y="2025683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65" y="2057113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22" y="1962933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11" y="1980123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oliniowy 50"/>
          <p:cNvCxnSpPr/>
          <p:nvPr/>
        </p:nvCxnSpPr>
        <p:spPr>
          <a:xfrm>
            <a:off x="534328" y="1962933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>
            <a:off x="53481" y="2433349"/>
            <a:ext cx="4119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755192" y="2563079"/>
            <a:ext cx="369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0             4          1            2            3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755192" y="2929327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2             3          0            1            4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755192" y="3377784"/>
            <a:ext cx="329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2             1          4            3            0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755192" y="3765214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1             0          2            4            3</a:t>
            </a:r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183894" y="1125323"/>
            <a:ext cx="4897150" cy="742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Consider</a:t>
            </a:r>
            <a:r>
              <a:rPr lang="pl-PL" sz="2400" dirty="0"/>
              <a:t> </a:t>
            </a:r>
            <a:r>
              <a:rPr lang="pl-PL" sz="2400" dirty="0" err="1"/>
              <a:t>how</a:t>
            </a:r>
            <a:r>
              <a:rPr lang="pl-PL" sz="2400" dirty="0"/>
              <a:t> the </a:t>
            </a:r>
            <a:r>
              <a:rPr lang="pl-PL" sz="2400" dirty="0" err="1"/>
              <a:t>rule</a:t>
            </a:r>
            <a:r>
              <a:rPr lang="pl-PL" sz="2400" dirty="0"/>
              <a:t> </a:t>
            </a:r>
            <a:r>
              <a:rPr lang="pl-PL" sz="2400" dirty="0" err="1"/>
              <a:t>works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</p:txBody>
      </p:sp>
      <p:sp>
        <p:nvSpPr>
          <p:cNvPr id="38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1-Best: </a:t>
            </a:r>
            <a:r>
              <a:rPr lang="pl-PL" sz="2800" b="1" dirty="0" err="1"/>
              <a:t>Chamberlin</a:t>
            </a:r>
            <a:r>
              <a:rPr lang="pl-PL" sz="2800" b="1" dirty="0"/>
              <a:t>—Courant </a:t>
            </a:r>
            <a:r>
              <a:rPr lang="pl-PL" sz="2800" b="1" dirty="0" err="1"/>
              <a:t>Rule</a:t>
            </a:r>
            <a:r>
              <a:rPr lang="pl-PL" sz="2800" b="1" dirty="0"/>
              <a:t> (CC)</a:t>
            </a:r>
          </a:p>
        </p:txBody>
      </p:sp>
      <p:sp>
        <p:nvSpPr>
          <p:cNvPr id="2" name="AutoShape 2" descr="Image result for forrest g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mage result for forrest gu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9" descr="Image result for 00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8" y="1985542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113582" y="4894568"/>
            <a:ext cx="3219565" cy="87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/>
              <a:t>Take </a:t>
            </a:r>
            <a:r>
              <a:rPr lang="pl-PL" sz="2400" dirty="0" err="1"/>
              <a:t>committee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00" y="4879005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38" y="4842965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8" y="4854270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796976" y="5535215"/>
            <a:ext cx="215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5050"/>
                </a:solidFill>
              </a:rPr>
              <a:t>Total </a:t>
            </a:r>
            <a:r>
              <a:rPr lang="pl-PL" sz="2400" b="1" dirty="0" err="1">
                <a:solidFill>
                  <a:srgbClr val="FF5050"/>
                </a:solidFill>
              </a:rPr>
              <a:t>score</a:t>
            </a:r>
            <a:r>
              <a:rPr lang="pl-PL" sz="2400" b="1" dirty="0">
                <a:solidFill>
                  <a:srgbClr val="FF5050"/>
                </a:solidFill>
              </a:rPr>
              <a:t> = 15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414863" y="1868109"/>
            <a:ext cx="1275248" cy="2452722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3467258" y="1868109"/>
            <a:ext cx="705378" cy="2452722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70"/>
          <p:cNvSpPr/>
          <p:nvPr/>
        </p:nvSpPr>
        <p:spPr>
          <a:xfrm>
            <a:off x="3458652" y="3848996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4313298" y="2540472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4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4313296" y="2909804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4</a:t>
            </a:r>
          </a:p>
        </p:txBody>
      </p:sp>
      <p:sp>
        <p:nvSpPr>
          <p:cNvPr id="74" name="pole tekstowe 73"/>
          <p:cNvSpPr txBox="1"/>
          <p:nvPr/>
        </p:nvSpPr>
        <p:spPr>
          <a:xfrm>
            <a:off x="4313297" y="3428221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4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4313298" y="3765214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3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1997120" y="3377784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/>
          <p:cNvSpPr/>
          <p:nvPr/>
        </p:nvSpPr>
        <p:spPr>
          <a:xfrm>
            <a:off x="1397724" y="2489029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/>
          <p:cNvSpPr/>
          <p:nvPr/>
        </p:nvSpPr>
        <p:spPr>
          <a:xfrm>
            <a:off x="3467258" y="2877537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57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33" grpId="0"/>
      <p:bldP spid="9" grpId="0"/>
      <p:bldP spid="10" grpId="0" animBg="1"/>
      <p:bldP spid="63" grpId="0" animBg="1"/>
      <p:bldP spid="71" grpId="0" animBg="1"/>
      <p:bldP spid="72" grpId="0"/>
      <p:bldP spid="73" grpId="0"/>
      <p:bldP spid="74" grpId="0"/>
      <p:bldP spid="75" grpId="0"/>
      <p:bldP spid="40" grpId="0" animBg="1"/>
      <p:bldP spid="41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9771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0" y="2511184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3" y="3720794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4" y="2940817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4" y="2025683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65" y="2057113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22" y="1962933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11" y="1980123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oliniowy 50"/>
          <p:cNvCxnSpPr/>
          <p:nvPr/>
        </p:nvCxnSpPr>
        <p:spPr>
          <a:xfrm>
            <a:off x="534328" y="1962933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>
            <a:off x="53481" y="2433349"/>
            <a:ext cx="4119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755192" y="2563079"/>
            <a:ext cx="369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0             4          1            2            3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755192" y="2929327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2             3          0            1            4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755192" y="3377784"/>
            <a:ext cx="329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2             1          4            3            0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755192" y="3765214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1             0          2            4            3</a:t>
            </a:r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183894" y="1125323"/>
            <a:ext cx="4897150" cy="742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 err="1"/>
              <a:t>Consider</a:t>
            </a:r>
            <a:r>
              <a:rPr lang="pl-PL" sz="2400" dirty="0"/>
              <a:t> </a:t>
            </a:r>
            <a:r>
              <a:rPr lang="pl-PL" sz="2400" dirty="0" err="1"/>
              <a:t>how</a:t>
            </a:r>
            <a:r>
              <a:rPr lang="pl-PL" sz="2400" dirty="0"/>
              <a:t> the </a:t>
            </a:r>
            <a:r>
              <a:rPr lang="pl-PL" sz="2400" dirty="0" err="1"/>
              <a:t>rule</a:t>
            </a:r>
            <a:r>
              <a:rPr lang="pl-PL" sz="2400" dirty="0"/>
              <a:t> </a:t>
            </a:r>
            <a:r>
              <a:rPr lang="pl-PL" sz="2400" dirty="0" err="1"/>
              <a:t>works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</p:txBody>
      </p:sp>
      <p:sp>
        <p:nvSpPr>
          <p:cNvPr id="38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1-Best: </a:t>
            </a:r>
            <a:r>
              <a:rPr lang="pl-PL" sz="2800" b="1" dirty="0" err="1"/>
              <a:t>Chamberlin</a:t>
            </a:r>
            <a:r>
              <a:rPr lang="pl-PL" sz="2800" b="1" dirty="0"/>
              <a:t>—Courant </a:t>
            </a:r>
            <a:r>
              <a:rPr lang="pl-PL" sz="2800" b="1" dirty="0" err="1"/>
              <a:t>Rule</a:t>
            </a:r>
            <a:endParaRPr lang="pl-PL" sz="2800" b="1" dirty="0"/>
          </a:p>
        </p:txBody>
      </p:sp>
      <p:sp>
        <p:nvSpPr>
          <p:cNvPr id="2" name="AutoShape 2" descr="Image result for forrest g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mage result for forrest gu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9" descr="Image result for 00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8" y="1985542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113582" y="4894568"/>
            <a:ext cx="3219565" cy="87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dirty="0"/>
              <a:t>Take </a:t>
            </a:r>
            <a:r>
              <a:rPr lang="pl-PL" sz="2400" dirty="0" err="1"/>
              <a:t>committee</a:t>
            </a:r>
            <a:r>
              <a:rPr lang="pl-PL" sz="2400" dirty="0"/>
              <a:t>:</a:t>
            </a:r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</p:txBody>
      </p: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00" y="4879005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38" y="4842965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8" y="4854270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796976" y="5535215"/>
            <a:ext cx="215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5050"/>
                </a:solidFill>
              </a:rPr>
              <a:t>Total </a:t>
            </a:r>
            <a:r>
              <a:rPr lang="pl-PL" sz="2400" b="1" dirty="0" err="1">
                <a:solidFill>
                  <a:srgbClr val="FF5050"/>
                </a:solidFill>
              </a:rPr>
              <a:t>score</a:t>
            </a:r>
            <a:r>
              <a:rPr lang="pl-PL" sz="2400" b="1" dirty="0">
                <a:solidFill>
                  <a:srgbClr val="FF5050"/>
                </a:solidFill>
              </a:rPr>
              <a:t> = 15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414863" y="1868109"/>
            <a:ext cx="1275248" cy="2452722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3467258" y="1868109"/>
            <a:ext cx="705378" cy="2452722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70"/>
          <p:cNvSpPr/>
          <p:nvPr/>
        </p:nvSpPr>
        <p:spPr>
          <a:xfrm>
            <a:off x="3458652" y="3848996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ole tekstowe 71"/>
          <p:cNvSpPr txBox="1"/>
          <p:nvPr/>
        </p:nvSpPr>
        <p:spPr>
          <a:xfrm>
            <a:off x="4313298" y="2540472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4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4313296" y="2909804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4</a:t>
            </a:r>
          </a:p>
        </p:txBody>
      </p:sp>
      <p:sp>
        <p:nvSpPr>
          <p:cNvPr id="74" name="pole tekstowe 73"/>
          <p:cNvSpPr txBox="1"/>
          <p:nvPr/>
        </p:nvSpPr>
        <p:spPr>
          <a:xfrm>
            <a:off x="4313297" y="3428221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4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4313298" y="3765214"/>
            <a:ext cx="67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 3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1997120" y="3377784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/>
          <p:cNvSpPr/>
          <p:nvPr/>
        </p:nvSpPr>
        <p:spPr>
          <a:xfrm>
            <a:off x="1397724" y="2489029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/>
          <p:cNvSpPr/>
          <p:nvPr/>
        </p:nvSpPr>
        <p:spPr>
          <a:xfrm>
            <a:off x="3467258" y="2877537"/>
            <a:ext cx="688224" cy="47221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2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33" grpId="0"/>
      <p:bldP spid="9" grpId="0"/>
      <p:bldP spid="10" grpId="0" animBg="1"/>
      <p:bldP spid="63" grpId="0" animBg="1"/>
      <p:bldP spid="71" grpId="0" animBg="1"/>
      <p:bldP spid="72" grpId="0"/>
      <p:bldP spid="73" grpId="0"/>
      <p:bldP spid="74" grpId="0"/>
      <p:bldP spid="75" grpId="0"/>
      <p:bldP spid="40" grpId="0" animBg="1"/>
      <p:bldP spid="41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172059" y="205815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39" y="2091996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78" y="2086652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2041022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96" y="2131275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pole tekstowe 92"/>
          <p:cNvSpPr txBox="1"/>
          <p:nvPr/>
        </p:nvSpPr>
        <p:spPr>
          <a:xfrm>
            <a:off x="5170811" y="3245925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sp>
        <p:nvSpPr>
          <p:cNvPr id="94" name="pole tekstowe 93"/>
          <p:cNvSpPr txBox="1"/>
          <p:nvPr/>
        </p:nvSpPr>
        <p:spPr>
          <a:xfrm>
            <a:off x="5170811" y="383658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9771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0" y="2511184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3" y="3720794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4" y="2940817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4" y="2025683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65" y="2057113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22" y="1962933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11" y="1980123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oliniowy 50"/>
          <p:cNvCxnSpPr/>
          <p:nvPr/>
        </p:nvCxnSpPr>
        <p:spPr>
          <a:xfrm>
            <a:off x="534328" y="1962933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>
            <a:off x="53481" y="2433349"/>
            <a:ext cx="4119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755192" y="2563079"/>
            <a:ext cx="369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0             4          1            2            3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755192" y="2929327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2             3          0            1            4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755192" y="3377784"/>
            <a:ext cx="329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2             1          4            3            0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755192" y="3765214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1             0          2            4            3</a:t>
            </a:r>
          </a:p>
        </p:txBody>
      </p:sp>
      <p:sp>
        <p:nvSpPr>
          <p:cNvPr id="38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1-Best: </a:t>
            </a:r>
            <a:r>
              <a:rPr lang="pl-PL" sz="2800" b="1" dirty="0" err="1"/>
              <a:t>Chamberlin</a:t>
            </a:r>
            <a:r>
              <a:rPr lang="pl-PL" sz="2800" b="1" dirty="0"/>
              <a:t>—Courant </a:t>
            </a:r>
            <a:r>
              <a:rPr lang="pl-PL" sz="2800" b="1" dirty="0" err="1"/>
              <a:t>Rule</a:t>
            </a:r>
            <a:endParaRPr lang="pl-PL" sz="2800" b="1" dirty="0"/>
          </a:p>
        </p:txBody>
      </p:sp>
      <p:sp>
        <p:nvSpPr>
          <p:cNvPr id="2" name="AutoShape 2" descr="Image result for forrest g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mage result for forrest gu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9" descr="Image result for 00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8" y="1985542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21" y="2118424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50" y="2637568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94" y="2694726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3310628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61" y="3836580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75" y="3253222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39" y="3899553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64" y="2660646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75" y="3333501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66" y="3898616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33" y="2641322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1" y="3274588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43" y="3848289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05" y="2739104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97" y="3336331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3897179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pole tekstowe 91"/>
          <p:cNvSpPr txBox="1"/>
          <p:nvPr/>
        </p:nvSpPr>
        <p:spPr>
          <a:xfrm>
            <a:off x="5170811" y="2638505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281714" y="1683657"/>
            <a:ext cx="29029" cy="325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le tekstowe 109"/>
          <p:cNvSpPr txBox="1"/>
          <p:nvPr/>
        </p:nvSpPr>
        <p:spPr>
          <a:xfrm>
            <a:off x="4647821" y="1452824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4	  3             2            1          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8BB937-E65A-4017-8CB9-AAC5AEE05E28}"/>
              </a:ext>
            </a:extLst>
          </p:cNvPr>
          <p:cNvSpPr txBox="1"/>
          <p:nvPr/>
        </p:nvSpPr>
        <p:spPr>
          <a:xfrm>
            <a:off x="612775" y="6018058"/>
            <a:ext cx="791908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[LB16] T. </a:t>
            </a:r>
            <a:r>
              <a:rPr lang="en-US" sz="1600" dirty="0"/>
              <a:t>Lu and </a:t>
            </a:r>
            <a:r>
              <a:rPr lang="pl-PL" sz="1600" dirty="0"/>
              <a:t>C. </a:t>
            </a:r>
            <a:r>
              <a:rPr lang="en-US" sz="1600" dirty="0"/>
              <a:t>B</a:t>
            </a:r>
            <a:r>
              <a:rPr lang="pl-PL" sz="1600" dirty="0"/>
              <a:t>o</a:t>
            </a:r>
            <a:r>
              <a:rPr lang="en-US" sz="1600" dirty="0" err="1"/>
              <a:t>utilier</a:t>
            </a:r>
            <a:r>
              <a:rPr lang="en-US" sz="1600" dirty="0"/>
              <a:t>: Budgeted Social Choice: From Consensus to Personalized Decision Making</a:t>
            </a:r>
            <a:r>
              <a:rPr lang="pl-PL" sz="1600" dirty="0"/>
              <a:t>, IJCAI 2011</a:t>
            </a:r>
          </a:p>
          <a:p>
            <a:endParaRPr lang="pl-PL" sz="400" dirty="0"/>
          </a:p>
        </p:txBody>
      </p:sp>
    </p:spTree>
    <p:extLst>
      <p:ext uri="{BB962C8B-B14F-4D97-AF65-F5344CB8AC3E}">
        <p14:creationId xmlns:p14="http://schemas.microsoft.com/office/powerpoint/2010/main" val="35313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3" grpId="0"/>
      <p:bldP spid="94" grpId="0"/>
      <p:bldP spid="92" grpId="0"/>
      <p:bldP spid="110" grpId="0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172059" y="205815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39" y="2091996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78" y="2086652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2041022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96" y="2131275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pole tekstowe 92"/>
          <p:cNvSpPr txBox="1"/>
          <p:nvPr/>
        </p:nvSpPr>
        <p:spPr>
          <a:xfrm>
            <a:off x="5170811" y="3245925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sp>
        <p:nvSpPr>
          <p:cNvPr id="94" name="pole tekstowe 93"/>
          <p:cNvSpPr txBox="1"/>
          <p:nvPr/>
        </p:nvSpPr>
        <p:spPr>
          <a:xfrm>
            <a:off x="5170811" y="383658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9771"/>
            <a:ext cx="208903" cy="39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0" y="2511184"/>
            <a:ext cx="205564" cy="3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3" y="3720794"/>
            <a:ext cx="190905" cy="4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4" y="2940817"/>
            <a:ext cx="180584" cy="3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4" y="2025683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65" y="2057113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22" y="1962933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11" y="1980123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Łącznik prostoliniowy 50"/>
          <p:cNvCxnSpPr/>
          <p:nvPr/>
        </p:nvCxnSpPr>
        <p:spPr>
          <a:xfrm>
            <a:off x="534328" y="1962933"/>
            <a:ext cx="0" cy="221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>
            <a:off x="53481" y="2433349"/>
            <a:ext cx="4119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755192" y="2563079"/>
            <a:ext cx="369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0             4          1            2            3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755192" y="2929327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2             3          0            1            4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755192" y="3377784"/>
            <a:ext cx="329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2             1          4            3            0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755192" y="3765214"/>
            <a:ext cx="341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1             0          2            4            3</a:t>
            </a:r>
          </a:p>
        </p:txBody>
      </p:sp>
      <p:sp>
        <p:nvSpPr>
          <p:cNvPr id="38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1-Best: </a:t>
            </a:r>
            <a:r>
              <a:rPr lang="pl-PL" sz="2800" b="1" dirty="0" err="1"/>
              <a:t>GreedyCC</a:t>
            </a:r>
            <a:r>
              <a:rPr lang="pl-PL" sz="2800" b="1" dirty="0"/>
              <a:t> </a:t>
            </a:r>
            <a:r>
              <a:rPr lang="pl-PL" sz="2800" b="1" dirty="0" err="1"/>
              <a:t>Approximation</a:t>
            </a:r>
            <a:r>
              <a:rPr lang="pl-PL" sz="2800" b="1" dirty="0"/>
              <a:t> </a:t>
            </a:r>
            <a:r>
              <a:rPr lang="pl-PL" sz="2800" b="1" dirty="0" err="1"/>
              <a:t>Algorithm</a:t>
            </a:r>
            <a:r>
              <a:rPr lang="pl-PL" sz="2800" b="1" dirty="0"/>
              <a:t> (1-1/e)</a:t>
            </a:r>
          </a:p>
        </p:txBody>
      </p:sp>
      <p:sp>
        <p:nvSpPr>
          <p:cNvPr id="2" name="AutoShape 2" descr="Image result for forrest g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mage result for forrest gu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9" descr="Image result for 00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8" y="1985542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21" y="2118424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50" y="2637568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94" y="2694726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3310628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61" y="3836580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75" y="3253222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39" y="3899553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64" y="2660646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75" y="3333501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66" y="3898616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33" y="2641322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1" y="3274588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43" y="3848289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05" y="2739104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97" y="3336331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3897179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pole tekstowe 91"/>
          <p:cNvSpPr txBox="1"/>
          <p:nvPr/>
        </p:nvSpPr>
        <p:spPr>
          <a:xfrm>
            <a:off x="5170811" y="2638505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281714" y="1683657"/>
            <a:ext cx="29029" cy="325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ole tekstowe 109"/>
          <p:cNvSpPr txBox="1"/>
          <p:nvPr/>
        </p:nvSpPr>
        <p:spPr>
          <a:xfrm>
            <a:off x="4647821" y="1452824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4	  3             2            1          0</a:t>
            </a:r>
          </a:p>
        </p:txBody>
      </p:sp>
      <p:sp>
        <p:nvSpPr>
          <p:cNvPr id="6" name="Prostokąt 5"/>
          <p:cNvSpPr/>
          <p:nvPr/>
        </p:nvSpPr>
        <p:spPr>
          <a:xfrm>
            <a:off x="417077" y="201318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err="1"/>
              <a:t>Algorithm</a:t>
            </a:r>
            <a:r>
              <a:rPr lang="pl-PL" b="1" dirty="0"/>
              <a:t>:</a:t>
            </a:r>
          </a:p>
          <a:p>
            <a:endParaRPr lang="pl-PL" b="1" dirty="0"/>
          </a:p>
          <a:p>
            <a:r>
              <a:rPr lang="pl-PL" b="1" dirty="0"/>
              <a:t>for</a:t>
            </a:r>
            <a:r>
              <a:rPr lang="pl-PL" dirty="0"/>
              <a:t> </a:t>
            </a:r>
            <a:r>
              <a:rPr lang="pl-PL" i="1" dirty="0"/>
              <a:t>i</a:t>
            </a:r>
            <a:r>
              <a:rPr lang="pl-PL" dirty="0"/>
              <a:t> = 1 </a:t>
            </a:r>
            <a:r>
              <a:rPr lang="pl-PL" b="1" dirty="0"/>
              <a:t>to</a:t>
            </a:r>
            <a:r>
              <a:rPr lang="pl-PL" dirty="0"/>
              <a:t> </a:t>
            </a:r>
            <a:r>
              <a:rPr lang="pl-PL" i="1" dirty="0"/>
              <a:t>k</a:t>
            </a:r>
            <a:r>
              <a:rPr lang="pl-PL" dirty="0"/>
              <a:t> </a:t>
            </a:r>
            <a:r>
              <a:rPr lang="pl-PL" b="1" dirty="0"/>
              <a:t>do</a:t>
            </a:r>
            <a:r>
              <a:rPr lang="pl-PL" dirty="0"/>
              <a:t>:</a:t>
            </a:r>
          </a:p>
          <a:p>
            <a:r>
              <a:rPr lang="pl-PL" dirty="0"/>
              <a:t>    </a:t>
            </a:r>
            <a:r>
              <a:rPr lang="pl-PL" dirty="0" err="1"/>
              <a:t>pick</a:t>
            </a:r>
            <a:r>
              <a:rPr lang="pl-PL" dirty="0"/>
              <a:t> a </a:t>
            </a:r>
            <a:r>
              <a:rPr lang="pl-PL" dirty="0" err="1"/>
              <a:t>candidate</a:t>
            </a:r>
            <a:r>
              <a:rPr lang="pl-PL" dirty="0"/>
              <a:t> c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increases</a:t>
            </a:r>
            <a:br>
              <a:rPr lang="pl-PL" dirty="0"/>
            </a:br>
            <a:r>
              <a:rPr lang="pl-PL" dirty="0"/>
              <a:t>    the </a:t>
            </a:r>
            <a:r>
              <a:rPr lang="pl-PL" dirty="0" err="1"/>
              <a:t>score</a:t>
            </a:r>
            <a:r>
              <a:rPr lang="pl-PL" dirty="0"/>
              <a:t> of the </a:t>
            </a:r>
            <a:r>
              <a:rPr lang="pl-PL" dirty="0" err="1"/>
              <a:t>assignment</a:t>
            </a:r>
            <a:r>
              <a:rPr lang="pl-PL" dirty="0"/>
              <a:t> most</a:t>
            </a:r>
            <a:br>
              <a:rPr lang="pl-PL" dirty="0"/>
            </a:br>
            <a:br>
              <a:rPr lang="pl-PL" sz="800" dirty="0">
                <a:sym typeface="Wingdings" panose="05000000000000000000" pitchFamily="2" charset="2"/>
              </a:rPr>
            </a:br>
            <a:r>
              <a:rPr lang="pl-PL" b="1" dirty="0">
                <a:sym typeface="Wingdings" panose="05000000000000000000" pitchFamily="2" charset="2"/>
              </a:rPr>
              <a:t>return</a:t>
            </a:r>
            <a:r>
              <a:rPr lang="pl-PL" dirty="0">
                <a:sym typeface="Wingdings" panose="05000000000000000000" pitchFamily="2" charset="2"/>
              </a:rPr>
              <a:t> the </a:t>
            </a:r>
            <a:r>
              <a:rPr lang="pl-PL" dirty="0" err="1">
                <a:sym typeface="Wingdings" panose="05000000000000000000" pitchFamily="2" charset="2"/>
              </a:rPr>
              <a:t>computed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assignment</a:t>
            </a:r>
            <a:endParaRPr lang="pl-PL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DD1516-8DA4-4B17-99A0-A4E8B5996AB8}"/>
              </a:ext>
            </a:extLst>
          </p:cNvPr>
          <p:cNvSpPr txBox="1"/>
          <p:nvPr/>
        </p:nvSpPr>
        <p:spPr>
          <a:xfrm>
            <a:off x="612775" y="6018058"/>
            <a:ext cx="791908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[LB16] T. </a:t>
            </a:r>
            <a:r>
              <a:rPr lang="en-US" sz="1600" dirty="0"/>
              <a:t>Lu and </a:t>
            </a:r>
            <a:r>
              <a:rPr lang="pl-PL" sz="1600" dirty="0"/>
              <a:t>C. </a:t>
            </a:r>
            <a:r>
              <a:rPr lang="en-US" sz="1600" dirty="0"/>
              <a:t>B</a:t>
            </a:r>
            <a:r>
              <a:rPr lang="pl-PL" sz="1600" dirty="0"/>
              <a:t>o</a:t>
            </a:r>
            <a:r>
              <a:rPr lang="en-US" sz="1600" dirty="0" err="1"/>
              <a:t>utilier</a:t>
            </a:r>
            <a:r>
              <a:rPr lang="en-US" sz="1600" dirty="0"/>
              <a:t>: Budgeted Social Choice: From Consensus to Personalized Decision Making</a:t>
            </a:r>
            <a:r>
              <a:rPr lang="pl-PL" sz="1600" dirty="0"/>
              <a:t>, IJCAI 2011</a:t>
            </a:r>
          </a:p>
          <a:p>
            <a:endParaRPr lang="pl-PL" sz="400" dirty="0"/>
          </a:p>
        </p:txBody>
      </p:sp>
    </p:spTree>
    <p:extLst>
      <p:ext uri="{BB962C8B-B14F-4D97-AF65-F5344CB8AC3E}">
        <p14:creationId xmlns:p14="http://schemas.microsoft.com/office/powerpoint/2010/main" val="40791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172059" y="205815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39" y="2091996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78" y="2086652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2041022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96" y="2131275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pole tekstowe 92"/>
          <p:cNvSpPr txBox="1"/>
          <p:nvPr/>
        </p:nvSpPr>
        <p:spPr>
          <a:xfrm>
            <a:off x="5170811" y="3245925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sp>
        <p:nvSpPr>
          <p:cNvPr id="94" name="pole tekstowe 93"/>
          <p:cNvSpPr txBox="1"/>
          <p:nvPr/>
        </p:nvSpPr>
        <p:spPr>
          <a:xfrm>
            <a:off x="5170811" y="383658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sp>
        <p:nvSpPr>
          <p:cNvPr id="38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/>
              <a:t>1-Best: </a:t>
            </a:r>
            <a:r>
              <a:rPr lang="pl-PL" sz="2800" b="1" dirty="0" err="1"/>
              <a:t>GreedyCC</a:t>
            </a:r>
            <a:r>
              <a:rPr lang="pl-PL" sz="2800" b="1" dirty="0"/>
              <a:t> </a:t>
            </a:r>
            <a:r>
              <a:rPr lang="pl-PL" sz="2800" b="1" dirty="0" err="1"/>
              <a:t>Approximation</a:t>
            </a:r>
            <a:r>
              <a:rPr lang="pl-PL" sz="2800" b="1" dirty="0"/>
              <a:t> </a:t>
            </a:r>
            <a:r>
              <a:rPr lang="pl-PL" sz="2800" b="1" dirty="0" err="1"/>
              <a:t>Algorithm</a:t>
            </a:r>
            <a:r>
              <a:rPr lang="pl-PL" sz="2800" b="1" dirty="0"/>
              <a:t> (1-1/e)</a:t>
            </a:r>
          </a:p>
        </p:txBody>
      </p:sp>
      <p:sp>
        <p:nvSpPr>
          <p:cNvPr id="2" name="AutoShape 2" descr="Image result for forrest g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mage result for forrest gu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9" descr="Image result for 00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21" y="2118424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50" y="2637568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94" y="2694726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3310628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61" y="3836580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75" y="3253222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39" y="3899553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64" y="2660646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75" y="3333501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66" y="3898616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33" y="2641322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1" y="3274588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43" y="3848289"/>
            <a:ext cx="411780" cy="4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05" y="2739104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97" y="3336331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74" y="3897179"/>
            <a:ext cx="546055" cy="3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pole tekstowe 91"/>
          <p:cNvSpPr txBox="1"/>
          <p:nvPr/>
        </p:nvSpPr>
        <p:spPr>
          <a:xfrm>
            <a:off x="5170811" y="2638505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&gt;             &gt;              &gt;          &gt;</a:t>
            </a:r>
          </a:p>
        </p:txBody>
      </p:sp>
      <p:sp>
        <p:nvSpPr>
          <p:cNvPr id="110" name="pole tekstowe 109"/>
          <p:cNvSpPr txBox="1"/>
          <p:nvPr/>
        </p:nvSpPr>
        <p:spPr>
          <a:xfrm>
            <a:off x="4647821" y="1452824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4	  3             2            1          0</a:t>
            </a:r>
          </a:p>
        </p:txBody>
      </p:sp>
      <p:sp>
        <p:nvSpPr>
          <p:cNvPr id="6" name="Prostokąt 5"/>
          <p:cNvSpPr/>
          <p:nvPr/>
        </p:nvSpPr>
        <p:spPr>
          <a:xfrm>
            <a:off x="417077" y="201318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err="1"/>
              <a:t>Algorithm</a:t>
            </a:r>
            <a:r>
              <a:rPr lang="pl-PL" b="1" dirty="0"/>
              <a:t>:</a:t>
            </a:r>
          </a:p>
          <a:p>
            <a:endParaRPr lang="pl-PL" b="1" dirty="0"/>
          </a:p>
          <a:p>
            <a:r>
              <a:rPr lang="pl-PL" b="1" dirty="0"/>
              <a:t>for</a:t>
            </a:r>
            <a:r>
              <a:rPr lang="pl-PL" dirty="0"/>
              <a:t> </a:t>
            </a:r>
            <a:r>
              <a:rPr lang="pl-PL" i="1" dirty="0"/>
              <a:t>i</a:t>
            </a:r>
            <a:r>
              <a:rPr lang="pl-PL" dirty="0"/>
              <a:t> = 1 </a:t>
            </a:r>
            <a:r>
              <a:rPr lang="pl-PL" b="1" dirty="0"/>
              <a:t>to</a:t>
            </a:r>
            <a:r>
              <a:rPr lang="pl-PL" dirty="0"/>
              <a:t> </a:t>
            </a:r>
            <a:r>
              <a:rPr lang="pl-PL" i="1" dirty="0"/>
              <a:t>k</a:t>
            </a:r>
            <a:r>
              <a:rPr lang="pl-PL" dirty="0"/>
              <a:t> </a:t>
            </a:r>
            <a:r>
              <a:rPr lang="pl-PL" b="1" dirty="0"/>
              <a:t>do</a:t>
            </a:r>
            <a:r>
              <a:rPr lang="pl-PL" dirty="0"/>
              <a:t>:</a:t>
            </a:r>
          </a:p>
          <a:p>
            <a:r>
              <a:rPr lang="pl-PL" dirty="0"/>
              <a:t>    </a:t>
            </a:r>
            <a:r>
              <a:rPr lang="pl-PL" dirty="0" err="1"/>
              <a:t>pick</a:t>
            </a:r>
            <a:r>
              <a:rPr lang="pl-PL" dirty="0"/>
              <a:t> a </a:t>
            </a:r>
            <a:r>
              <a:rPr lang="pl-PL" dirty="0" err="1"/>
              <a:t>candidate</a:t>
            </a:r>
            <a:r>
              <a:rPr lang="pl-PL" dirty="0"/>
              <a:t> c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increases</a:t>
            </a:r>
            <a:br>
              <a:rPr lang="pl-PL" dirty="0"/>
            </a:br>
            <a:r>
              <a:rPr lang="pl-PL" dirty="0"/>
              <a:t>    the </a:t>
            </a:r>
            <a:r>
              <a:rPr lang="pl-PL" dirty="0" err="1"/>
              <a:t>score</a:t>
            </a:r>
            <a:r>
              <a:rPr lang="pl-PL" dirty="0"/>
              <a:t> of the </a:t>
            </a:r>
            <a:r>
              <a:rPr lang="pl-PL" dirty="0" err="1"/>
              <a:t>assignment</a:t>
            </a:r>
            <a:r>
              <a:rPr lang="pl-PL" dirty="0"/>
              <a:t> most</a:t>
            </a:r>
            <a:br>
              <a:rPr lang="pl-PL" dirty="0"/>
            </a:br>
            <a:br>
              <a:rPr lang="pl-PL" sz="800" dirty="0">
                <a:sym typeface="Wingdings" panose="05000000000000000000" pitchFamily="2" charset="2"/>
              </a:rPr>
            </a:br>
            <a:r>
              <a:rPr lang="pl-PL" b="1" dirty="0">
                <a:sym typeface="Wingdings" panose="05000000000000000000" pitchFamily="2" charset="2"/>
              </a:rPr>
              <a:t>return</a:t>
            </a:r>
            <a:r>
              <a:rPr lang="pl-PL" dirty="0">
                <a:sym typeface="Wingdings" panose="05000000000000000000" pitchFamily="2" charset="2"/>
              </a:rPr>
              <a:t> the </a:t>
            </a:r>
            <a:r>
              <a:rPr lang="pl-PL" dirty="0" err="1">
                <a:sym typeface="Wingdings" panose="05000000000000000000" pitchFamily="2" charset="2"/>
              </a:rPr>
              <a:t>computed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assignment</a:t>
            </a:r>
            <a:endParaRPr lang="pl-PL" dirty="0"/>
          </a:p>
        </p:txBody>
      </p:sp>
      <p:sp>
        <p:nvSpPr>
          <p:cNvPr id="8" name="Dowolny kształt 7"/>
          <p:cNvSpPr/>
          <p:nvPr/>
        </p:nvSpPr>
        <p:spPr>
          <a:xfrm>
            <a:off x="4323865" y="1944642"/>
            <a:ext cx="5308668" cy="2525758"/>
          </a:xfrm>
          <a:custGeom>
            <a:avLst/>
            <a:gdLst>
              <a:gd name="connsiteX0" fmla="*/ 391508 w 5691886"/>
              <a:gd name="connsiteY0" fmla="*/ 2763325 h 2941991"/>
              <a:gd name="connsiteX1" fmla="*/ 406022 w 5691886"/>
              <a:gd name="connsiteY1" fmla="*/ 2356925 h 2941991"/>
              <a:gd name="connsiteX2" fmla="*/ 1392994 w 5691886"/>
              <a:gd name="connsiteY2" fmla="*/ 1965039 h 2941991"/>
              <a:gd name="connsiteX3" fmla="*/ 1596194 w 5691886"/>
              <a:gd name="connsiteY3" fmla="*/ 1486068 h 2941991"/>
              <a:gd name="connsiteX4" fmla="*/ 3366937 w 5691886"/>
              <a:gd name="connsiteY4" fmla="*/ 1486068 h 2941991"/>
              <a:gd name="connsiteX5" fmla="*/ 3395965 w 5691886"/>
              <a:gd name="connsiteY5" fmla="*/ 963554 h 2941991"/>
              <a:gd name="connsiteX6" fmla="*/ 2728308 w 5691886"/>
              <a:gd name="connsiteY6" fmla="*/ 861954 h 2941991"/>
              <a:gd name="connsiteX7" fmla="*/ 2568651 w 5691886"/>
              <a:gd name="connsiteY7" fmla="*/ 412011 h 2941991"/>
              <a:gd name="connsiteX8" fmla="*/ 5224765 w 5691886"/>
              <a:gd name="connsiteY8" fmla="*/ 136239 h 2941991"/>
              <a:gd name="connsiteX9" fmla="*/ 5210251 w 5691886"/>
              <a:gd name="connsiteY9" fmla="*/ 2719782 h 2941991"/>
              <a:gd name="connsiteX10" fmla="*/ 391508 w 5691886"/>
              <a:gd name="connsiteY10" fmla="*/ 2763325 h 2941991"/>
              <a:gd name="connsiteX0" fmla="*/ 380600 w 5680978"/>
              <a:gd name="connsiteY0" fmla="*/ 2763325 h 2924520"/>
              <a:gd name="connsiteX1" fmla="*/ 395114 w 5680978"/>
              <a:gd name="connsiteY1" fmla="*/ 2356925 h 2924520"/>
              <a:gd name="connsiteX2" fmla="*/ 1382086 w 5680978"/>
              <a:gd name="connsiteY2" fmla="*/ 1965039 h 2924520"/>
              <a:gd name="connsiteX3" fmla="*/ 1585286 w 5680978"/>
              <a:gd name="connsiteY3" fmla="*/ 1486068 h 2924520"/>
              <a:gd name="connsiteX4" fmla="*/ 3356029 w 5680978"/>
              <a:gd name="connsiteY4" fmla="*/ 1486068 h 2924520"/>
              <a:gd name="connsiteX5" fmla="*/ 3385057 w 5680978"/>
              <a:gd name="connsiteY5" fmla="*/ 963554 h 2924520"/>
              <a:gd name="connsiteX6" fmla="*/ 2717400 w 5680978"/>
              <a:gd name="connsiteY6" fmla="*/ 861954 h 2924520"/>
              <a:gd name="connsiteX7" fmla="*/ 2557743 w 5680978"/>
              <a:gd name="connsiteY7" fmla="*/ 412011 h 2924520"/>
              <a:gd name="connsiteX8" fmla="*/ 5213857 w 5680978"/>
              <a:gd name="connsiteY8" fmla="*/ 136239 h 2924520"/>
              <a:gd name="connsiteX9" fmla="*/ 5199343 w 5680978"/>
              <a:gd name="connsiteY9" fmla="*/ 2719782 h 2924520"/>
              <a:gd name="connsiteX10" fmla="*/ 380600 w 5680978"/>
              <a:gd name="connsiteY10" fmla="*/ 2763325 h 2924520"/>
              <a:gd name="connsiteX0" fmla="*/ 380600 w 5680978"/>
              <a:gd name="connsiteY0" fmla="*/ 2763325 h 2924520"/>
              <a:gd name="connsiteX1" fmla="*/ 395114 w 5680978"/>
              <a:gd name="connsiteY1" fmla="*/ 2356925 h 2924520"/>
              <a:gd name="connsiteX2" fmla="*/ 1382086 w 5680978"/>
              <a:gd name="connsiteY2" fmla="*/ 1965039 h 2924520"/>
              <a:gd name="connsiteX3" fmla="*/ 1585286 w 5680978"/>
              <a:gd name="connsiteY3" fmla="*/ 1486068 h 2924520"/>
              <a:gd name="connsiteX4" fmla="*/ 3356029 w 5680978"/>
              <a:gd name="connsiteY4" fmla="*/ 1486068 h 2924520"/>
              <a:gd name="connsiteX5" fmla="*/ 3385057 w 5680978"/>
              <a:gd name="connsiteY5" fmla="*/ 963554 h 2924520"/>
              <a:gd name="connsiteX6" fmla="*/ 2717400 w 5680978"/>
              <a:gd name="connsiteY6" fmla="*/ 861954 h 2924520"/>
              <a:gd name="connsiteX7" fmla="*/ 2557743 w 5680978"/>
              <a:gd name="connsiteY7" fmla="*/ 412011 h 2924520"/>
              <a:gd name="connsiteX8" fmla="*/ 5213857 w 5680978"/>
              <a:gd name="connsiteY8" fmla="*/ 136239 h 2924520"/>
              <a:gd name="connsiteX9" fmla="*/ 5199343 w 5680978"/>
              <a:gd name="connsiteY9" fmla="*/ 2719782 h 2924520"/>
              <a:gd name="connsiteX10" fmla="*/ 380600 w 5680978"/>
              <a:gd name="connsiteY10" fmla="*/ 2763325 h 2924520"/>
              <a:gd name="connsiteX0" fmla="*/ 66079 w 5366457"/>
              <a:gd name="connsiteY0" fmla="*/ 2763325 h 2924520"/>
              <a:gd name="connsiteX1" fmla="*/ 80593 w 5366457"/>
              <a:gd name="connsiteY1" fmla="*/ 2356925 h 2924520"/>
              <a:gd name="connsiteX2" fmla="*/ 1067565 w 5366457"/>
              <a:gd name="connsiteY2" fmla="*/ 1965039 h 2924520"/>
              <a:gd name="connsiteX3" fmla="*/ 1270765 w 5366457"/>
              <a:gd name="connsiteY3" fmla="*/ 1486068 h 2924520"/>
              <a:gd name="connsiteX4" fmla="*/ 3041508 w 5366457"/>
              <a:gd name="connsiteY4" fmla="*/ 1486068 h 2924520"/>
              <a:gd name="connsiteX5" fmla="*/ 3070536 w 5366457"/>
              <a:gd name="connsiteY5" fmla="*/ 963554 h 2924520"/>
              <a:gd name="connsiteX6" fmla="*/ 2402879 w 5366457"/>
              <a:gd name="connsiteY6" fmla="*/ 861954 h 2924520"/>
              <a:gd name="connsiteX7" fmla="*/ 2243222 w 5366457"/>
              <a:gd name="connsiteY7" fmla="*/ 412011 h 2924520"/>
              <a:gd name="connsiteX8" fmla="*/ 4899336 w 5366457"/>
              <a:gd name="connsiteY8" fmla="*/ 136239 h 2924520"/>
              <a:gd name="connsiteX9" fmla="*/ 4884822 w 5366457"/>
              <a:gd name="connsiteY9" fmla="*/ 2719782 h 2924520"/>
              <a:gd name="connsiteX10" fmla="*/ 66079 w 5366457"/>
              <a:gd name="connsiteY10" fmla="*/ 2763325 h 2924520"/>
              <a:gd name="connsiteX0" fmla="*/ 1105 w 5301483"/>
              <a:gd name="connsiteY0" fmla="*/ 2763325 h 2924520"/>
              <a:gd name="connsiteX1" fmla="*/ 213327 w 5301483"/>
              <a:gd name="connsiteY1" fmla="*/ 2221001 h 2924520"/>
              <a:gd name="connsiteX2" fmla="*/ 1002591 w 5301483"/>
              <a:gd name="connsiteY2" fmla="*/ 1965039 h 2924520"/>
              <a:gd name="connsiteX3" fmla="*/ 1205791 w 5301483"/>
              <a:gd name="connsiteY3" fmla="*/ 1486068 h 2924520"/>
              <a:gd name="connsiteX4" fmla="*/ 2976534 w 5301483"/>
              <a:gd name="connsiteY4" fmla="*/ 1486068 h 2924520"/>
              <a:gd name="connsiteX5" fmla="*/ 3005562 w 5301483"/>
              <a:gd name="connsiteY5" fmla="*/ 963554 h 2924520"/>
              <a:gd name="connsiteX6" fmla="*/ 2337905 w 5301483"/>
              <a:gd name="connsiteY6" fmla="*/ 861954 h 2924520"/>
              <a:gd name="connsiteX7" fmla="*/ 2178248 w 5301483"/>
              <a:gd name="connsiteY7" fmla="*/ 412011 h 2924520"/>
              <a:gd name="connsiteX8" fmla="*/ 4834362 w 5301483"/>
              <a:gd name="connsiteY8" fmla="*/ 136239 h 2924520"/>
              <a:gd name="connsiteX9" fmla="*/ 4819848 w 5301483"/>
              <a:gd name="connsiteY9" fmla="*/ 2719782 h 2924520"/>
              <a:gd name="connsiteX10" fmla="*/ 1105 w 5301483"/>
              <a:gd name="connsiteY10" fmla="*/ 2763325 h 2924520"/>
              <a:gd name="connsiteX0" fmla="*/ 1392 w 5301770"/>
              <a:gd name="connsiteY0" fmla="*/ 2763325 h 2924520"/>
              <a:gd name="connsiteX1" fmla="*/ 213614 w 5301770"/>
              <a:gd name="connsiteY1" fmla="*/ 2221001 h 2924520"/>
              <a:gd name="connsiteX2" fmla="*/ 1095554 w 5301770"/>
              <a:gd name="connsiteY2" fmla="*/ 1946504 h 2924520"/>
              <a:gd name="connsiteX3" fmla="*/ 1206078 w 5301770"/>
              <a:gd name="connsiteY3" fmla="*/ 1486068 h 2924520"/>
              <a:gd name="connsiteX4" fmla="*/ 2976821 w 5301770"/>
              <a:gd name="connsiteY4" fmla="*/ 1486068 h 2924520"/>
              <a:gd name="connsiteX5" fmla="*/ 3005849 w 5301770"/>
              <a:gd name="connsiteY5" fmla="*/ 963554 h 2924520"/>
              <a:gd name="connsiteX6" fmla="*/ 2338192 w 5301770"/>
              <a:gd name="connsiteY6" fmla="*/ 861954 h 2924520"/>
              <a:gd name="connsiteX7" fmla="*/ 2178535 w 5301770"/>
              <a:gd name="connsiteY7" fmla="*/ 412011 h 2924520"/>
              <a:gd name="connsiteX8" fmla="*/ 4834649 w 5301770"/>
              <a:gd name="connsiteY8" fmla="*/ 136239 h 2924520"/>
              <a:gd name="connsiteX9" fmla="*/ 4820135 w 5301770"/>
              <a:gd name="connsiteY9" fmla="*/ 2719782 h 2924520"/>
              <a:gd name="connsiteX10" fmla="*/ 1392 w 5301770"/>
              <a:gd name="connsiteY10" fmla="*/ 2763325 h 2924520"/>
              <a:gd name="connsiteX0" fmla="*/ 1392 w 5301770"/>
              <a:gd name="connsiteY0" fmla="*/ 2763325 h 2924520"/>
              <a:gd name="connsiteX1" fmla="*/ 213614 w 5301770"/>
              <a:gd name="connsiteY1" fmla="*/ 2221001 h 2924520"/>
              <a:gd name="connsiteX2" fmla="*/ 1095554 w 5301770"/>
              <a:gd name="connsiteY2" fmla="*/ 1946504 h 2924520"/>
              <a:gd name="connsiteX3" fmla="*/ 1366716 w 5301770"/>
              <a:gd name="connsiteY3" fmla="*/ 1461354 h 2924520"/>
              <a:gd name="connsiteX4" fmla="*/ 2976821 w 5301770"/>
              <a:gd name="connsiteY4" fmla="*/ 1486068 h 2924520"/>
              <a:gd name="connsiteX5" fmla="*/ 3005849 w 5301770"/>
              <a:gd name="connsiteY5" fmla="*/ 963554 h 2924520"/>
              <a:gd name="connsiteX6" fmla="*/ 2338192 w 5301770"/>
              <a:gd name="connsiteY6" fmla="*/ 861954 h 2924520"/>
              <a:gd name="connsiteX7" fmla="*/ 2178535 w 5301770"/>
              <a:gd name="connsiteY7" fmla="*/ 412011 h 2924520"/>
              <a:gd name="connsiteX8" fmla="*/ 4834649 w 5301770"/>
              <a:gd name="connsiteY8" fmla="*/ 136239 h 2924520"/>
              <a:gd name="connsiteX9" fmla="*/ 4820135 w 5301770"/>
              <a:gd name="connsiteY9" fmla="*/ 2719782 h 2924520"/>
              <a:gd name="connsiteX10" fmla="*/ 1392 w 5301770"/>
              <a:gd name="connsiteY10" fmla="*/ 2763325 h 2924520"/>
              <a:gd name="connsiteX0" fmla="*/ 1392 w 5301770"/>
              <a:gd name="connsiteY0" fmla="*/ 2763325 h 2924520"/>
              <a:gd name="connsiteX1" fmla="*/ 213614 w 5301770"/>
              <a:gd name="connsiteY1" fmla="*/ 2221001 h 2924520"/>
              <a:gd name="connsiteX2" fmla="*/ 1095554 w 5301770"/>
              <a:gd name="connsiteY2" fmla="*/ 1946504 h 2924520"/>
              <a:gd name="connsiteX3" fmla="*/ 1366716 w 5301770"/>
              <a:gd name="connsiteY3" fmla="*/ 1461354 h 2924520"/>
              <a:gd name="connsiteX4" fmla="*/ 2865610 w 5301770"/>
              <a:gd name="connsiteY4" fmla="*/ 1498425 h 2924520"/>
              <a:gd name="connsiteX5" fmla="*/ 3005849 w 5301770"/>
              <a:gd name="connsiteY5" fmla="*/ 963554 h 2924520"/>
              <a:gd name="connsiteX6" fmla="*/ 2338192 w 5301770"/>
              <a:gd name="connsiteY6" fmla="*/ 861954 h 2924520"/>
              <a:gd name="connsiteX7" fmla="*/ 2178535 w 5301770"/>
              <a:gd name="connsiteY7" fmla="*/ 412011 h 2924520"/>
              <a:gd name="connsiteX8" fmla="*/ 4834649 w 5301770"/>
              <a:gd name="connsiteY8" fmla="*/ 136239 h 2924520"/>
              <a:gd name="connsiteX9" fmla="*/ 4820135 w 5301770"/>
              <a:gd name="connsiteY9" fmla="*/ 2719782 h 2924520"/>
              <a:gd name="connsiteX10" fmla="*/ 1392 w 5301770"/>
              <a:gd name="connsiteY10" fmla="*/ 2763325 h 2924520"/>
              <a:gd name="connsiteX0" fmla="*/ 1392 w 5301770"/>
              <a:gd name="connsiteY0" fmla="*/ 2763325 h 2924520"/>
              <a:gd name="connsiteX1" fmla="*/ 213614 w 5301770"/>
              <a:gd name="connsiteY1" fmla="*/ 2221001 h 2924520"/>
              <a:gd name="connsiteX2" fmla="*/ 1095554 w 5301770"/>
              <a:gd name="connsiteY2" fmla="*/ 1946504 h 2924520"/>
              <a:gd name="connsiteX3" fmla="*/ 1366716 w 5301770"/>
              <a:gd name="connsiteY3" fmla="*/ 1461354 h 2924520"/>
              <a:gd name="connsiteX4" fmla="*/ 2865610 w 5301770"/>
              <a:gd name="connsiteY4" fmla="*/ 1498425 h 2924520"/>
              <a:gd name="connsiteX5" fmla="*/ 2888460 w 5301770"/>
              <a:gd name="connsiteY5" fmla="*/ 963554 h 2924520"/>
              <a:gd name="connsiteX6" fmla="*/ 2338192 w 5301770"/>
              <a:gd name="connsiteY6" fmla="*/ 861954 h 2924520"/>
              <a:gd name="connsiteX7" fmla="*/ 2178535 w 5301770"/>
              <a:gd name="connsiteY7" fmla="*/ 412011 h 2924520"/>
              <a:gd name="connsiteX8" fmla="*/ 4834649 w 5301770"/>
              <a:gd name="connsiteY8" fmla="*/ 136239 h 2924520"/>
              <a:gd name="connsiteX9" fmla="*/ 4820135 w 5301770"/>
              <a:gd name="connsiteY9" fmla="*/ 2719782 h 2924520"/>
              <a:gd name="connsiteX10" fmla="*/ 1392 w 5301770"/>
              <a:gd name="connsiteY10" fmla="*/ 2763325 h 2924520"/>
              <a:gd name="connsiteX0" fmla="*/ 1392 w 5301770"/>
              <a:gd name="connsiteY0" fmla="*/ 2788074 h 2949269"/>
              <a:gd name="connsiteX1" fmla="*/ 213614 w 5301770"/>
              <a:gd name="connsiteY1" fmla="*/ 2245750 h 2949269"/>
              <a:gd name="connsiteX2" fmla="*/ 1095554 w 5301770"/>
              <a:gd name="connsiteY2" fmla="*/ 1971253 h 2949269"/>
              <a:gd name="connsiteX3" fmla="*/ 1366716 w 5301770"/>
              <a:gd name="connsiteY3" fmla="*/ 1486103 h 2949269"/>
              <a:gd name="connsiteX4" fmla="*/ 2865610 w 5301770"/>
              <a:gd name="connsiteY4" fmla="*/ 1523174 h 2949269"/>
              <a:gd name="connsiteX5" fmla="*/ 2888460 w 5301770"/>
              <a:gd name="connsiteY5" fmla="*/ 988303 h 2949269"/>
              <a:gd name="connsiteX6" fmla="*/ 2338192 w 5301770"/>
              <a:gd name="connsiteY6" fmla="*/ 886703 h 2949269"/>
              <a:gd name="connsiteX7" fmla="*/ 2400956 w 5301770"/>
              <a:gd name="connsiteY7" fmla="*/ 307014 h 2949269"/>
              <a:gd name="connsiteX8" fmla="*/ 4834649 w 5301770"/>
              <a:gd name="connsiteY8" fmla="*/ 160988 h 2949269"/>
              <a:gd name="connsiteX9" fmla="*/ 4820135 w 5301770"/>
              <a:gd name="connsiteY9" fmla="*/ 2744531 h 2949269"/>
              <a:gd name="connsiteX10" fmla="*/ 1392 w 5301770"/>
              <a:gd name="connsiteY10" fmla="*/ 2788074 h 2949269"/>
              <a:gd name="connsiteX0" fmla="*/ 1392 w 5308668"/>
              <a:gd name="connsiteY0" fmla="*/ 2660669 h 2809544"/>
              <a:gd name="connsiteX1" fmla="*/ 213614 w 5308668"/>
              <a:gd name="connsiteY1" fmla="*/ 2118345 h 2809544"/>
              <a:gd name="connsiteX2" fmla="*/ 1095554 w 5308668"/>
              <a:gd name="connsiteY2" fmla="*/ 1843848 h 2809544"/>
              <a:gd name="connsiteX3" fmla="*/ 1366716 w 5308668"/>
              <a:gd name="connsiteY3" fmla="*/ 1358698 h 2809544"/>
              <a:gd name="connsiteX4" fmla="*/ 2865610 w 5308668"/>
              <a:gd name="connsiteY4" fmla="*/ 1395769 h 2809544"/>
              <a:gd name="connsiteX5" fmla="*/ 2888460 w 5308668"/>
              <a:gd name="connsiteY5" fmla="*/ 860898 h 2809544"/>
              <a:gd name="connsiteX6" fmla="*/ 2338192 w 5308668"/>
              <a:gd name="connsiteY6" fmla="*/ 759298 h 2809544"/>
              <a:gd name="connsiteX7" fmla="*/ 2400956 w 5308668"/>
              <a:gd name="connsiteY7" fmla="*/ 179609 h 2809544"/>
              <a:gd name="connsiteX8" fmla="*/ 4847006 w 5308668"/>
              <a:gd name="connsiteY8" fmla="*/ 200399 h 2809544"/>
              <a:gd name="connsiteX9" fmla="*/ 4820135 w 5308668"/>
              <a:gd name="connsiteY9" fmla="*/ 2617126 h 2809544"/>
              <a:gd name="connsiteX10" fmla="*/ 1392 w 5308668"/>
              <a:gd name="connsiteY10" fmla="*/ 2660669 h 2809544"/>
              <a:gd name="connsiteX0" fmla="*/ 1392 w 5308668"/>
              <a:gd name="connsiteY0" fmla="*/ 2660669 h 2809544"/>
              <a:gd name="connsiteX1" fmla="*/ 213614 w 5308668"/>
              <a:gd name="connsiteY1" fmla="*/ 2118345 h 2809544"/>
              <a:gd name="connsiteX2" fmla="*/ 1095554 w 5308668"/>
              <a:gd name="connsiteY2" fmla="*/ 1843848 h 2809544"/>
              <a:gd name="connsiteX3" fmla="*/ 1366716 w 5308668"/>
              <a:gd name="connsiteY3" fmla="*/ 1358698 h 2809544"/>
              <a:gd name="connsiteX4" fmla="*/ 2865610 w 5308668"/>
              <a:gd name="connsiteY4" fmla="*/ 1395769 h 2809544"/>
              <a:gd name="connsiteX5" fmla="*/ 2888460 w 5308668"/>
              <a:gd name="connsiteY5" fmla="*/ 860898 h 2809544"/>
              <a:gd name="connsiteX6" fmla="*/ 2338192 w 5308668"/>
              <a:gd name="connsiteY6" fmla="*/ 759298 h 2809544"/>
              <a:gd name="connsiteX7" fmla="*/ 2400956 w 5308668"/>
              <a:gd name="connsiteY7" fmla="*/ 179609 h 2809544"/>
              <a:gd name="connsiteX8" fmla="*/ 4847006 w 5308668"/>
              <a:gd name="connsiteY8" fmla="*/ 200399 h 2809544"/>
              <a:gd name="connsiteX9" fmla="*/ 4820135 w 5308668"/>
              <a:gd name="connsiteY9" fmla="*/ 2617126 h 2809544"/>
              <a:gd name="connsiteX10" fmla="*/ 1392 w 5308668"/>
              <a:gd name="connsiteY10" fmla="*/ 2660669 h 2809544"/>
              <a:gd name="connsiteX0" fmla="*/ 1392 w 5308668"/>
              <a:gd name="connsiteY0" fmla="*/ 2525758 h 2674633"/>
              <a:gd name="connsiteX1" fmla="*/ 213614 w 5308668"/>
              <a:gd name="connsiteY1" fmla="*/ 1983434 h 2674633"/>
              <a:gd name="connsiteX2" fmla="*/ 1095554 w 5308668"/>
              <a:gd name="connsiteY2" fmla="*/ 1708937 h 2674633"/>
              <a:gd name="connsiteX3" fmla="*/ 1366716 w 5308668"/>
              <a:gd name="connsiteY3" fmla="*/ 1223787 h 2674633"/>
              <a:gd name="connsiteX4" fmla="*/ 2865610 w 5308668"/>
              <a:gd name="connsiteY4" fmla="*/ 1260858 h 2674633"/>
              <a:gd name="connsiteX5" fmla="*/ 2888460 w 5308668"/>
              <a:gd name="connsiteY5" fmla="*/ 725987 h 2674633"/>
              <a:gd name="connsiteX6" fmla="*/ 2338192 w 5308668"/>
              <a:gd name="connsiteY6" fmla="*/ 624387 h 2674633"/>
              <a:gd name="connsiteX7" fmla="*/ 2400956 w 5308668"/>
              <a:gd name="connsiteY7" fmla="*/ 44698 h 2674633"/>
              <a:gd name="connsiteX8" fmla="*/ 4847006 w 5308668"/>
              <a:gd name="connsiteY8" fmla="*/ 65488 h 2674633"/>
              <a:gd name="connsiteX9" fmla="*/ 4820135 w 5308668"/>
              <a:gd name="connsiteY9" fmla="*/ 2482215 h 2674633"/>
              <a:gd name="connsiteX10" fmla="*/ 1392 w 5308668"/>
              <a:gd name="connsiteY10" fmla="*/ 2525758 h 2674633"/>
              <a:gd name="connsiteX0" fmla="*/ 1392 w 5308668"/>
              <a:gd name="connsiteY0" fmla="*/ 2525758 h 2674633"/>
              <a:gd name="connsiteX1" fmla="*/ 213614 w 5308668"/>
              <a:gd name="connsiteY1" fmla="*/ 1983434 h 2674633"/>
              <a:gd name="connsiteX2" fmla="*/ 1095554 w 5308668"/>
              <a:gd name="connsiteY2" fmla="*/ 1708937 h 2674633"/>
              <a:gd name="connsiteX3" fmla="*/ 1366716 w 5308668"/>
              <a:gd name="connsiteY3" fmla="*/ 1223787 h 2674633"/>
              <a:gd name="connsiteX4" fmla="*/ 2865610 w 5308668"/>
              <a:gd name="connsiteY4" fmla="*/ 1260858 h 2674633"/>
              <a:gd name="connsiteX5" fmla="*/ 2888460 w 5308668"/>
              <a:gd name="connsiteY5" fmla="*/ 725987 h 2674633"/>
              <a:gd name="connsiteX6" fmla="*/ 2338192 w 5308668"/>
              <a:gd name="connsiteY6" fmla="*/ 624387 h 2674633"/>
              <a:gd name="connsiteX7" fmla="*/ 2400956 w 5308668"/>
              <a:gd name="connsiteY7" fmla="*/ 44698 h 2674633"/>
              <a:gd name="connsiteX8" fmla="*/ 4847006 w 5308668"/>
              <a:gd name="connsiteY8" fmla="*/ 65488 h 2674633"/>
              <a:gd name="connsiteX9" fmla="*/ 4820135 w 5308668"/>
              <a:gd name="connsiteY9" fmla="*/ 2482215 h 2674633"/>
              <a:gd name="connsiteX10" fmla="*/ 1392 w 5308668"/>
              <a:gd name="connsiteY10" fmla="*/ 2525758 h 2674633"/>
              <a:gd name="connsiteX0" fmla="*/ 1392 w 5308668"/>
              <a:gd name="connsiteY0" fmla="*/ 2525758 h 2525758"/>
              <a:gd name="connsiteX1" fmla="*/ 213614 w 5308668"/>
              <a:gd name="connsiteY1" fmla="*/ 1983434 h 2525758"/>
              <a:gd name="connsiteX2" fmla="*/ 1095554 w 5308668"/>
              <a:gd name="connsiteY2" fmla="*/ 1708937 h 2525758"/>
              <a:gd name="connsiteX3" fmla="*/ 1366716 w 5308668"/>
              <a:gd name="connsiteY3" fmla="*/ 1223787 h 2525758"/>
              <a:gd name="connsiteX4" fmla="*/ 2865610 w 5308668"/>
              <a:gd name="connsiteY4" fmla="*/ 1260858 h 2525758"/>
              <a:gd name="connsiteX5" fmla="*/ 2888460 w 5308668"/>
              <a:gd name="connsiteY5" fmla="*/ 725987 h 2525758"/>
              <a:gd name="connsiteX6" fmla="*/ 2338192 w 5308668"/>
              <a:gd name="connsiteY6" fmla="*/ 624387 h 2525758"/>
              <a:gd name="connsiteX7" fmla="*/ 2400956 w 5308668"/>
              <a:gd name="connsiteY7" fmla="*/ 44698 h 2525758"/>
              <a:gd name="connsiteX8" fmla="*/ 4847006 w 5308668"/>
              <a:gd name="connsiteY8" fmla="*/ 65488 h 2525758"/>
              <a:gd name="connsiteX9" fmla="*/ 4820135 w 5308668"/>
              <a:gd name="connsiteY9" fmla="*/ 2482215 h 2525758"/>
              <a:gd name="connsiteX10" fmla="*/ 1392 w 5308668"/>
              <a:gd name="connsiteY10" fmla="*/ 2525758 h 25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8668" h="2525758">
                <a:moveTo>
                  <a:pt x="1392" y="2525758"/>
                </a:moveTo>
                <a:cubicBezTo>
                  <a:pt x="-8481" y="2057509"/>
                  <a:pt x="31254" y="2119571"/>
                  <a:pt x="213614" y="1983434"/>
                </a:cubicBezTo>
                <a:cubicBezTo>
                  <a:pt x="395974" y="1847297"/>
                  <a:pt x="903370" y="1835545"/>
                  <a:pt x="1095554" y="1708937"/>
                </a:cubicBezTo>
                <a:cubicBezTo>
                  <a:pt x="1287738" y="1582329"/>
                  <a:pt x="1071707" y="1298467"/>
                  <a:pt x="1366716" y="1223787"/>
                </a:cubicBezTo>
                <a:cubicBezTo>
                  <a:pt x="1661725" y="1149107"/>
                  <a:pt x="2611986" y="1343825"/>
                  <a:pt x="2865610" y="1260858"/>
                </a:cubicBezTo>
                <a:cubicBezTo>
                  <a:pt x="3119234" y="1177891"/>
                  <a:pt x="2976363" y="832065"/>
                  <a:pt x="2888460" y="725987"/>
                </a:cubicBezTo>
                <a:cubicBezTo>
                  <a:pt x="2800557" y="619909"/>
                  <a:pt x="2419443" y="737935"/>
                  <a:pt x="2338192" y="624387"/>
                </a:cubicBezTo>
                <a:cubicBezTo>
                  <a:pt x="2256941" y="510839"/>
                  <a:pt x="1982820" y="137848"/>
                  <a:pt x="2400956" y="44698"/>
                </a:cubicBezTo>
                <a:cubicBezTo>
                  <a:pt x="2819092" y="-48452"/>
                  <a:pt x="4419095" y="26848"/>
                  <a:pt x="4847006" y="65488"/>
                </a:cubicBezTo>
                <a:cubicBezTo>
                  <a:pt x="5287273" y="450117"/>
                  <a:pt x="5627737" y="2072170"/>
                  <a:pt x="4820135" y="2482215"/>
                </a:cubicBezTo>
                <a:lnTo>
                  <a:pt x="1392" y="252575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8"/>
          <p:cNvSpPr/>
          <p:nvPr/>
        </p:nvSpPr>
        <p:spPr>
          <a:xfrm>
            <a:off x="4272871" y="1952880"/>
            <a:ext cx="3053876" cy="1270959"/>
          </a:xfrm>
          <a:custGeom>
            <a:avLst/>
            <a:gdLst>
              <a:gd name="connsiteX0" fmla="*/ 2403975 w 3053857"/>
              <a:gd name="connsiteY0" fmla="*/ 41044 h 1352018"/>
              <a:gd name="connsiteX1" fmla="*/ 1334300 w 3053857"/>
              <a:gd name="connsiteY1" fmla="*/ 75549 h 1352018"/>
              <a:gd name="connsiteX2" fmla="*/ 1144519 w 3053857"/>
              <a:gd name="connsiteY2" fmla="*/ 575882 h 1352018"/>
              <a:gd name="connsiteX3" fmla="*/ 74843 w 3053857"/>
              <a:gd name="connsiteY3" fmla="*/ 713904 h 1352018"/>
              <a:gd name="connsiteX4" fmla="*/ 281877 w 3053857"/>
              <a:gd name="connsiteY4" fmla="*/ 1231489 h 1352018"/>
              <a:gd name="connsiteX5" fmla="*/ 1817379 w 3053857"/>
              <a:gd name="connsiteY5" fmla="*/ 1248742 h 1352018"/>
              <a:gd name="connsiteX6" fmla="*/ 2869802 w 3053857"/>
              <a:gd name="connsiteY6" fmla="*/ 1335006 h 1352018"/>
              <a:gd name="connsiteX7" fmla="*/ 3025077 w 3053857"/>
              <a:gd name="connsiteY7" fmla="*/ 869180 h 1352018"/>
              <a:gd name="connsiteX8" fmla="*/ 2541998 w 3053857"/>
              <a:gd name="connsiteY8" fmla="*/ 713904 h 1352018"/>
              <a:gd name="connsiteX9" fmla="*/ 2283205 w 3053857"/>
              <a:gd name="connsiteY9" fmla="*/ 455112 h 1352018"/>
              <a:gd name="connsiteX10" fmla="*/ 2403975 w 3053857"/>
              <a:gd name="connsiteY10" fmla="*/ 41044 h 1352018"/>
              <a:gd name="connsiteX0" fmla="*/ 2403975 w 3053857"/>
              <a:gd name="connsiteY0" fmla="*/ 41044 h 1332544"/>
              <a:gd name="connsiteX1" fmla="*/ 1334300 w 3053857"/>
              <a:gd name="connsiteY1" fmla="*/ 75549 h 1332544"/>
              <a:gd name="connsiteX2" fmla="*/ 1144519 w 3053857"/>
              <a:gd name="connsiteY2" fmla="*/ 575882 h 1332544"/>
              <a:gd name="connsiteX3" fmla="*/ 74843 w 3053857"/>
              <a:gd name="connsiteY3" fmla="*/ 713904 h 1332544"/>
              <a:gd name="connsiteX4" fmla="*/ 281877 w 3053857"/>
              <a:gd name="connsiteY4" fmla="*/ 1231489 h 1332544"/>
              <a:gd name="connsiteX5" fmla="*/ 1817379 w 3053857"/>
              <a:gd name="connsiteY5" fmla="*/ 1248742 h 1332544"/>
              <a:gd name="connsiteX6" fmla="*/ 2869802 w 3053857"/>
              <a:gd name="connsiteY6" fmla="*/ 1313617 h 1332544"/>
              <a:gd name="connsiteX7" fmla="*/ 3025077 w 3053857"/>
              <a:gd name="connsiteY7" fmla="*/ 869180 h 1332544"/>
              <a:gd name="connsiteX8" fmla="*/ 2541998 w 3053857"/>
              <a:gd name="connsiteY8" fmla="*/ 713904 h 1332544"/>
              <a:gd name="connsiteX9" fmla="*/ 2283205 w 3053857"/>
              <a:gd name="connsiteY9" fmla="*/ 455112 h 1332544"/>
              <a:gd name="connsiteX10" fmla="*/ 2403975 w 3053857"/>
              <a:gd name="connsiteY10" fmla="*/ 41044 h 1332544"/>
              <a:gd name="connsiteX0" fmla="*/ 2403975 w 3077831"/>
              <a:gd name="connsiteY0" fmla="*/ 41044 h 1315314"/>
              <a:gd name="connsiteX1" fmla="*/ 1334300 w 3077831"/>
              <a:gd name="connsiteY1" fmla="*/ 75549 h 1315314"/>
              <a:gd name="connsiteX2" fmla="*/ 1144519 w 3077831"/>
              <a:gd name="connsiteY2" fmla="*/ 575882 h 1315314"/>
              <a:gd name="connsiteX3" fmla="*/ 74843 w 3077831"/>
              <a:gd name="connsiteY3" fmla="*/ 713904 h 1315314"/>
              <a:gd name="connsiteX4" fmla="*/ 281877 w 3077831"/>
              <a:gd name="connsiteY4" fmla="*/ 1231489 h 1315314"/>
              <a:gd name="connsiteX5" fmla="*/ 1817379 w 3077831"/>
              <a:gd name="connsiteY5" fmla="*/ 1248742 h 1315314"/>
              <a:gd name="connsiteX6" fmla="*/ 2869802 w 3077831"/>
              <a:gd name="connsiteY6" fmla="*/ 1313617 h 1315314"/>
              <a:gd name="connsiteX7" fmla="*/ 3047677 w 3077831"/>
              <a:gd name="connsiteY7" fmla="*/ 1171558 h 1315314"/>
              <a:gd name="connsiteX8" fmla="*/ 3025077 w 3077831"/>
              <a:gd name="connsiteY8" fmla="*/ 869180 h 1315314"/>
              <a:gd name="connsiteX9" fmla="*/ 2541998 w 3077831"/>
              <a:gd name="connsiteY9" fmla="*/ 713904 h 1315314"/>
              <a:gd name="connsiteX10" fmla="*/ 2283205 w 3077831"/>
              <a:gd name="connsiteY10" fmla="*/ 455112 h 1315314"/>
              <a:gd name="connsiteX11" fmla="*/ 2403975 w 3077831"/>
              <a:gd name="connsiteY11" fmla="*/ 41044 h 1315314"/>
              <a:gd name="connsiteX0" fmla="*/ 2403975 w 3053381"/>
              <a:gd name="connsiteY0" fmla="*/ 41044 h 1315314"/>
              <a:gd name="connsiteX1" fmla="*/ 1334300 w 3053381"/>
              <a:gd name="connsiteY1" fmla="*/ 75549 h 1315314"/>
              <a:gd name="connsiteX2" fmla="*/ 1144519 w 3053381"/>
              <a:gd name="connsiteY2" fmla="*/ 575882 h 1315314"/>
              <a:gd name="connsiteX3" fmla="*/ 74843 w 3053381"/>
              <a:gd name="connsiteY3" fmla="*/ 713904 h 1315314"/>
              <a:gd name="connsiteX4" fmla="*/ 281877 w 3053381"/>
              <a:gd name="connsiteY4" fmla="*/ 1231489 h 1315314"/>
              <a:gd name="connsiteX5" fmla="*/ 1817379 w 3053381"/>
              <a:gd name="connsiteY5" fmla="*/ 1248742 h 1315314"/>
              <a:gd name="connsiteX6" fmla="*/ 2869802 w 3053381"/>
              <a:gd name="connsiteY6" fmla="*/ 1313617 h 1315314"/>
              <a:gd name="connsiteX7" fmla="*/ 3047677 w 3053381"/>
              <a:gd name="connsiteY7" fmla="*/ 1171558 h 1315314"/>
              <a:gd name="connsiteX8" fmla="*/ 2923477 w 3053381"/>
              <a:gd name="connsiteY8" fmla="*/ 740843 h 1315314"/>
              <a:gd name="connsiteX9" fmla="*/ 2541998 w 3053381"/>
              <a:gd name="connsiteY9" fmla="*/ 713904 h 1315314"/>
              <a:gd name="connsiteX10" fmla="*/ 2283205 w 3053381"/>
              <a:gd name="connsiteY10" fmla="*/ 455112 h 1315314"/>
              <a:gd name="connsiteX11" fmla="*/ 2403975 w 3053381"/>
              <a:gd name="connsiteY11" fmla="*/ 41044 h 1315314"/>
              <a:gd name="connsiteX0" fmla="*/ 2403975 w 3053703"/>
              <a:gd name="connsiteY0" fmla="*/ 41044 h 1315314"/>
              <a:gd name="connsiteX1" fmla="*/ 1334300 w 3053703"/>
              <a:gd name="connsiteY1" fmla="*/ 75549 h 1315314"/>
              <a:gd name="connsiteX2" fmla="*/ 1144519 w 3053703"/>
              <a:gd name="connsiteY2" fmla="*/ 575882 h 1315314"/>
              <a:gd name="connsiteX3" fmla="*/ 74843 w 3053703"/>
              <a:gd name="connsiteY3" fmla="*/ 713904 h 1315314"/>
              <a:gd name="connsiteX4" fmla="*/ 281877 w 3053703"/>
              <a:gd name="connsiteY4" fmla="*/ 1231489 h 1315314"/>
              <a:gd name="connsiteX5" fmla="*/ 1817379 w 3053703"/>
              <a:gd name="connsiteY5" fmla="*/ 1248742 h 1315314"/>
              <a:gd name="connsiteX6" fmla="*/ 2869802 w 3053703"/>
              <a:gd name="connsiteY6" fmla="*/ 1313617 h 1315314"/>
              <a:gd name="connsiteX7" fmla="*/ 3047677 w 3053703"/>
              <a:gd name="connsiteY7" fmla="*/ 1171558 h 1315314"/>
              <a:gd name="connsiteX8" fmla="*/ 2923477 w 3053703"/>
              <a:gd name="connsiteY8" fmla="*/ 740843 h 1315314"/>
              <a:gd name="connsiteX9" fmla="*/ 2509914 w 3053703"/>
              <a:gd name="connsiteY9" fmla="*/ 697862 h 1315314"/>
              <a:gd name="connsiteX10" fmla="*/ 2283205 w 3053703"/>
              <a:gd name="connsiteY10" fmla="*/ 455112 h 1315314"/>
              <a:gd name="connsiteX11" fmla="*/ 2403975 w 3053703"/>
              <a:gd name="connsiteY11" fmla="*/ 41044 h 1315314"/>
              <a:gd name="connsiteX0" fmla="*/ 2403975 w 3053703"/>
              <a:gd name="connsiteY0" fmla="*/ 41044 h 1315314"/>
              <a:gd name="connsiteX1" fmla="*/ 1334300 w 3053703"/>
              <a:gd name="connsiteY1" fmla="*/ 75549 h 1315314"/>
              <a:gd name="connsiteX2" fmla="*/ 1144519 w 3053703"/>
              <a:gd name="connsiteY2" fmla="*/ 575882 h 1315314"/>
              <a:gd name="connsiteX3" fmla="*/ 74843 w 3053703"/>
              <a:gd name="connsiteY3" fmla="*/ 713904 h 1315314"/>
              <a:gd name="connsiteX4" fmla="*/ 281877 w 3053703"/>
              <a:gd name="connsiteY4" fmla="*/ 1231489 h 1315314"/>
              <a:gd name="connsiteX5" fmla="*/ 1817379 w 3053703"/>
              <a:gd name="connsiteY5" fmla="*/ 1248742 h 1315314"/>
              <a:gd name="connsiteX6" fmla="*/ 2869802 w 3053703"/>
              <a:gd name="connsiteY6" fmla="*/ 1313617 h 1315314"/>
              <a:gd name="connsiteX7" fmla="*/ 3047677 w 3053703"/>
              <a:gd name="connsiteY7" fmla="*/ 1171558 h 1315314"/>
              <a:gd name="connsiteX8" fmla="*/ 2923477 w 3053703"/>
              <a:gd name="connsiteY8" fmla="*/ 740843 h 1315314"/>
              <a:gd name="connsiteX9" fmla="*/ 2509914 w 3053703"/>
              <a:gd name="connsiteY9" fmla="*/ 697862 h 1315314"/>
              <a:gd name="connsiteX10" fmla="*/ 2283205 w 3053703"/>
              <a:gd name="connsiteY10" fmla="*/ 455112 h 1315314"/>
              <a:gd name="connsiteX11" fmla="*/ 2403975 w 3053703"/>
              <a:gd name="connsiteY11" fmla="*/ 41044 h 1315314"/>
              <a:gd name="connsiteX0" fmla="*/ 2403975 w 3053876"/>
              <a:gd name="connsiteY0" fmla="*/ 41044 h 1315314"/>
              <a:gd name="connsiteX1" fmla="*/ 1334300 w 3053876"/>
              <a:gd name="connsiteY1" fmla="*/ 75549 h 1315314"/>
              <a:gd name="connsiteX2" fmla="*/ 1144519 w 3053876"/>
              <a:gd name="connsiteY2" fmla="*/ 575882 h 1315314"/>
              <a:gd name="connsiteX3" fmla="*/ 74843 w 3053876"/>
              <a:gd name="connsiteY3" fmla="*/ 713904 h 1315314"/>
              <a:gd name="connsiteX4" fmla="*/ 281877 w 3053876"/>
              <a:gd name="connsiteY4" fmla="*/ 1231489 h 1315314"/>
              <a:gd name="connsiteX5" fmla="*/ 1817379 w 3053876"/>
              <a:gd name="connsiteY5" fmla="*/ 1248742 h 1315314"/>
              <a:gd name="connsiteX6" fmla="*/ 2869802 w 3053876"/>
              <a:gd name="connsiteY6" fmla="*/ 1313617 h 1315314"/>
              <a:gd name="connsiteX7" fmla="*/ 3047677 w 3053876"/>
              <a:gd name="connsiteY7" fmla="*/ 1171558 h 1315314"/>
              <a:gd name="connsiteX8" fmla="*/ 2923477 w 3053876"/>
              <a:gd name="connsiteY8" fmla="*/ 740843 h 1315314"/>
              <a:gd name="connsiteX9" fmla="*/ 2493871 w 3053876"/>
              <a:gd name="connsiteY9" fmla="*/ 697862 h 1315314"/>
              <a:gd name="connsiteX10" fmla="*/ 2283205 w 3053876"/>
              <a:gd name="connsiteY10" fmla="*/ 455112 h 1315314"/>
              <a:gd name="connsiteX11" fmla="*/ 2403975 w 3053876"/>
              <a:gd name="connsiteY11" fmla="*/ 41044 h 1315314"/>
              <a:gd name="connsiteX0" fmla="*/ 2067091 w 3053876"/>
              <a:gd name="connsiteY0" fmla="*/ 92603 h 1270620"/>
              <a:gd name="connsiteX1" fmla="*/ 1334300 w 3053876"/>
              <a:gd name="connsiteY1" fmla="*/ 30855 h 1270620"/>
              <a:gd name="connsiteX2" fmla="*/ 1144519 w 3053876"/>
              <a:gd name="connsiteY2" fmla="*/ 531188 h 1270620"/>
              <a:gd name="connsiteX3" fmla="*/ 74843 w 3053876"/>
              <a:gd name="connsiteY3" fmla="*/ 669210 h 1270620"/>
              <a:gd name="connsiteX4" fmla="*/ 281877 w 3053876"/>
              <a:gd name="connsiteY4" fmla="*/ 1186795 h 1270620"/>
              <a:gd name="connsiteX5" fmla="*/ 1817379 w 3053876"/>
              <a:gd name="connsiteY5" fmla="*/ 1204048 h 1270620"/>
              <a:gd name="connsiteX6" fmla="*/ 2869802 w 3053876"/>
              <a:gd name="connsiteY6" fmla="*/ 1268923 h 1270620"/>
              <a:gd name="connsiteX7" fmla="*/ 3047677 w 3053876"/>
              <a:gd name="connsiteY7" fmla="*/ 1126864 h 1270620"/>
              <a:gd name="connsiteX8" fmla="*/ 2923477 w 3053876"/>
              <a:gd name="connsiteY8" fmla="*/ 696149 h 1270620"/>
              <a:gd name="connsiteX9" fmla="*/ 2493871 w 3053876"/>
              <a:gd name="connsiteY9" fmla="*/ 653168 h 1270620"/>
              <a:gd name="connsiteX10" fmla="*/ 2283205 w 3053876"/>
              <a:gd name="connsiteY10" fmla="*/ 410418 h 1270620"/>
              <a:gd name="connsiteX11" fmla="*/ 2067091 w 3053876"/>
              <a:gd name="connsiteY11" fmla="*/ 92603 h 1270620"/>
              <a:gd name="connsiteX0" fmla="*/ 2067091 w 3053876"/>
              <a:gd name="connsiteY0" fmla="*/ 92942 h 1270959"/>
              <a:gd name="connsiteX1" fmla="*/ 1334300 w 3053876"/>
              <a:gd name="connsiteY1" fmla="*/ 31194 h 1270959"/>
              <a:gd name="connsiteX2" fmla="*/ 1144519 w 3053876"/>
              <a:gd name="connsiteY2" fmla="*/ 531527 h 1270959"/>
              <a:gd name="connsiteX3" fmla="*/ 74843 w 3053876"/>
              <a:gd name="connsiteY3" fmla="*/ 669549 h 1270959"/>
              <a:gd name="connsiteX4" fmla="*/ 281877 w 3053876"/>
              <a:gd name="connsiteY4" fmla="*/ 1187134 h 1270959"/>
              <a:gd name="connsiteX5" fmla="*/ 1817379 w 3053876"/>
              <a:gd name="connsiteY5" fmla="*/ 1204387 h 1270959"/>
              <a:gd name="connsiteX6" fmla="*/ 2869802 w 3053876"/>
              <a:gd name="connsiteY6" fmla="*/ 1269262 h 1270959"/>
              <a:gd name="connsiteX7" fmla="*/ 3047677 w 3053876"/>
              <a:gd name="connsiteY7" fmla="*/ 1127203 h 1270959"/>
              <a:gd name="connsiteX8" fmla="*/ 2923477 w 3053876"/>
              <a:gd name="connsiteY8" fmla="*/ 696488 h 1270959"/>
              <a:gd name="connsiteX9" fmla="*/ 2493871 w 3053876"/>
              <a:gd name="connsiteY9" fmla="*/ 653507 h 1270959"/>
              <a:gd name="connsiteX10" fmla="*/ 2267163 w 3053876"/>
              <a:gd name="connsiteY10" fmla="*/ 421452 h 1270959"/>
              <a:gd name="connsiteX11" fmla="*/ 2067091 w 3053876"/>
              <a:gd name="connsiteY11" fmla="*/ 92942 h 1270959"/>
              <a:gd name="connsiteX0" fmla="*/ 2067091 w 3053876"/>
              <a:gd name="connsiteY0" fmla="*/ 92942 h 1270959"/>
              <a:gd name="connsiteX1" fmla="*/ 1334300 w 3053876"/>
              <a:gd name="connsiteY1" fmla="*/ 31194 h 1270959"/>
              <a:gd name="connsiteX2" fmla="*/ 1144519 w 3053876"/>
              <a:gd name="connsiteY2" fmla="*/ 531527 h 1270959"/>
              <a:gd name="connsiteX3" fmla="*/ 74843 w 3053876"/>
              <a:gd name="connsiteY3" fmla="*/ 669549 h 1270959"/>
              <a:gd name="connsiteX4" fmla="*/ 281877 w 3053876"/>
              <a:gd name="connsiteY4" fmla="*/ 1187134 h 1270959"/>
              <a:gd name="connsiteX5" fmla="*/ 1817379 w 3053876"/>
              <a:gd name="connsiteY5" fmla="*/ 1204387 h 1270959"/>
              <a:gd name="connsiteX6" fmla="*/ 2869802 w 3053876"/>
              <a:gd name="connsiteY6" fmla="*/ 1269262 h 1270959"/>
              <a:gd name="connsiteX7" fmla="*/ 3047677 w 3053876"/>
              <a:gd name="connsiteY7" fmla="*/ 1127203 h 1270959"/>
              <a:gd name="connsiteX8" fmla="*/ 2923477 w 3053876"/>
              <a:gd name="connsiteY8" fmla="*/ 696488 h 1270959"/>
              <a:gd name="connsiteX9" fmla="*/ 2493871 w 3053876"/>
              <a:gd name="connsiteY9" fmla="*/ 653507 h 1270959"/>
              <a:gd name="connsiteX10" fmla="*/ 2267163 w 3053876"/>
              <a:gd name="connsiteY10" fmla="*/ 421452 h 1270959"/>
              <a:gd name="connsiteX11" fmla="*/ 2067091 w 3053876"/>
              <a:gd name="connsiteY11" fmla="*/ 92942 h 12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3876" h="1270959">
                <a:moveTo>
                  <a:pt x="2067091" y="92942"/>
                </a:moveTo>
                <a:cubicBezTo>
                  <a:pt x="1911614" y="27899"/>
                  <a:pt x="1488062" y="-41903"/>
                  <a:pt x="1334300" y="31194"/>
                </a:cubicBezTo>
                <a:cubicBezTo>
                  <a:pt x="1180538" y="104292"/>
                  <a:pt x="1354428" y="425135"/>
                  <a:pt x="1144519" y="531527"/>
                </a:cubicBezTo>
                <a:cubicBezTo>
                  <a:pt x="934610" y="637919"/>
                  <a:pt x="218617" y="560281"/>
                  <a:pt x="74843" y="669549"/>
                </a:cubicBezTo>
                <a:cubicBezTo>
                  <a:pt x="-68931" y="778817"/>
                  <a:pt x="-8546" y="1097994"/>
                  <a:pt x="281877" y="1187134"/>
                </a:cubicBezTo>
                <a:cubicBezTo>
                  <a:pt x="572300" y="1276274"/>
                  <a:pt x="1386058" y="1190699"/>
                  <a:pt x="1817379" y="1204387"/>
                </a:cubicBezTo>
                <a:cubicBezTo>
                  <a:pt x="2248700" y="1218075"/>
                  <a:pt x="2664752" y="1282126"/>
                  <a:pt x="2869802" y="1269262"/>
                </a:cubicBezTo>
                <a:cubicBezTo>
                  <a:pt x="3074852" y="1256398"/>
                  <a:pt x="3021798" y="1201276"/>
                  <a:pt x="3047677" y="1127203"/>
                </a:cubicBezTo>
                <a:cubicBezTo>
                  <a:pt x="3073556" y="1053130"/>
                  <a:pt x="3015778" y="775437"/>
                  <a:pt x="2923477" y="696488"/>
                </a:cubicBezTo>
                <a:cubicBezTo>
                  <a:pt x="2831176" y="617539"/>
                  <a:pt x="2617516" y="722518"/>
                  <a:pt x="2493871" y="653507"/>
                </a:cubicBezTo>
                <a:cubicBezTo>
                  <a:pt x="2359531" y="616580"/>
                  <a:pt x="2322251" y="541615"/>
                  <a:pt x="2267163" y="421452"/>
                </a:cubicBezTo>
                <a:cubicBezTo>
                  <a:pt x="2212075" y="301289"/>
                  <a:pt x="2222568" y="157985"/>
                  <a:pt x="2067091" y="92942"/>
                </a:cubicBezTo>
                <a:close/>
              </a:path>
            </a:pathLst>
          </a:custGeom>
          <a:solidFill>
            <a:srgbClr val="0070C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owolny kształt 9"/>
          <p:cNvSpPr/>
          <p:nvPr/>
        </p:nvSpPr>
        <p:spPr>
          <a:xfrm>
            <a:off x="4203287" y="1914489"/>
            <a:ext cx="1348757" cy="647350"/>
          </a:xfrm>
          <a:custGeom>
            <a:avLst/>
            <a:gdLst>
              <a:gd name="connsiteX0" fmla="*/ 1284062 w 1348757"/>
              <a:gd name="connsiteY0" fmla="*/ 60745 h 647350"/>
              <a:gd name="connsiteX1" fmla="*/ 1310799 w 1348757"/>
              <a:gd name="connsiteY1" fmla="*/ 413672 h 647350"/>
              <a:gd name="connsiteX2" fmla="*/ 1086209 w 1348757"/>
              <a:gd name="connsiteY2" fmla="*/ 611524 h 647350"/>
              <a:gd name="connsiteX3" fmla="*/ 246672 w 1348757"/>
              <a:gd name="connsiteY3" fmla="*/ 611524 h 647350"/>
              <a:gd name="connsiteX4" fmla="*/ 22083 w 1348757"/>
              <a:gd name="connsiteY4" fmla="*/ 247903 h 647350"/>
              <a:gd name="connsiteX5" fmla="*/ 690504 w 1348757"/>
              <a:gd name="connsiteY5" fmla="*/ 17966 h 647350"/>
              <a:gd name="connsiteX6" fmla="*/ 1284062 w 1348757"/>
              <a:gd name="connsiteY6" fmla="*/ 60745 h 64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757" h="647350">
                <a:moveTo>
                  <a:pt x="1284062" y="60745"/>
                </a:moveTo>
                <a:cubicBezTo>
                  <a:pt x="1387444" y="126696"/>
                  <a:pt x="1343774" y="321876"/>
                  <a:pt x="1310799" y="413672"/>
                </a:cubicBezTo>
                <a:cubicBezTo>
                  <a:pt x="1277824" y="505468"/>
                  <a:pt x="1263563" y="578549"/>
                  <a:pt x="1086209" y="611524"/>
                </a:cubicBezTo>
                <a:cubicBezTo>
                  <a:pt x="908855" y="644499"/>
                  <a:pt x="424026" y="672127"/>
                  <a:pt x="246672" y="611524"/>
                </a:cubicBezTo>
                <a:cubicBezTo>
                  <a:pt x="69318" y="550921"/>
                  <a:pt x="-51889" y="346829"/>
                  <a:pt x="22083" y="247903"/>
                </a:cubicBezTo>
                <a:cubicBezTo>
                  <a:pt x="96055" y="148977"/>
                  <a:pt x="479283" y="50050"/>
                  <a:pt x="690504" y="17966"/>
                </a:cubicBezTo>
                <a:cubicBezTo>
                  <a:pt x="901725" y="-14118"/>
                  <a:pt x="1180680" y="-5206"/>
                  <a:pt x="1284062" y="60745"/>
                </a:cubicBezTo>
                <a:close/>
              </a:path>
            </a:pathLst>
          </a:custGeom>
          <a:solidFill>
            <a:srgbClr val="FFC00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39" y="4908083"/>
            <a:ext cx="705378" cy="39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01" y="4924121"/>
            <a:ext cx="683310" cy="3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09" y="4957553"/>
            <a:ext cx="459690" cy="3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07975" y="5764120"/>
            <a:ext cx="760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The </a:t>
            </a:r>
            <a:r>
              <a:rPr lang="pl-PL" sz="2400" dirty="0" err="1"/>
              <a:t>apporximation</a:t>
            </a:r>
            <a:r>
              <a:rPr lang="pl-PL" sz="2400" dirty="0"/>
              <a:t> ratio </a:t>
            </a:r>
            <a:r>
              <a:rPr lang="pl-PL" sz="2400" dirty="0" err="1"/>
              <a:t>follows</a:t>
            </a:r>
            <a:r>
              <a:rPr lang="pl-PL" sz="2400" dirty="0"/>
              <a:t> from the </a:t>
            </a:r>
            <a:r>
              <a:rPr lang="pl-PL" sz="2400" dirty="0" err="1"/>
              <a:t>classic</a:t>
            </a:r>
            <a:r>
              <a:rPr lang="pl-PL" sz="2400" dirty="0"/>
              <a:t> </a:t>
            </a:r>
            <a:r>
              <a:rPr lang="pl-PL" sz="2400" dirty="0" err="1"/>
              <a:t>result</a:t>
            </a:r>
            <a:r>
              <a:rPr lang="pl-PL" sz="2400" dirty="0"/>
              <a:t> </a:t>
            </a:r>
            <a:r>
              <a:rPr lang="pl-PL" sz="2400" dirty="0" err="1"/>
              <a:t>regarding</a:t>
            </a:r>
            <a:r>
              <a:rPr lang="pl-PL" sz="2400" dirty="0"/>
              <a:t> </a:t>
            </a:r>
            <a:r>
              <a:rPr lang="pl-PL" sz="2400" dirty="0" err="1"/>
              <a:t>greedy</a:t>
            </a:r>
            <a:r>
              <a:rPr lang="pl-PL" sz="2400" dirty="0"/>
              <a:t> </a:t>
            </a:r>
            <a:r>
              <a:rPr lang="pl-PL" sz="2400" dirty="0" err="1"/>
              <a:t>optimization</a:t>
            </a:r>
            <a:r>
              <a:rPr lang="pl-PL" sz="2400" dirty="0"/>
              <a:t> for </a:t>
            </a:r>
            <a:r>
              <a:rPr lang="pl-PL" sz="2400" dirty="0" err="1"/>
              <a:t>submodular</a:t>
            </a:r>
            <a:r>
              <a:rPr lang="pl-PL" sz="2400" dirty="0"/>
              <a:t> </a:t>
            </a:r>
            <a:r>
              <a:rPr lang="pl-PL" sz="2400" dirty="0" err="1"/>
              <a:t>functions</a:t>
            </a:r>
            <a:r>
              <a:rPr lang="pl-PL" sz="2400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9876B5-B7FF-49E9-855C-28A0F2CD7371}"/>
              </a:ext>
            </a:extLst>
          </p:cNvPr>
          <p:cNvSpPr txBox="1"/>
          <p:nvPr/>
        </p:nvSpPr>
        <p:spPr>
          <a:xfrm>
            <a:off x="612775" y="6018058"/>
            <a:ext cx="791908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[LB16] T. </a:t>
            </a:r>
            <a:r>
              <a:rPr lang="en-US" sz="1600" dirty="0"/>
              <a:t>Lu and </a:t>
            </a:r>
            <a:r>
              <a:rPr lang="pl-PL" sz="1600" dirty="0"/>
              <a:t>C. </a:t>
            </a:r>
            <a:r>
              <a:rPr lang="en-US" sz="1600" dirty="0"/>
              <a:t>B</a:t>
            </a:r>
            <a:r>
              <a:rPr lang="pl-PL" sz="1600" dirty="0"/>
              <a:t>o</a:t>
            </a:r>
            <a:r>
              <a:rPr lang="en-US" sz="1600" dirty="0" err="1"/>
              <a:t>utilier</a:t>
            </a:r>
            <a:r>
              <a:rPr lang="en-US" sz="1600" dirty="0"/>
              <a:t>: Budgeted Social Choice: From Consensus to Personalized Decision Making</a:t>
            </a:r>
            <a:r>
              <a:rPr lang="pl-PL" sz="1600" dirty="0"/>
              <a:t>, IJCAI 2011</a:t>
            </a:r>
          </a:p>
          <a:p>
            <a:endParaRPr lang="pl-PL" sz="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C80734-48A8-40BC-98D7-7B4B8B34FE4E}"/>
              </a:ext>
            </a:extLst>
          </p:cNvPr>
          <p:cNvSpPr txBox="1"/>
          <p:nvPr/>
        </p:nvSpPr>
        <p:spPr>
          <a:xfrm>
            <a:off x="1560165" y="1134257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Greedy</a:t>
            </a:r>
            <a:r>
              <a:rPr lang="pl-PL" dirty="0"/>
              <a:t> CC</a:t>
            </a:r>
          </a:p>
        </p:txBody>
      </p:sp>
    </p:spTree>
    <p:extLst>
      <p:ext uri="{BB962C8B-B14F-4D97-AF65-F5344CB8AC3E}">
        <p14:creationId xmlns:p14="http://schemas.microsoft.com/office/powerpoint/2010/main" val="34371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30"/>
          <p:cNvSpPr/>
          <p:nvPr/>
        </p:nvSpPr>
        <p:spPr>
          <a:xfrm>
            <a:off x="828840" y="2047165"/>
            <a:ext cx="1266015" cy="612799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832513" y="3371003"/>
            <a:ext cx="1266015" cy="724044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834117" y="4954909"/>
            <a:ext cx="1266015" cy="531492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130777" y="1373259"/>
            <a:ext cx="38903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Goal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pick</a:t>
            </a:r>
            <a:r>
              <a:rPr lang="pl-PL" dirty="0"/>
              <a:t> </a:t>
            </a:r>
            <a:r>
              <a:rPr lang="pl-PL" i="1" dirty="0"/>
              <a:t>K</a:t>
            </a:r>
            <a:r>
              <a:rPr lang="pl-PL" dirty="0"/>
              <a:t> </a:t>
            </a:r>
            <a:r>
              <a:rPr lang="pl-PL" dirty="0" err="1"/>
              <a:t>winners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i="1" dirty="0"/>
              <a:t>m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, to </a:t>
            </a:r>
            <a:r>
              <a:rPr lang="pl-PL" dirty="0" err="1"/>
              <a:t>get</a:t>
            </a:r>
            <a:r>
              <a:rPr lang="pl-PL" dirty="0"/>
              <a:t> the </a:t>
            </a:r>
            <a:r>
              <a:rPr lang="pl-PL" dirty="0" err="1"/>
              <a:t>highest</a:t>
            </a:r>
            <a:r>
              <a:rPr lang="pl-PL" dirty="0"/>
              <a:t> </a:t>
            </a:r>
            <a:r>
              <a:rPr lang="pl-PL" dirty="0" err="1"/>
              <a:t>utility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b="1" dirty="0" err="1"/>
              <a:t>Initialize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Forget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whole</a:t>
            </a:r>
            <a:r>
              <a:rPr lang="pl-PL" dirty="0"/>
              <a:t> profile </a:t>
            </a:r>
            <a:r>
              <a:rPr lang="pl-PL" dirty="0" err="1"/>
              <a:t>beyond</a:t>
            </a:r>
            <a:r>
              <a:rPr lang="pl-PL" dirty="0"/>
              <a:t> </a:t>
            </a:r>
            <a:r>
              <a:rPr lang="pl-PL" dirty="0" err="1"/>
              <a:t>rank</a:t>
            </a:r>
            <a:r>
              <a:rPr lang="pl-PL" dirty="0"/>
              <a:t> </a:t>
            </a:r>
            <a:r>
              <a:rPr lang="pl-PL" i="1" dirty="0"/>
              <a:t>x</a:t>
            </a:r>
            <a:r>
              <a:rPr lang="pl-PL" dirty="0"/>
              <a:t>:</a:t>
            </a:r>
          </a:p>
          <a:p>
            <a:endParaRPr lang="pl-PL" dirty="0"/>
          </a:p>
          <a:p>
            <a:r>
              <a:rPr lang="pl-PL" dirty="0"/>
              <a:t>x = </a:t>
            </a:r>
            <a:r>
              <a:rPr lang="pl-PL" dirty="0" err="1"/>
              <a:t>mw</a:t>
            </a:r>
            <a:r>
              <a:rPr lang="pl-PL" dirty="0"/>
              <a:t>(K) / K   	</a:t>
            </a:r>
            <a:r>
              <a:rPr lang="pl-PL" sz="1400" dirty="0"/>
              <a:t>(w(K)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Lambert’s</a:t>
            </a:r>
            <a:r>
              <a:rPr lang="pl-PL" sz="1400" dirty="0"/>
              <a:t> 			W </a:t>
            </a:r>
            <a:r>
              <a:rPr lang="pl-PL" sz="1400" dirty="0" err="1"/>
              <a:t>function</a:t>
            </a:r>
            <a:r>
              <a:rPr lang="pl-PL" sz="1400" dirty="0"/>
              <a:t>, O(log K))</a:t>
            </a:r>
          </a:p>
          <a:p>
            <a:endParaRPr lang="pl-PL" sz="1400" b="1" dirty="0"/>
          </a:p>
          <a:p>
            <a:r>
              <a:rPr lang="pl-PL" b="1" dirty="0" err="1"/>
              <a:t>Loop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Keep</a:t>
            </a:r>
            <a:r>
              <a:rPr lang="pl-PL" dirty="0"/>
              <a:t> </a:t>
            </a:r>
            <a:r>
              <a:rPr lang="pl-PL" dirty="0" err="1"/>
              <a:t>picking</a:t>
            </a:r>
            <a:r>
              <a:rPr lang="pl-PL" dirty="0"/>
              <a:t> the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appears</a:t>
            </a:r>
            <a:r>
              <a:rPr lang="pl-PL" dirty="0"/>
              <a:t> in the „</a:t>
            </a:r>
            <a:r>
              <a:rPr lang="pl-PL" dirty="0" err="1"/>
              <a:t>available</a:t>
            </a:r>
            <a:r>
              <a:rPr lang="pl-PL" dirty="0"/>
              <a:t>” part of the profile most </a:t>
            </a:r>
            <a:r>
              <a:rPr lang="pl-PL" dirty="0" err="1"/>
              <a:t>frequently</a:t>
            </a:r>
            <a:r>
              <a:rPr lang="pl-PL" dirty="0"/>
              <a:t>.</a:t>
            </a:r>
          </a:p>
          <a:p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err="1"/>
              <a:t>Chamberlin</a:t>
            </a:r>
            <a:r>
              <a:rPr lang="pl-PL" sz="2800" b="1" dirty="0"/>
              <a:t>—Courant PTAS  (</a:t>
            </a:r>
            <a:r>
              <a:rPr lang="pl-PL" sz="2800" b="1" dirty="0" err="1"/>
              <a:t>Borda</a:t>
            </a:r>
            <a:r>
              <a:rPr lang="pl-PL" sz="2800" b="1" dirty="0"/>
              <a:t> Utilities)</a:t>
            </a:r>
            <a:endParaRPr lang="pl-PL" sz="2800" baseline="30000" dirty="0"/>
          </a:p>
        </p:txBody>
      </p:sp>
      <p:sp>
        <p:nvSpPr>
          <p:cNvPr id="4" name="Prostokąt 3"/>
          <p:cNvSpPr/>
          <p:nvPr/>
        </p:nvSpPr>
        <p:spPr>
          <a:xfrm>
            <a:off x="832513" y="2019869"/>
            <a:ext cx="4053386" cy="34665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5105" y="2019869"/>
            <a:ext cx="36901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 err="1"/>
              <a:t>v</a:t>
            </a:r>
            <a:r>
              <a:rPr lang="pl-PL" baseline="-25000" dirty="0" err="1"/>
              <a:t>n</a:t>
            </a:r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78535" y="1431612"/>
            <a:ext cx="40543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Rank</a:t>
            </a:r>
            <a:endParaRPr lang="pl-PL" dirty="0"/>
          </a:p>
          <a:p>
            <a:r>
              <a:rPr lang="pl-PL" sz="1600" dirty="0"/>
              <a:t>1  2  3                                                                     m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116369" y="2047165"/>
            <a:ext cx="2769530" cy="3410771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 flipH="1">
            <a:off x="2116368" y="1431612"/>
            <a:ext cx="1" cy="457340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974342" y="11574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x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0" y="204716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90" y="235196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6" y="3349340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51" y="354067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51" y="3822674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5" y="4941654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" y="5214027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48" y="5008529"/>
            <a:ext cx="631202" cy="68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Łącznik prostoliniowy 22"/>
          <p:cNvCxnSpPr/>
          <p:nvPr/>
        </p:nvCxnSpPr>
        <p:spPr>
          <a:xfrm flipH="1">
            <a:off x="465106" y="2659964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 flipH="1">
            <a:off x="448870" y="3371003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 flipH="1">
            <a:off x="463640" y="4095047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 flipH="1">
            <a:off x="463640" y="4941654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8" y="3553289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02" y="4900725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7" y="4080184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2" y="2313074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82" y="2624338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90" y="2962079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79" y="4177347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37" y="4659824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45" y="4411658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30" y="2053714"/>
            <a:ext cx="141122" cy="259360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79" y="4420919"/>
            <a:ext cx="141122" cy="259360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0" y="3106019"/>
            <a:ext cx="141122" cy="2593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E3617D4-06A5-4990-B4BA-FC6F657FADAF}"/>
              </a:ext>
            </a:extLst>
          </p:cNvPr>
          <p:cNvSpPr txBox="1"/>
          <p:nvPr/>
        </p:nvSpPr>
        <p:spPr>
          <a:xfrm>
            <a:off x="463640" y="6094701"/>
            <a:ext cx="8252988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P. </a:t>
            </a:r>
            <a:r>
              <a:rPr lang="en-US" sz="1600" dirty="0" err="1"/>
              <a:t>Faliszewski</a:t>
            </a:r>
            <a:r>
              <a:rPr lang="en-US" sz="1600" dirty="0"/>
              <a:t>, </a:t>
            </a:r>
            <a:r>
              <a:rPr lang="pl-PL" sz="1600" dirty="0"/>
              <a:t>P. </a:t>
            </a:r>
            <a:r>
              <a:rPr lang="en-US" sz="1600" dirty="0" err="1"/>
              <a:t>Skowron</a:t>
            </a:r>
            <a:r>
              <a:rPr lang="en-US" sz="1600" dirty="0"/>
              <a:t>, </a:t>
            </a:r>
            <a:r>
              <a:rPr lang="pl-PL" sz="1600" dirty="0"/>
              <a:t>A. </a:t>
            </a:r>
            <a:r>
              <a:rPr lang="en-US" sz="1600" dirty="0" err="1"/>
              <a:t>Slinko</a:t>
            </a:r>
            <a:r>
              <a:rPr lang="en-US" sz="1600" dirty="0"/>
              <a:t>: Achieving Fully Proportional Representation: Approximability Result</a:t>
            </a:r>
            <a:r>
              <a:rPr lang="pl-PL" sz="1600" dirty="0"/>
              <a:t>s, Artificial Intelligence 2015</a:t>
            </a:r>
          </a:p>
          <a:p>
            <a:endParaRPr lang="pl-PL" sz="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B57DDF-C4AE-4DF9-8132-B85C7B318D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8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  <p:bldP spid="4" grpId="0" animBg="1"/>
      <p:bldP spid="5" grpId="0"/>
      <p:bldP spid="6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movies</a:t>
            </a:r>
            <a:r>
              <a:rPr lang="pl-PL" dirty="0"/>
              <a:t> to </a:t>
            </a:r>
            <a:r>
              <a:rPr lang="pl-PL" dirty="0" err="1"/>
              <a:t>put</a:t>
            </a:r>
            <a:r>
              <a:rPr lang="pl-PL" dirty="0"/>
              <a:t> on a </a:t>
            </a:r>
            <a:r>
              <a:rPr lang="pl-PL" dirty="0" err="1"/>
              <a:t>plane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4627647" cy="478539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We </a:t>
            </a:r>
            <a:r>
              <a:rPr lang="pl-PL" dirty="0" err="1"/>
              <a:t>have</a:t>
            </a:r>
            <a:r>
              <a:rPr lang="pl-PL" dirty="0"/>
              <a:t> the </a:t>
            </a:r>
            <a:r>
              <a:rPr lang="pl-PL" dirty="0" err="1"/>
              <a:t>following</a:t>
            </a:r>
            <a:r>
              <a:rPr lang="pl-PL" dirty="0"/>
              <a:t> profile</a:t>
            </a:r>
            <a:br>
              <a:rPr lang="pl-PL" dirty="0"/>
            </a:br>
            <a:r>
              <a:rPr lang="pl-PL" dirty="0"/>
              <a:t>of utilities: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2" y="5002710"/>
            <a:ext cx="363616" cy="6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9" y="3333202"/>
            <a:ext cx="357804" cy="6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5820518"/>
            <a:ext cx="332289" cy="7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3" y="4189120"/>
            <a:ext cx="314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3" y="2704059"/>
            <a:ext cx="832513" cy="4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6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8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08" y="2684466"/>
            <a:ext cx="700841" cy="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 descr="data:image/jpeg;base64,/9j/4AAQSkZJRgABAQAAAQABAAD/2wCEAAkGBxQTEhUUExQWFBUXFRQVGBUYFRQUFBQUFBQXFxcVHBQYHCggGBolHRgUITEhJSkrLi4uFx80ODMsNygtLisBCgoKBQUFDgUFDisZExkrKysrKysrKysrKysrKysrKysrKysrKysrKysrKysrKysrKysrKysrKysrKysrKysrK//AABEIAPQAzgMBIgACEQEDEQH/xAAcAAAABwEBAAAAAAAAAAAAAAAAAQIDBAYHBQj/xAA6EAACAQIEBAQEBQMEAgMBAAABAhEAAwQSITEFBkFRBxNhcSIygZEjobHB8BRCUjNi0eFTgiRDcjX/xAAUAQEAAAAAAAAAAAAAAAAAAAAA/8QAFBEBAAAAAAAAAAAAAAAAAAAAAP/aAAwDAQACEQMRAD8A3GhQoUAoUKFAKFCiJoDpJNN3roAk+9cHjHNWGw6571xVTY6yQTtK+tB3XvAd/tRW7ysJBB6aH+RWccV8TsOB+AfN6rrl0P8AkaoSeJF9bty67Lm0hVMIYPVV/Wg9C5hQLViDeNhUj8BX/wAoJXT0Jrt4PxswZy+ZbvJI+IRmCn0I3oNTzUFfWqbY8S+GuJTEDbZgVI9wa51/xLV3NvB2GxLj+4Mtu2P/AGag0UGlTVMwnEOIsfjw9tPTOGI6966djjTqD51sqo3ZdYHcpvHqKCwA0M1No4IBBBBEgjUEHse1KBoFg0dNg0ugOioUKAiaE0VCgOaBo6SxoHaFCioDoUnNQzUAJqNiMYikBmAJ6EgUnieKFtCxOX19fbqaxHxH5jAzWrQMupzuTB+kag+lBfucec8Nh1I85GaDEEn4ukRufyrDuO8bF5s8TOssusjtFccBACW+M9J2X1qNcYtuZgaRQId/hJEQTBjT6RUc3aVctgbn7U0FoFF6PPTYrqcK4Nev620LAEAnsaDn+4p2ziGXRWZR6Myz9q0rAcroLYUoEfSWYTDd/SaicX5HtiShKHsYgnrB7UHA4NzbjbbLkvu8bK5zA+gkzP1rQsB4mOIzqjMg1DKcwPUBhsI0g1kWJwbWnKGQR9JHcGutw/jYRWV7asSIDwSQPUf3CddINB6E5J5rs4kMgHlEGUttEZCoMKeomdN6txrz9yRxJGYKrKlzU5QNLjKPnE6qYFa3y1xdmWLhzENE6ZgI0kdR7UFoU0qm1Mil0CqImhNJNAZohSaOgcmkE0maJqCTQpM0c0BNSGeB7UomudxXHrZRrjmFQSfXt70FN8SOalw9sQJbp0hydvcVgXEcU1x2uNEkxG8fU710ea+NXMReZmb4c7FUIggz++lcW4enXc+9Ag6iSdOxqIbmtTXUFTqxP5CobWj1igJrlJpS2/v+n/FWvlDkbEY1pC5LQMF2UgH0Heg4nAuDPiHyINJEt0Wa9Bcm8mJhrCEiXjXsfWujy3ydYwlsKqrHViNWPerI1wxIEAD5joIGm1BxsTghr+GNj2+9U/idgEZYB1IMkNvOunWrVxXGJ8pumdsttczEdtNq4b2d4s3QCQQXKqY9jQZ3zHwnzLQttGZPluQJ+LZSN46VRLy5SUcHMNOtavzUgyfL8RIG4GhMHUVnPNGHK3Nd9jBBBIG80HNtXmRgR0MjUjb1H61tXhxzImLcgkJfRFlOly3OrDuVMH6Vhwuben2NT+D8WfDXrd+0xVkYMII1B0ZT/tI0j1oPW2GfQAkSdjsDFSBWecseJWDxbraM4e60MoeMheJYB9hOtX9HkA0Ds0qmiaVNAKKaBagDQBaD0A1ExoJE0Jo6KgS9ZX4m8aGUhj+GkqFG1y6dwe4ArTMfcIttl+aIHuev03rDPEa1nEJJS2So667tc9p60GYXHJbMTrM/8ULdgtJ6DUmivIZBJ66RVx5f5bzLmuj4Sexn/ug4vDuHteIW2ogwTM6DbUjuauPCfDfzCQ7sZ0OURA7TVk5V4BqQAAPhU+ijsevStCwFlVWflUaD9zQVfgvh1hLUTbzRqJEz6k1d7dkIoAAQDbQCPYVGS67fIMidXbQ+4HWgFtzPxOe5kie8bUDj3Z+QZz3PyD1NRr9kHRwbzkSLcxbHuO3vUtidtvTpHWomLbyrVwj5yrGfYaCg5+NcWUJuXbWHUA/Kq6T3MCq1xHi+EjKt4XH3klSSOvtVF4lwnFcQdnu3nFvOQqsdAi/3abg1Ks+FVlhJxRtiJJMACNySdqCZzIyPY8xMroDqQZgTqNNqo3H8IFXKBoCGGpJgbj13p3mLh2Cw5NrCYy/irh0KogNontm/u+gpPDMVexbjD3L1nCoqEvdujLCpE+pbX5fSgqrLSZqVi8IylmEvbzsi3cpVXjYgHuKjJaoLByvZs3HyXiysY8tgDGZZIBI2969PcNxha2haDKIQw2MrrXke3beC6g5Vyyw/sJ+X2961/wAP+bMWqJg7uF8y4RFh3YW1+ISMzakrtqAd6DaQ1HXF5ZwmLRbjYy5bZ3YFbdoHy7KgaqHIlpOutdmgOhQmhQCktRmkXTp0360E0GgRRxSWoOLzNiSlhiujEQvuTH71g/OXERbV7QJL6522BjcR9fsK3nmIDyvr9m3H5ivM/GEMgEz5pZzJ10YhhPuaDkNY/EVe7KO3zEf81u/DeHTbSPlCHKTqZETWKcUcC/PYID6fCPzrb+VcaHs28rZgOp6yv5HSg7XCbIA0M6D9da69s6ft0FchdNu23TXWpoxSqpcjQCTQTrxETcIjffT6gVRuLeJqDE/0+FTzgn+o4+UdCR7VTOb+bMVj8ScFhR5aTDtO4G7EjZasPJ/L+GwEzNy40ZnJER2A6Cg0rh+LFxA8Rp+tJx7hlIB6VxsDzPh8xtZguh0JGka9KqPOviTZw2a3Yy37vyzJFtQQdTGpNBC5p5hWyy2kKgjVgNTBOgCjVmJ/tqvrwe/xIu7t5Fi0fxDcf4U0k5o0JiPhG3U1VuEl8TiWKLmu3CGUT7ZgD37Vot3ki/etNhWJRQly7Mwr4po8tCeqgEgz1jtQVy9xfCYWEwuLuFgIzJZti367iSJjqarGKRsTnuD4mjM2munUdqs1rkjENiA+MFqwiqoYW8skIuUQqyJO5Pek8ucMRca3lC55MFBMHNpqSetBExii5wqxA1X9VYg/UyKprN9KsmHZhgNNlxDgeoIXb86rt5ddO9A/gsTkLyCQy5SAehPUbEVseF4czcN4fcBBKnDOhWc6urE3CWPTKAI/21knB7am/Zz2muqXUG0pym4ZjJPqSK9HctcDuratJeARbctkUyJds3lgncLos9h60FtVpAJ3Kgn3I1oUC1CaA6FFRigBNMYhvrTxqLjTQdSgRQFHQc7i1nMkbRr9v5P0rzzz7wZrOJyxADlgNj5d74tPXMH/ACr0jeWazDnvhy3sahKgkWbw03JAhB98xoMFxTHOxOskH9v0ArQvDjjItubRPzQyHv0is/x1wFpHXfTZhoQPSjw+OZCrKfiQ5gY67j6UHpxFBgzPw/eqP4i8Xv21XC2CFe7cEP8A4iP1mi4Bz9ZvWraKHuYqI8lEYknrB0k6A7x61yrfD8TxLH3reIAtDDoudEuKXYOfhHmLoBqJjtQFw9reGX+nwKHF4x5Nxwudgw3lvlRQe5rhYjgga8y47iS+bEm3ZJuwSdVLKMsjsJq7cY4Zc0wWHy4W0yMHcDJmC/6dnN0zNJJ61UOA8n41MXZa+gw6YbKGuQgzqpLZVj/Wcz9j6UELFclq1u5dwOIN42kZ7gzLmyAfFBXXbpV28HuScFewi4u8gv3Gd1COB5dvI0aL1OxmrfyzgbUNktLbW67kgKASrHWffXSofhbYFvAvbXa3jMUn0W5AoK34k8vHCYq3xLB2wvllfNsqMqsq7uI2kSD9DVu4LxyzjcOLlhjcU/MkgXLTf4ss/Y9RXY5gwwuWTP8Aidd6yHFcuL5puYa82EvjUshKqx6So2oLdxDhgaQTcg/Dl0Ej36iuJiMXZs5rVn475BFuzb1CsRlD3H2RAO+tR14FxW+IxT3MRbBMKt9LKNpucozGpWG5YxNu2ypat2E3hPiLe7UFZ4zhEw+HTDKc5RSS22Z2JLNBqiYq3B9Kv3E+BshLM+YsfbQ71W+L8OGXMNtdukdKCw+CvCRiOIKzglcOhu+nmfKk/c/avQoOutYH4Pc3YPh64j+pZ1e6bYUqjP8AAoO8basa2XhfM2CxJ/AxVm4dDlzhW17qdZoOxnoB52pcEUWWgINSw1FQoCZ6hYxtRU81BxvSg7VClUlhQRsZdCqSZ9hvNZHz/wAXezbFxB/8i+7WrSAklLeXICI+YyWPvWt462SjBdCRv6+vpVUPKiYi6XxKEZRltAMZtmD+JmH907dpoMD4zytfwZQ37S5SqtBaQASB8RGxOtc7jt5S5NtfLRlAKg5gY9e3vWpeMPDcRbtLmPm2QY8wfOI1AYdAOsaVkBBgnWOuh/kUFg5DtWr2NtpiLlxAqFUNphactO2cayQTV+wvCxwPiCYkM9zAXx5N1m1NlnMrnPWCJB03NZi3DbmEuW3uQGhbqBWBkd5G3Stx5d4ja4hgpdA6ODbuods2xM9+oPpQWriOCVtRqCAQ4MzIGo9K5r8NG7sSJmP29K4HCbuO4aps+U/EcGP9N7bAYmwvRCjfOAIipjczvcWbPD8Ux738uGtKfViSxH/5FB0lxq2kfE3PgS0jGJAUADTXaSdAPWuV4UOw4d5twR5+Iv3gDvDtofbc1yMRwvEY9lt4i4hQMGNiyCmFQD/Jj8V1999PSr3cRFVLSABVUKoGwCCBp9KDrKgZI7is6545fm4lxCbZRgSV0zDqKvFjGhNCRt6afY1S/ELjwSw5B2G89T0HrQJ4ZxTybi2w2cP8qz8U9QfWrVeufCd9q83cKxt+5ibeVjm8xXG5jKfy0rfcPxM5Bm+bYwJmgzjnR712/aw+HUtcun4QNNRP2H/FVzjXmWbf9PeXLcU6wcwMdc30rQeKYlLOMw2L+XyrhV5P/wBdwEMw9pFS/Ebk5cWpu29LmUspGzEjNBHYjrQYNcIB0703P8Gh+9dK9whxh2xDFUAu+VkJOcuPmgelcugtPL/P+Pwh/CxLMv8A47pN1Psx0+hrUOV/GmzchMdbNlv/ACpLW2O0lYlfzrBqUpoPY/D8bav2xcs3Fu2zs6kEfl19KkRXkbgHMWJwb58Nea0Z1WSbb+jKdDWzcneMti6Bbxy+Q5/+1RNlvfqh+4oNTNc7iQ0FdFHVlDKQykSGBkEHaIrncU2H870HcmiNChQCKbK9KcNReIY1LNt7t1gqIpZmPQD9/SgrfiDwK5jMJctW8mb4XUsxQZkMkE7ZSJBrDeceb7l3LYFizYW02WLbC4HyjLBaBKTP3ro+IfiPdxxNqyXs4bbLOV7gj5nI1g/4z71nLmguy4RcfglNkZb2GJDWpJHlMSZDHXKDFdDw840cLds2nlA7NbuIdPiZh5bmapPL/G7uEvLdtRPysp+W4hiUb0MVbOZ7dnG2zxDC5pWBibRP4thssJcWPmSY1oNsuWiD7ab1zsXgmdtWOXbc7VC8POZP63BgsfxrcW7m2rAaPHYirG49PrQM4SwLSwon9TRXkLhpMSCB0iQaDuSf+6bulugoMzbkzErduXBiGUszMMrPA10kMSPyqv8AF+X+I3X8u45uKIhiwC6nQwBvWy4y8lu3muGF/M9etU/G+IYDhLOGF19YVPjdY2aBoKCHy7ygmEOa4wzx8TNtB9KlcU52wlkhVuG4QQsWxJnX/quZf4Bj8QDdx142EeXFtdbjL0UsNF9qhC/g8EAoQeYdQoXPd1G7bmg7DYlsVbINi7aGhPmKBIO9WPw74mbtl7DZmbDPkznZrTj4AT3AkVnV3nlrki0hGpkmJjr7b1bvBa8Wt42Tqb1pj7ZKCp+LmBaziCuvl3PxlXSFeQH29gfrWcla3bxr4X5mFF5RraYE6a5To36j7VhZoETQWiNCaBQGlOBv53pk/Slz+lBa+UeesXw5h5Tl7My1hyTbI9P8D6j7VvPA+asPxK0Hw5+NY8yy0C5bJB3B3G+o7V5cz+lPYXFOhJR2Q7EqxUkepG9B7SoUKImgJjXnnxU57fGXDYskDDW2idmvMDq8f4gjStg8R+Jmxw6+ymHZRbU/7rhC/eCa8wYlZaOgoIzmTTRWpHl+u0e9JA3oIzDWjtXmU6EiRBgxI6g9x6Usj9KTHSg7fKXM74LEC8olT8NxP8l9OxHSvQfBOK2sTZW9abMjfQgjcEdCO1eXysVYOSOarmAvZl+K05AuWjrmGwYdmFB6LVZ9BUa6+SXOwgxvPpFRcHxe3cClW016Rr2I6EUvF3VI3B2Mj06UFN4vg7mLu58SH8oGbVgMVAWfncjcnoOlLPFsPgBp5VmQCFCzcPfTc128Sl7EErYjNuSx+BJ6mNfWKf5e5JtYc+Zcy4jEk5jeddF/2op2Ufeg4WE4ZjuIDO5OEsNJDvH9RcUn+y3snuavPL3LWFwdv8FAXPzXX+O65O5LmuRzhiMQltvJbMxBMNttsCNRsK5nJfNi33tWC34pQm4nVGWMwNBXOdL9rCY1y9kZLyTKqNHHSNtdKtfhBw//AOG1+IOIvO3tbtwqffU1XvG/B/h27g0ykA+gMj/urtyljbdnAWEU6JaUR1mJM0COfeIWcPhLjXhIKMoXfMzCBp9a8y9Ku3ilzEcVicgb4LfT/dNUcmgKio6TQKo401FJpxBQIj1pVukvFLs0HtigaFA0GRePHF4/pMKhhmc3WP8AtHwj8zWPcUtILzquqzAPUEdx6kfnVt8W+Ki9xV9dLIW1PbK0k+81WOL4eLjsJIkQZGsrPTr7aUHOZP4dN/1pD6SOvSpOedYjURJ2Mb/9U3eEnTX1Og9aCI4/4ogtO5RG/Xb9/ek0DeWk2WysD2ZT9iDTrUzc2NBvHHYt4wrBUPZtXhH+TKAzD02kVDucWZHVLiNFwxbdRK3CdAumzH1q382cEa/g7N21Hn2rVtkkaOpQZ7ZPYjb1Arjcp41LqhD/AH6oD81u6nzIexBn7UHSxHEUwOGZm+aPMcTrIGo/aqpi/FO2z2haDZXuW89wqQFtk/Edeo/an+eeVcRdRovqxPQqVmDIB1isq4wuIw7ZL1tJjpsR9KD0fnS8kqQZGhBkfcVVeH8LtYXiH9Q4IdkNosNhmI+M+8Zaq/gjjGuPfQs4VURlTU29TBGuxOlabxnBhkMan+aUHH8SeG+dhrgOvwmPQ+lZrhuZWXAat8agr9vhq+8Q4qbflWLp0uNkVm+YNE5SO0DesW5ksNZvXrHRbhI9QxzCg5DNMk7nU0hhQJoqAoomFGDRE0ClmnBprRAUBt69/wDqgbCz0p63RIIpxY2oPaRNNYm8ERmOyqzT2gU5VX8TMe1nhuIddyoQf+7ZT+tB5r4ljjdutdbe47MfWWmNae4vdL5XjIHA0AgHLAPpvNQU+Yehj6HQaVIZiUjMfgcgegbWKCH5gMjaDNELmkdJ9ojr60hpVt531NBToetA6wAjcjv0PamYnp02pxNp6daUlufQfzSgjvt7RTbj9D9qdu24+sGmjQemeHc3Ya1w7BtiboV7mFtEIAXuN8IBIUdPWqLh+KW7uIu4vCBks271jzLbiGS45yi+FGytOU1xfDvi+AuhbGOGW4sJavsfw2QfLab/ABidDVstcFbBcXtuoy4a/b8l4AZWZpyFhsQWyigu3EMMSrAdZrLeZOULmJu5py6RtO1bAEP02+1N3Lca/agpHh7yicFnfPJcBWUgwQNQQPSrRxDGQhj6GpttI+361WeYsaEnMdANu9BmXiFxc3MWiqf9EBpH+e81R+JYxrt1rjmWYyTXSxF8M9663UmPUsdB9q4hNAdJoTRgUBUmKWKNAOtAoT0oCnIik5xQH/x+dEKRMmnaD2lWZeOmMy4O3aDBfMuSwnVggkR9YrTjWIePeKP9RYRR8lotPT43j6aCgyZwc3qdqVZnYnTqJgdetC8u0MT+sD196bT1Eg9PSgdxAJOUgdPpodKhZo7/AEqWziYPQRIO/r7xTFy11npQIV9donpT4uEg66DQDvUbP370EagNu0k/9Uhp6aUbGkufvQCxBMH2q58oc6XbDW8PfPm2POtkByc1g5hDq+8eh0qjmpNtswIbfv8AtQevLi76iDqPUHUa9d6YZZJHQVU/C7mH+q4eqsZvWPwrkmSRHwP9RH2q3W1gUDLrArIfETiZDqgOhzEnSdNhWr8SugK3sa89828SzYi442Vii9jA1oK7xG5oEGw1PqYqEtK31pFAdAUVACgUBToHXSkIJmlzpQKuMKjZqVcO/al2bJ+Y7frQHYQd9aU1BjH870ljQe1przl4wY43eI3lBBVVtpHbLv8Aqa9FivLXO98XcdfYdbjiTMGCftFBwWWNJ12GnT0o2tQPfYz2ogx/L61Oa2o6ySRoYkmO21Bzzb1nTaabLHsPr37+1TLtod4id4id9xUV1JPr32mP2oGLq7R6x7TTTb1JJnfT2imiPzoGZNEvtNGaIt9KBBpVptfeiajw4JYAbkgffSg1TwFxoXFX7RMG7ZUqO7WmkiO8GtwaI2ivKH9Q+Gvpcslke0wKtv8AENzp0Ooit24f4lYXyFbFMtm4VXNbU5zmZZ0H83oJ/MguOvlWgZIMkdNNKwXnNFt3/IU5ha0c7zdPza1auc/FK7fVrWFQ4e22huE/juvUdkB9KzYnX89aAiaTFLGtA0DdHSysUnWgWlFcbSkzTltZ1oCtW+pp245iOnbtRl8u1NPdnWgLPuPzpJ2FIJml5Zig9rO2h9jXk3il5GuXCOrMNTIY5iSfQ16c5t4kLGDxF0/2Wm09SIGv1rzJfEKVC6QD8URq0yPegjWVgwQNYiRAk6xPU0Uw0EE/Htpp6zS7dzRwR8UBQfSdMo6e9M37moGbNMzoZ+HTLQGpjQRBkwdYJ6fSm7l4kAHtpppHb96S0DX7+nYRTbPmOupkDX+4HpNA2AensZ+9F9fXSlsTrsIJ2mDRdNYHSO9BFcRQYTSyPbWkHSgJzSUeGnsaUe9IdaDq4u7KqV2I19SBUV952A6wJ1707w8KyMpkEEEHpB6fekBDseknfegjlf59aGXftvSwYkR/JpQAoEKKOO9LYd9BE0yST00oDQTTbJFOqIpRSaCPl1p8UgLFGB+lAG0+1M70/wCXSlAEGOv7UEdbetPqKAHYUZoPT3i1/wDzbixOZ0XrpDZp09qwLGzbTu0DUmYUtpH80rc/GLGeVg7ZG/nLAic0K2/pXnLGYgknuSxI6LOp3oHzegaSepnv6HtTdvEgRqJEwN9xt96gMT9/tRZfSg6QcEzIJ2iND7jrTbn06+vvp2qELR/79aUCw7/zSgllvsZ9/Smcx66mKaW8eoovP9KA96U2v3/amVanM87aa0DZGlBhSn32om2oF4S5B/I+oNS2I77AakQTFQLf7V2r5BCysBlmYmSNIoOYTroJ6/nNEZPSOk1LIXLIOvaIEUlEn060EZbffWg1PXjP6UkKTQNqv871JdYka+3ahbUDWdR/zpR3bhMmdSZNBEcSaC0tV1osSmxoHG2/m9IJ0/m9NKxFGb070CwsHffWaA3+lEW9o9KE6/Sg9A+OzfgYYdDceR7JXn9zP3/ahQoEqKkWLIJFChQSGQDKB1mfXUVHbePU/qaOhQM3LYmO1MXBQoUCGpdvf60KFAu7ufekPsKFCgSh1HvXWR5QA9BA9PioUKBvEf2+vTpvTYbWKOhQAUI0oUKA3XUeopt9qFCgVYWBIpGKX8qFCgjo1OOJoUKBlDT67/ShQo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3" y="2554982"/>
            <a:ext cx="627797" cy="6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3" y="2613903"/>
            <a:ext cx="1041771" cy="5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Łącznik prostoliniowy 16"/>
          <p:cNvCxnSpPr/>
          <p:nvPr/>
        </p:nvCxnSpPr>
        <p:spPr>
          <a:xfrm>
            <a:off x="917575" y="2574575"/>
            <a:ext cx="0" cy="404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307975" y="3254032"/>
            <a:ext cx="4776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1246214" y="332270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10       8      0         5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206873" y="4189120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0        0     12        3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1206873" y="5002710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7        3      4         3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1206873" y="5926876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2        3      8         9</a:t>
            </a:r>
          </a:p>
        </p:txBody>
      </p:sp>
      <p:sp>
        <p:nvSpPr>
          <p:cNvPr id="29" name="Symbol zastępczy zawartości 2"/>
          <p:cNvSpPr txBox="1">
            <a:spLocks/>
          </p:cNvSpPr>
          <p:nvPr/>
        </p:nvSpPr>
        <p:spPr>
          <a:xfrm>
            <a:off x="5386317" y="1433869"/>
            <a:ext cx="3539320" cy="518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/>
              <a:t>How to </a:t>
            </a:r>
            <a:r>
              <a:rPr lang="pl-PL" dirty="0" err="1"/>
              <a:t>pick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items</a:t>
            </a:r>
            <a:r>
              <a:rPr lang="pl-PL" dirty="0"/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pl-PL" dirty="0"/>
              <a:t>Total </a:t>
            </a:r>
            <a:r>
              <a:rPr lang="pl-PL" dirty="0" err="1"/>
              <a:t>utility</a:t>
            </a:r>
            <a:r>
              <a:rPr lang="pl-PL" dirty="0"/>
              <a:t>?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dirty="0"/>
              <a:t>             </a:t>
            </a:r>
            <a:r>
              <a:rPr lang="pl-PL" dirty="0">
                <a:sym typeface="Wingdings" panose="05000000000000000000" pitchFamily="2" charset="2"/>
              </a:rPr>
              <a:t>  19</a:t>
            </a: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pl-PL" dirty="0"/>
              <a:t>             </a:t>
            </a:r>
            <a:r>
              <a:rPr lang="pl-PL" dirty="0">
                <a:sym typeface="Wingdings" panose="05000000000000000000" pitchFamily="2" charset="2"/>
              </a:rPr>
              <a:t>  14</a:t>
            </a: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pl-PL" dirty="0"/>
              <a:t>             </a:t>
            </a:r>
            <a:r>
              <a:rPr lang="pl-PL" dirty="0">
                <a:sym typeface="Wingdings" panose="05000000000000000000" pitchFamily="2" charset="2"/>
              </a:rPr>
              <a:t>  24</a:t>
            </a: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pl-PL" dirty="0">
                <a:sym typeface="Wingdings" panose="05000000000000000000" pitchFamily="2" charset="2"/>
              </a:rPr>
              <a:t>               20</a:t>
            </a:r>
          </a:p>
        </p:txBody>
      </p:sp>
      <p:cxnSp>
        <p:nvCxnSpPr>
          <p:cNvPr id="18" name="Łącznik prostoliniowy 17"/>
          <p:cNvCxnSpPr/>
          <p:nvPr/>
        </p:nvCxnSpPr>
        <p:spPr>
          <a:xfrm flipH="1">
            <a:off x="5254388" y="1269242"/>
            <a:ext cx="13648" cy="5348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57" y="3368472"/>
            <a:ext cx="832513" cy="4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92" y="4189120"/>
            <a:ext cx="700841" cy="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13" y="4938907"/>
            <a:ext cx="627797" cy="6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27" y="5810019"/>
            <a:ext cx="1041771" cy="5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ipsa 20"/>
          <p:cNvSpPr/>
          <p:nvPr/>
        </p:nvSpPr>
        <p:spPr>
          <a:xfrm>
            <a:off x="5268036" y="4712399"/>
            <a:ext cx="2338316" cy="189646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/>
          <p:cNvSpPr/>
          <p:nvPr/>
        </p:nvSpPr>
        <p:spPr>
          <a:xfrm>
            <a:off x="838225" y="2969778"/>
            <a:ext cx="1266015" cy="200403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828840" y="2047165"/>
            <a:ext cx="1266015" cy="612799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832513" y="3371002"/>
            <a:ext cx="1266015" cy="2086933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130777" y="1373259"/>
            <a:ext cx="38903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Goal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pick</a:t>
            </a:r>
            <a:r>
              <a:rPr lang="pl-PL" dirty="0"/>
              <a:t> </a:t>
            </a:r>
            <a:r>
              <a:rPr lang="pl-PL" i="1" dirty="0"/>
              <a:t>K</a:t>
            </a:r>
            <a:r>
              <a:rPr lang="pl-PL" dirty="0"/>
              <a:t> </a:t>
            </a:r>
            <a:r>
              <a:rPr lang="pl-PL" dirty="0" err="1"/>
              <a:t>winners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i="1" dirty="0"/>
              <a:t>m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, to </a:t>
            </a:r>
            <a:r>
              <a:rPr lang="pl-PL" dirty="0" err="1"/>
              <a:t>get</a:t>
            </a:r>
            <a:r>
              <a:rPr lang="pl-PL" dirty="0"/>
              <a:t> the </a:t>
            </a:r>
            <a:r>
              <a:rPr lang="pl-PL" dirty="0" err="1"/>
              <a:t>highest</a:t>
            </a:r>
            <a:r>
              <a:rPr lang="pl-PL" dirty="0"/>
              <a:t> </a:t>
            </a:r>
            <a:r>
              <a:rPr lang="pl-PL" dirty="0" err="1"/>
              <a:t>utility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b="1" dirty="0" err="1"/>
              <a:t>Initialize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Forget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whole</a:t>
            </a:r>
            <a:r>
              <a:rPr lang="pl-PL" dirty="0"/>
              <a:t> profile </a:t>
            </a:r>
            <a:r>
              <a:rPr lang="pl-PL" dirty="0" err="1"/>
              <a:t>beyond</a:t>
            </a:r>
            <a:r>
              <a:rPr lang="pl-PL" dirty="0"/>
              <a:t> </a:t>
            </a:r>
            <a:r>
              <a:rPr lang="pl-PL" dirty="0" err="1"/>
              <a:t>rank</a:t>
            </a:r>
            <a:r>
              <a:rPr lang="pl-PL" dirty="0"/>
              <a:t> </a:t>
            </a:r>
            <a:r>
              <a:rPr lang="pl-PL" i="1" dirty="0"/>
              <a:t>x</a:t>
            </a:r>
            <a:r>
              <a:rPr lang="pl-PL" dirty="0"/>
              <a:t>:</a:t>
            </a:r>
          </a:p>
          <a:p>
            <a:endParaRPr lang="pl-PL" dirty="0"/>
          </a:p>
          <a:p>
            <a:r>
              <a:rPr lang="pl-PL" dirty="0"/>
              <a:t>x = </a:t>
            </a:r>
            <a:r>
              <a:rPr lang="pl-PL" dirty="0" err="1"/>
              <a:t>mw</a:t>
            </a:r>
            <a:r>
              <a:rPr lang="pl-PL" dirty="0"/>
              <a:t>(K) / K   	</a:t>
            </a:r>
            <a:r>
              <a:rPr lang="pl-PL" sz="1400" dirty="0"/>
              <a:t>(w(K)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Lambert’s</a:t>
            </a:r>
            <a:r>
              <a:rPr lang="pl-PL" sz="1400" dirty="0"/>
              <a:t> 			W </a:t>
            </a:r>
            <a:r>
              <a:rPr lang="pl-PL" sz="1400" dirty="0" err="1"/>
              <a:t>function</a:t>
            </a:r>
            <a:r>
              <a:rPr lang="pl-PL" sz="1400" dirty="0"/>
              <a:t>, O(log K))</a:t>
            </a:r>
          </a:p>
          <a:p>
            <a:endParaRPr lang="pl-PL" sz="1400" b="1" dirty="0"/>
          </a:p>
          <a:p>
            <a:r>
              <a:rPr lang="pl-PL" b="1" dirty="0" err="1"/>
              <a:t>Loop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Keep</a:t>
            </a:r>
            <a:r>
              <a:rPr lang="pl-PL" dirty="0"/>
              <a:t> </a:t>
            </a:r>
            <a:r>
              <a:rPr lang="pl-PL" dirty="0" err="1"/>
              <a:t>picking</a:t>
            </a:r>
            <a:r>
              <a:rPr lang="pl-PL" dirty="0"/>
              <a:t> the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appears</a:t>
            </a:r>
            <a:r>
              <a:rPr lang="pl-PL" dirty="0"/>
              <a:t> in the „</a:t>
            </a:r>
            <a:r>
              <a:rPr lang="pl-PL" dirty="0" err="1"/>
              <a:t>available</a:t>
            </a:r>
            <a:r>
              <a:rPr lang="pl-PL" dirty="0"/>
              <a:t>” part of the profile most </a:t>
            </a:r>
            <a:r>
              <a:rPr lang="pl-PL" dirty="0" err="1"/>
              <a:t>frequently</a:t>
            </a:r>
            <a:r>
              <a:rPr lang="pl-PL" dirty="0"/>
              <a:t>.</a:t>
            </a:r>
          </a:p>
          <a:p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832513" y="2019869"/>
            <a:ext cx="4053386" cy="34665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5105" y="2019869"/>
            <a:ext cx="36901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 err="1"/>
              <a:t>v</a:t>
            </a:r>
            <a:r>
              <a:rPr lang="pl-PL" baseline="-25000" dirty="0" err="1"/>
              <a:t>n</a:t>
            </a:r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78535" y="1431612"/>
            <a:ext cx="40543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Rank</a:t>
            </a:r>
            <a:endParaRPr lang="pl-PL" dirty="0"/>
          </a:p>
          <a:p>
            <a:r>
              <a:rPr lang="pl-PL" sz="1600" dirty="0"/>
              <a:t>1  2  3                                                                     m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116369" y="2047165"/>
            <a:ext cx="2769530" cy="3410771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 flipH="1">
            <a:off x="2116368" y="1431612"/>
            <a:ext cx="1" cy="457340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974342" y="11574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x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0" y="204716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90" y="235196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6" y="3349340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51" y="354067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51" y="3822674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5" y="4941654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" y="5214027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48" y="5008529"/>
            <a:ext cx="631202" cy="68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Łącznik prostoliniowy 22"/>
          <p:cNvCxnSpPr/>
          <p:nvPr/>
        </p:nvCxnSpPr>
        <p:spPr>
          <a:xfrm flipH="1">
            <a:off x="463640" y="2659964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 flipH="1">
            <a:off x="448870" y="3371003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8" y="3553289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02" y="4900725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7" y="4080184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2" y="2313074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82" y="2624338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90" y="2962079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79" y="4177347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37" y="4659824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45" y="4411658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30" y="2053714"/>
            <a:ext cx="141122" cy="259360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79" y="4420919"/>
            <a:ext cx="141122" cy="259360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0" y="3106019"/>
            <a:ext cx="141122" cy="259360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85" y="5008530"/>
            <a:ext cx="519499" cy="68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Łącznik prostoliniowy 47"/>
          <p:cNvCxnSpPr/>
          <p:nvPr/>
        </p:nvCxnSpPr>
        <p:spPr>
          <a:xfrm flipH="1">
            <a:off x="456270" y="2969778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oliniowy 48"/>
          <p:cNvCxnSpPr/>
          <p:nvPr/>
        </p:nvCxnSpPr>
        <p:spPr>
          <a:xfrm flipH="1">
            <a:off x="465107" y="3170181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7B3E138-1ECA-4131-8F4F-D21B5B911153}"/>
              </a:ext>
            </a:extLst>
          </p:cNvPr>
          <p:cNvSpPr txBox="1"/>
          <p:nvPr/>
        </p:nvSpPr>
        <p:spPr>
          <a:xfrm>
            <a:off x="463640" y="6094701"/>
            <a:ext cx="8252988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P. </a:t>
            </a:r>
            <a:r>
              <a:rPr lang="en-US" sz="1600" dirty="0" err="1"/>
              <a:t>Faliszewski</a:t>
            </a:r>
            <a:r>
              <a:rPr lang="en-US" sz="1600" dirty="0"/>
              <a:t>, </a:t>
            </a:r>
            <a:r>
              <a:rPr lang="pl-PL" sz="1600" dirty="0"/>
              <a:t>P. </a:t>
            </a:r>
            <a:r>
              <a:rPr lang="en-US" sz="1600" dirty="0" err="1"/>
              <a:t>Skowron</a:t>
            </a:r>
            <a:r>
              <a:rPr lang="en-US" sz="1600" dirty="0"/>
              <a:t>, </a:t>
            </a:r>
            <a:r>
              <a:rPr lang="pl-PL" sz="1600" dirty="0"/>
              <a:t>A. </a:t>
            </a:r>
            <a:r>
              <a:rPr lang="en-US" sz="1600" dirty="0" err="1"/>
              <a:t>Slinko</a:t>
            </a:r>
            <a:r>
              <a:rPr lang="en-US" sz="1600" dirty="0"/>
              <a:t>: Achieving Fully Proportional Representation: Approximability Result</a:t>
            </a:r>
            <a:r>
              <a:rPr lang="pl-PL" sz="1600" dirty="0"/>
              <a:t>s, Artificial Intelligence 2015</a:t>
            </a:r>
          </a:p>
          <a:p>
            <a:endParaRPr lang="pl-PL" sz="400" dirty="0"/>
          </a:p>
        </p:txBody>
      </p:sp>
      <p:sp>
        <p:nvSpPr>
          <p:cNvPr id="47" name="Tytuł 1">
            <a:extLst>
              <a:ext uri="{FF2B5EF4-FFF2-40B4-BE49-F238E27FC236}">
                <a16:creationId xmlns:a16="http://schemas.microsoft.com/office/drawing/2014/main" id="{C35A6662-C2D6-4CCD-900A-B402FB24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Autofit/>
          </a:bodyPr>
          <a:lstStyle/>
          <a:p>
            <a:r>
              <a:rPr lang="pl-PL" sz="2800" b="1" dirty="0" err="1"/>
              <a:t>Chamberlin</a:t>
            </a:r>
            <a:r>
              <a:rPr lang="pl-PL" sz="2800" b="1" dirty="0"/>
              <a:t>—Courant PTAS  (</a:t>
            </a:r>
            <a:r>
              <a:rPr lang="pl-PL" sz="2800" b="1" dirty="0" err="1"/>
              <a:t>Borda</a:t>
            </a:r>
            <a:r>
              <a:rPr lang="pl-PL" sz="2800" b="1" dirty="0"/>
              <a:t> Utilities)</a:t>
            </a:r>
            <a:endParaRPr lang="pl-PL" sz="2800" baseline="30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ECDE95-2D4D-41EC-8458-8D908C9913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414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a 55"/>
          <p:cNvGrpSpPr/>
          <p:nvPr/>
        </p:nvGrpSpPr>
        <p:grpSpPr>
          <a:xfrm rot="10800000">
            <a:off x="8197465" y="5955470"/>
            <a:ext cx="608087" cy="302821"/>
            <a:chOff x="3865419" y="6005014"/>
            <a:chExt cx="1893062" cy="452652"/>
          </a:xfrm>
        </p:grpSpPr>
        <p:sp>
          <p:nvSpPr>
            <p:cNvPr id="57" name="Prostokąt 56"/>
            <p:cNvSpPr/>
            <p:nvPr/>
          </p:nvSpPr>
          <p:spPr>
            <a:xfrm flipV="1">
              <a:off x="3865419" y="6005015"/>
              <a:ext cx="1880692" cy="452651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8" name="Grupa 57"/>
            <p:cNvGrpSpPr/>
            <p:nvPr/>
          </p:nvGrpSpPr>
          <p:grpSpPr>
            <a:xfrm>
              <a:off x="4107218" y="6005014"/>
              <a:ext cx="1651263" cy="452651"/>
              <a:chOff x="5312069" y="5897854"/>
              <a:chExt cx="1651263" cy="452651"/>
            </a:xfrm>
          </p:grpSpPr>
          <p:cxnSp>
            <p:nvCxnSpPr>
              <p:cNvPr id="59" name="Łącznik prostoliniowy 58"/>
              <p:cNvCxnSpPr/>
              <p:nvPr/>
            </p:nvCxnSpPr>
            <p:spPr>
              <a:xfrm flipH="1">
                <a:off x="5312069" y="5897854"/>
                <a:ext cx="165126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oliniowy 59"/>
              <p:cNvCxnSpPr/>
              <p:nvPr/>
            </p:nvCxnSpPr>
            <p:spPr>
              <a:xfrm flipH="1">
                <a:off x="5312070" y="6350505"/>
                <a:ext cx="165126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oliniowy 60"/>
              <p:cNvCxnSpPr/>
              <p:nvPr/>
            </p:nvCxnSpPr>
            <p:spPr>
              <a:xfrm flipV="1">
                <a:off x="6963331" y="5897855"/>
                <a:ext cx="1" cy="45265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upa 24"/>
          <p:cNvGrpSpPr/>
          <p:nvPr/>
        </p:nvGrpSpPr>
        <p:grpSpPr>
          <a:xfrm>
            <a:off x="5070269" y="5955474"/>
            <a:ext cx="1893062" cy="302821"/>
            <a:chOff x="3865419" y="6005014"/>
            <a:chExt cx="1893062" cy="452652"/>
          </a:xfrm>
        </p:grpSpPr>
        <p:sp>
          <p:nvSpPr>
            <p:cNvPr id="55" name="Prostokąt 54"/>
            <p:cNvSpPr/>
            <p:nvPr/>
          </p:nvSpPr>
          <p:spPr>
            <a:xfrm flipV="1">
              <a:off x="3865419" y="6005015"/>
              <a:ext cx="1880692" cy="452651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4" name="Grupa 23"/>
            <p:cNvGrpSpPr/>
            <p:nvPr/>
          </p:nvGrpSpPr>
          <p:grpSpPr>
            <a:xfrm>
              <a:off x="4107218" y="6005014"/>
              <a:ext cx="1651263" cy="452651"/>
              <a:chOff x="5312069" y="5897854"/>
              <a:chExt cx="1651263" cy="452651"/>
            </a:xfrm>
          </p:grpSpPr>
          <p:cxnSp>
            <p:nvCxnSpPr>
              <p:cNvPr id="52" name="Łącznik prostoliniowy 51"/>
              <p:cNvCxnSpPr/>
              <p:nvPr/>
            </p:nvCxnSpPr>
            <p:spPr>
              <a:xfrm flipH="1">
                <a:off x="5312069" y="5897854"/>
                <a:ext cx="165126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oliniowy 52"/>
              <p:cNvCxnSpPr/>
              <p:nvPr/>
            </p:nvCxnSpPr>
            <p:spPr>
              <a:xfrm flipH="1">
                <a:off x="5312070" y="6350505"/>
                <a:ext cx="1651262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oliniowy 53"/>
              <p:cNvCxnSpPr/>
              <p:nvPr/>
            </p:nvCxnSpPr>
            <p:spPr>
              <a:xfrm flipV="1">
                <a:off x="6963331" y="5897855"/>
                <a:ext cx="1" cy="45265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Prostokąt 30"/>
          <p:cNvSpPr/>
          <p:nvPr/>
        </p:nvSpPr>
        <p:spPr>
          <a:xfrm>
            <a:off x="828840" y="2047165"/>
            <a:ext cx="1266015" cy="612799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832513" y="2969778"/>
            <a:ext cx="1266015" cy="2488157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32513" y="2019869"/>
            <a:ext cx="4053386" cy="34665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5105" y="2019869"/>
            <a:ext cx="36901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 err="1"/>
              <a:t>v</a:t>
            </a:r>
            <a:r>
              <a:rPr lang="pl-PL" baseline="-25000" dirty="0" err="1"/>
              <a:t>n</a:t>
            </a:r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78535" y="1431612"/>
            <a:ext cx="40543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Rank</a:t>
            </a:r>
            <a:endParaRPr lang="pl-PL" dirty="0"/>
          </a:p>
          <a:p>
            <a:r>
              <a:rPr lang="pl-PL" sz="1600" dirty="0"/>
              <a:t>1  2  3                                                                     m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116369" y="2047165"/>
            <a:ext cx="2769530" cy="3410771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 flipH="1">
            <a:off x="2116368" y="1431612"/>
            <a:ext cx="1" cy="457340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974342" y="11574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x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0" y="204716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90" y="235196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6" y="3349340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51" y="354067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51" y="3822674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5" y="4941654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" y="5214027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48" y="5008529"/>
            <a:ext cx="631202" cy="68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Łącznik prostoliniowy 22"/>
          <p:cNvCxnSpPr/>
          <p:nvPr/>
        </p:nvCxnSpPr>
        <p:spPr>
          <a:xfrm flipH="1">
            <a:off x="463640" y="2659964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8" y="3553289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02" y="4900725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7" y="4080184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2" y="2313074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82" y="2624338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90" y="2962079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79" y="4177347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37" y="4659824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45" y="4411658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30" y="2053714"/>
            <a:ext cx="141122" cy="259360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79" y="4420919"/>
            <a:ext cx="141122" cy="259360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0" y="3106019"/>
            <a:ext cx="141122" cy="259360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85" y="5008530"/>
            <a:ext cx="519499" cy="68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Łącznik prostoliniowy 47"/>
          <p:cNvCxnSpPr/>
          <p:nvPr/>
        </p:nvCxnSpPr>
        <p:spPr>
          <a:xfrm flipH="1">
            <a:off x="456270" y="2969778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Obraz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31" y="4942004"/>
            <a:ext cx="392915" cy="72211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130777" y="1373259"/>
            <a:ext cx="38903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Goal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pick</a:t>
            </a:r>
            <a:r>
              <a:rPr lang="pl-PL" dirty="0"/>
              <a:t> </a:t>
            </a:r>
            <a:r>
              <a:rPr lang="pl-PL" i="1" dirty="0"/>
              <a:t>K</a:t>
            </a:r>
            <a:r>
              <a:rPr lang="pl-PL" dirty="0"/>
              <a:t> </a:t>
            </a:r>
            <a:r>
              <a:rPr lang="pl-PL" dirty="0" err="1"/>
              <a:t>winners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i="1" dirty="0"/>
              <a:t>m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, to </a:t>
            </a:r>
            <a:r>
              <a:rPr lang="pl-PL" dirty="0" err="1"/>
              <a:t>get</a:t>
            </a:r>
            <a:r>
              <a:rPr lang="pl-PL" dirty="0"/>
              <a:t> the </a:t>
            </a:r>
            <a:r>
              <a:rPr lang="pl-PL" dirty="0" err="1"/>
              <a:t>highest</a:t>
            </a:r>
            <a:r>
              <a:rPr lang="pl-PL" dirty="0"/>
              <a:t> </a:t>
            </a:r>
            <a:r>
              <a:rPr lang="pl-PL" dirty="0" err="1"/>
              <a:t>utility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b="1" dirty="0" err="1"/>
              <a:t>Initialize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Forget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whole</a:t>
            </a:r>
            <a:r>
              <a:rPr lang="pl-PL" dirty="0"/>
              <a:t> profile </a:t>
            </a:r>
            <a:r>
              <a:rPr lang="pl-PL" dirty="0" err="1"/>
              <a:t>beyond</a:t>
            </a:r>
            <a:r>
              <a:rPr lang="pl-PL" dirty="0"/>
              <a:t> </a:t>
            </a:r>
            <a:r>
              <a:rPr lang="pl-PL" dirty="0" err="1"/>
              <a:t>rank</a:t>
            </a:r>
            <a:r>
              <a:rPr lang="pl-PL" dirty="0"/>
              <a:t> </a:t>
            </a:r>
            <a:r>
              <a:rPr lang="pl-PL" i="1" dirty="0"/>
              <a:t>x</a:t>
            </a:r>
            <a:r>
              <a:rPr lang="pl-PL" dirty="0"/>
              <a:t>:</a:t>
            </a:r>
          </a:p>
          <a:p>
            <a:endParaRPr lang="pl-PL" dirty="0"/>
          </a:p>
          <a:p>
            <a:r>
              <a:rPr lang="pl-PL" dirty="0"/>
              <a:t>x = </a:t>
            </a:r>
            <a:r>
              <a:rPr lang="pl-PL" dirty="0" err="1"/>
              <a:t>mw</a:t>
            </a:r>
            <a:r>
              <a:rPr lang="pl-PL" dirty="0"/>
              <a:t>(K) / K   	</a:t>
            </a:r>
            <a:r>
              <a:rPr lang="pl-PL" sz="1400" dirty="0"/>
              <a:t>(w(K)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Lambert’s</a:t>
            </a:r>
            <a:r>
              <a:rPr lang="pl-PL" sz="1400" dirty="0"/>
              <a:t> 			W </a:t>
            </a:r>
            <a:r>
              <a:rPr lang="pl-PL" sz="1400" dirty="0" err="1"/>
              <a:t>function</a:t>
            </a:r>
            <a:r>
              <a:rPr lang="pl-PL" sz="1400" dirty="0"/>
              <a:t>, O(log K))</a:t>
            </a:r>
          </a:p>
          <a:p>
            <a:endParaRPr lang="pl-PL" sz="1400" b="1" dirty="0"/>
          </a:p>
          <a:p>
            <a:r>
              <a:rPr lang="pl-PL" b="1" dirty="0" err="1"/>
              <a:t>Loop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Keep</a:t>
            </a:r>
            <a:r>
              <a:rPr lang="pl-PL" dirty="0"/>
              <a:t> </a:t>
            </a:r>
            <a:r>
              <a:rPr lang="pl-PL" dirty="0" err="1"/>
              <a:t>picking</a:t>
            </a:r>
            <a:r>
              <a:rPr lang="pl-PL" dirty="0"/>
              <a:t> the </a:t>
            </a:r>
            <a:r>
              <a:rPr lang="pl-PL" dirty="0" err="1"/>
              <a:t>candidate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appears</a:t>
            </a:r>
            <a:r>
              <a:rPr lang="pl-PL" dirty="0"/>
              <a:t> in the „</a:t>
            </a:r>
            <a:r>
              <a:rPr lang="pl-PL" dirty="0" err="1"/>
              <a:t>available</a:t>
            </a:r>
            <a:r>
              <a:rPr lang="pl-PL" dirty="0"/>
              <a:t>” part of the profile most </a:t>
            </a:r>
            <a:r>
              <a:rPr lang="pl-PL" dirty="0" err="1"/>
              <a:t>frequently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b="1" dirty="0" err="1"/>
              <a:t>Guarantee</a:t>
            </a:r>
            <a:r>
              <a:rPr lang="pl-PL" b="1" dirty="0"/>
              <a:t>:</a:t>
            </a:r>
            <a:r>
              <a:rPr lang="pl-PL" dirty="0"/>
              <a:t> n(m-1)(1 – 2w(K)/K) </a:t>
            </a:r>
            <a:r>
              <a:rPr lang="pl-PL" dirty="0" err="1"/>
              <a:t>utility</a:t>
            </a:r>
            <a:endParaRPr lang="pl-PL" dirty="0"/>
          </a:p>
          <a:p>
            <a:endParaRPr lang="pl-PL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A3A842-775B-456A-B97C-D9384ECD13A5}"/>
              </a:ext>
            </a:extLst>
          </p:cNvPr>
          <p:cNvSpPr txBox="1"/>
          <p:nvPr/>
        </p:nvSpPr>
        <p:spPr>
          <a:xfrm>
            <a:off x="463640" y="6094701"/>
            <a:ext cx="8252988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P. </a:t>
            </a:r>
            <a:r>
              <a:rPr lang="en-US" sz="1600" dirty="0" err="1"/>
              <a:t>Faliszewski</a:t>
            </a:r>
            <a:r>
              <a:rPr lang="en-US" sz="1600" dirty="0"/>
              <a:t>, </a:t>
            </a:r>
            <a:r>
              <a:rPr lang="pl-PL" sz="1600" dirty="0"/>
              <a:t>P. </a:t>
            </a:r>
            <a:r>
              <a:rPr lang="en-US" sz="1600" dirty="0" err="1"/>
              <a:t>Skowron</a:t>
            </a:r>
            <a:r>
              <a:rPr lang="en-US" sz="1600" dirty="0"/>
              <a:t>, </a:t>
            </a:r>
            <a:r>
              <a:rPr lang="pl-PL" sz="1600" dirty="0"/>
              <a:t>A. </a:t>
            </a:r>
            <a:r>
              <a:rPr lang="en-US" sz="1600" dirty="0" err="1"/>
              <a:t>Slinko</a:t>
            </a:r>
            <a:r>
              <a:rPr lang="en-US" sz="1600" dirty="0"/>
              <a:t>: Achieving Fully Proportional Representation: Approximability Result</a:t>
            </a:r>
            <a:r>
              <a:rPr lang="pl-PL" sz="1600" dirty="0"/>
              <a:t>s, Artificial Intelligence 2015</a:t>
            </a:r>
          </a:p>
          <a:p>
            <a:endParaRPr lang="pl-PL" sz="400" dirty="0"/>
          </a:p>
        </p:txBody>
      </p:sp>
      <p:sp>
        <p:nvSpPr>
          <p:cNvPr id="62" name="Tytuł 1">
            <a:extLst>
              <a:ext uri="{FF2B5EF4-FFF2-40B4-BE49-F238E27FC236}">
                <a16:creationId xmlns:a16="http://schemas.microsoft.com/office/drawing/2014/main" id="{0955AD24-31AA-44E4-82D3-899780E3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Autofit/>
          </a:bodyPr>
          <a:lstStyle/>
          <a:p>
            <a:r>
              <a:rPr lang="pl-PL" sz="2800" b="1" dirty="0" err="1"/>
              <a:t>Chamberlin</a:t>
            </a:r>
            <a:r>
              <a:rPr lang="pl-PL" sz="2800" b="1" dirty="0"/>
              <a:t>—Courant PTAS  (</a:t>
            </a:r>
            <a:r>
              <a:rPr lang="pl-PL" sz="2800" b="1" dirty="0" err="1"/>
              <a:t>Borda</a:t>
            </a:r>
            <a:r>
              <a:rPr lang="pl-PL" sz="2800" b="1" dirty="0"/>
              <a:t> Utilities)</a:t>
            </a:r>
            <a:endParaRPr lang="pl-PL" sz="2800" baseline="300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9A38FE-1C94-4A11-9B72-F4D4CB1367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5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09" y="1037230"/>
            <a:ext cx="9165109" cy="58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2E6F84F2-A808-4CF7-A42D-9FD8F93D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Autofit/>
          </a:bodyPr>
          <a:lstStyle/>
          <a:p>
            <a:r>
              <a:rPr lang="pl-PL" sz="2800" b="1" dirty="0" err="1"/>
              <a:t>Chamberlin</a:t>
            </a:r>
            <a:r>
              <a:rPr lang="pl-PL" sz="2800" b="1" dirty="0"/>
              <a:t>—Courant PTAS  (</a:t>
            </a:r>
            <a:r>
              <a:rPr lang="pl-PL" sz="2800" b="1" dirty="0" err="1"/>
              <a:t>Borda</a:t>
            </a:r>
            <a:r>
              <a:rPr lang="pl-PL" sz="2800" b="1" dirty="0"/>
              <a:t> Utilities)</a:t>
            </a:r>
            <a:endParaRPr lang="pl-PL" sz="2800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4AB75-8FD8-4EB6-B5A8-05E18D5676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6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4313-FBFA-476E-9FE0-3D36D378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Performance in </a:t>
            </a:r>
            <a:r>
              <a:rPr lang="pl-PL" dirty="0" err="1"/>
              <a:t>Practice</a:t>
            </a:r>
            <a:endParaRPr lang="pl-PL" dirty="0"/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33A16C06-C8B4-4D1D-9291-54C3A443D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az 7">
            <a:extLst>
              <a:ext uri="{FF2B5EF4-FFF2-40B4-BE49-F238E27FC236}">
                <a16:creationId xmlns:a16="http://schemas.microsoft.com/office/drawing/2014/main" id="{AC28876A-F0E1-42FA-8493-1E6CC599E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az 15">
            <a:extLst>
              <a:ext uri="{FF2B5EF4-FFF2-40B4-BE49-F238E27FC236}">
                <a16:creationId xmlns:a16="http://schemas.microsoft.com/office/drawing/2014/main" id="{AA32EF38-D215-4EEA-8613-608E34C14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16">
            <a:extLst>
              <a:ext uri="{FF2B5EF4-FFF2-40B4-BE49-F238E27FC236}">
                <a16:creationId xmlns:a16="http://schemas.microsoft.com/office/drawing/2014/main" id="{FE5977D8-08D9-48B1-B787-242819427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az 19">
            <a:extLst>
              <a:ext uri="{FF2B5EF4-FFF2-40B4-BE49-F238E27FC236}">
                <a16:creationId xmlns:a16="http://schemas.microsoft.com/office/drawing/2014/main" id="{57CE3E6A-F0AA-43F4-B1FA-89266F444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az 20">
            <a:extLst>
              <a:ext uri="{FF2B5EF4-FFF2-40B4-BE49-F238E27FC236}">
                <a16:creationId xmlns:a16="http://schemas.microsoft.com/office/drawing/2014/main" id="{3799E703-C07F-4F40-B250-CFE6D405D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az 21">
            <a:extLst>
              <a:ext uri="{FF2B5EF4-FFF2-40B4-BE49-F238E27FC236}">
                <a16:creationId xmlns:a16="http://schemas.microsoft.com/office/drawing/2014/main" id="{2CDDBE9D-31E8-4F23-AF97-7E0B88B04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22">
            <a:extLst>
              <a:ext uri="{FF2B5EF4-FFF2-40B4-BE49-F238E27FC236}">
                <a16:creationId xmlns:a16="http://schemas.microsoft.com/office/drawing/2014/main" id="{82CF9800-0557-4708-B049-F1AA51B403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az 23">
            <a:extLst>
              <a:ext uri="{FF2B5EF4-FFF2-40B4-BE49-F238E27FC236}">
                <a16:creationId xmlns:a16="http://schemas.microsoft.com/office/drawing/2014/main" id="{15FDC0C1-E71B-4A71-8FA6-2A795582B1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az 24">
            <a:extLst>
              <a:ext uri="{FF2B5EF4-FFF2-40B4-BE49-F238E27FC236}">
                <a16:creationId xmlns:a16="http://schemas.microsoft.com/office/drawing/2014/main" id="{2F06A5EC-EDF0-431B-9FC8-A75320142C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az 25">
            <a:extLst>
              <a:ext uri="{FF2B5EF4-FFF2-40B4-BE49-F238E27FC236}">
                <a16:creationId xmlns:a16="http://schemas.microsoft.com/office/drawing/2014/main" id="{EB2A5C97-B425-423D-B0DF-DD29042B1E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az 26">
            <a:extLst>
              <a:ext uri="{FF2B5EF4-FFF2-40B4-BE49-F238E27FC236}">
                <a16:creationId xmlns:a16="http://schemas.microsoft.com/office/drawing/2014/main" id="{FA067F48-395C-445E-8ED3-16AA544DB5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az 27">
            <a:extLst>
              <a:ext uri="{FF2B5EF4-FFF2-40B4-BE49-F238E27FC236}">
                <a16:creationId xmlns:a16="http://schemas.microsoft.com/office/drawing/2014/main" id="{2F8D9320-5EA4-44E4-9D91-1A28BC5F3F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az 28">
            <a:extLst>
              <a:ext uri="{FF2B5EF4-FFF2-40B4-BE49-F238E27FC236}">
                <a16:creationId xmlns:a16="http://schemas.microsoft.com/office/drawing/2014/main" id="{955D7392-9F3F-4DBB-98EE-CEB2FE0ABA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Obraz 5">
            <a:extLst>
              <a:ext uri="{FF2B5EF4-FFF2-40B4-BE49-F238E27FC236}">
                <a16:creationId xmlns:a16="http://schemas.microsoft.com/office/drawing/2014/main" id="{3C61B3C0-8C3C-48EC-832B-3698F8EAD9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Obraz 7">
            <a:extLst>
              <a:ext uri="{FF2B5EF4-FFF2-40B4-BE49-F238E27FC236}">
                <a16:creationId xmlns:a16="http://schemas.microsoft.com/office/drawing/2014/main" id="{974BAC3A-964B-44B1-91C4-8585F3ADA5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Obraz 15">
            <a:extLst>
              <a:ext uri="{FF2B5EF4-FFF2-40B4-BE49-F238E27FC236}">
                <a16:creationId xmlns:a16="http://schemas.microsoft.com/office/drawing/2014/main" id="{9CCAF19D-1703-4B30-8FFC-704848D193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az 16">
            <a:extLst>
              <a:ext uri="{FF2B5EF4-FFF2-40B4-BE49-F238E27FC236}">
                <a16:creationId xmlns:a16="http://schemas.microsoft.com/office/drawing/2014/main" id="{7ABC2878-B350-4F0D-9028-18F22105EA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Obraz 19">
            <a:extLst>
              <a:ext uri="{FF2B5EF4-FFF2-40B4-BE49-F238E27FC236}">
                <a16:creationId xmlns:a16="http://schemas.microsoft.com/office/drawing/2014/main" id="{7C9D7EA2-A3D9-46A4-A623-41DB58EC4F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Obraz 20">
            <a:extLst>
              <a:ext uri="{FF2B5EF4-FFF2-40B4-BE49-F238E27FC236}">
                <a16:creationId xmlns:a16="http://schemas.microsoft.com/office/drawing/2014/main" id="{0DDC9717-99CD-476D-BEFD-B48AF3AA43F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Obraz 21">
            <a:extLst>
              <a:ext uri="{FF2B5EF4-FFF2-40B4-BE49-F238E27FC236}">
                <a16:creationId xmlns:a16="http://schemas.microsoft.com/office/drawing/2014/main" id="{063D5E2C-5C57-4AEC-AA7B-175A8B2BD4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Obraz 22">
            <a:extLst>
              <a:ext uri="{FF2B5EF4-FFF2-40B4-BE49-F238E27FC236}">
                <a16:creationId xmlns:a16="http://schemas.microsoft.com/office/drawing/2014/main" id="{0AE48E96-41E6-4898-8DC1-310EEB631E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Obraz 23">
            <a:extLst>
              <a:ext uri="{FF2B5EF4-FFF2-40B4-BE49-F238E27FC236}">
                <a16:creationId xmlns:a16="http://schemas.microsoft.com/office/drawing/2014/main" id="{344742EC-943E-4944-8558-AD306E18BA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Obraz 24">
            <a:extLst>
              <a:ext uri="{FF2B5EF4-FFF2-40B4-BE49-F238E27FC236}">
                <a16:creationId xmlns:a16="http://schemas.microsoft.com/office/drawing/2014/main" id="{EC7944E7-8524-46F6-A471-CEB846B54A2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Obraz 25">
            <a:extLst>
              <a:ext uri="{FF2B5EF4-FFF2-40B4-BE49-F238E27FC236}">
                <a16:creationId xmlns:a16="http://schemas.microsoft.com/office/drawing/2014/main" id="{54FB30ED-DAE7-4DB6-BE46-9EBF750541D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az 26">
            <a:extLst>
              <a:ext uri="{FF2B5EF4-FFF2-40B4-BE49-F238E27FC236}">
                <a16:creationId xmlns:a16="http://schemas.microsoft.com/office/drawing/2014/main" id="{C49AB4B6-087A-41DD-BEE1-C5748F08892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Obraz 27">
            <a:extLst>
              <a:ext uri="{FF2B5EF4-FFF2-40B4-BE49-F238E27FC236}">
                <a16:creationId xmlns:a16="http://schemas.microsoft.com/office/drawing/2014/main" id="{347C10DF-26AD-4D32-969D-5FAAD9C2988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Obraz 28">
            <a:extLst>
              <a:ext uri="{FF2B5EF4-FFF2-40B4-BE49-F238E27FC236}">
                <a16:creationId xmlns:a16="http://schemas.microsoft.com/office/drawing/2014/main" id="{393A47A5-9EFD-431F-B99E-0DA29164AE4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1858089"/>
            <a:ext cx="360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A3C599-411C-4A88-9000-C42A95868872}"/>
              </a:ext>
            </a:extLst>
          </p:cNvPr>
          <p:cNvSpPr txBox="1"/>
          <p:nvPr/>
        </p:nvSpPr>
        <p:spPr>
          <a:xfrm>
            <a:off x="1721689" y="1385888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Greedy</a:t>
            </a:r>
            <a:r>
              <a:rPr lang="pl-PL" dirty="0"/>
              <a:t> 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FA414F-2DFA-401B-A380-FD6BC04A90A0}"/>
              </a:ext>
            </a:extLst>
          </p:cNvPr>
          <p:cNvSpPr txBox="1"/>
          <p:nvPr/>
        </p:nvSpPr>
        <p:spPr>
          <a:xfrm>
            <a:off x="6120855" y="138588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Algorithm</a:t>
            </a:r>
            <a:r>
              <a:rPr lang="pl-PL" dirty="0"/>
              <a:t> 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9FE60C-1744-413D-9C9F-AC2FBA6B8E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2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/>
          <p:cNvSpPr txBox="1"/>
          <p:nvPr/>
        </p:nvSpPr>
        <p:spPr>
          <a:xfrm>
            <a:off x="2378941" y="51490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CC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2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2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2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2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pole tekstowe 28"/>
          <p:cNvSpPr txBox="1"/>
          <p:nvPr/>
        </p:nvSpPr>
        <p:spPr>
          <a:xfrm>
            <a:off x="3240944" y="514908"/>
            <a:ext cx="14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Greedy</a:t>
            </a:r>
            <a:r>
              <a:rPr lang="pl-PL" dirty="0"/>
              <a:t> 1-1/e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8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pole tekstowe 28"/>
          <p:cNvSpPr txBox="1"/>
          <p:nvPr/>
        </p:nvSpPr>
        <p:spPr>
          <a:xfrm>
            <a:off x="4998516" y="485512"/>
            <a:ext cx="63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PTAS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8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8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8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2A265C5-A1A7-4F4E-A58F-7E438E6F25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8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30"/>
          <p:cNvSpPr/>
          <p:nvPr/>
        </p:nvSpPr>
        <p:spPr>
          <a:xfrm>
            <a:off x="828840" y="2047165"/>
            <a:ext cx="1266015" cy="612799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832513" y="2969778"/>
            <a:ext cx="1266015" cy="2488157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32513" y="2019869"/>
            <a:ext cx="4053386" cy="34665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5105" y="2019869"/>
            <a:ext cx="36901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r>
              <a:rPr lang="pl-PL" dirty="0" err="1"/>
              <a:t>v</a:t>
            </a:r>
            <a:r>
              <a:rPr lang="pl-PL" baseline="-25000" dirty="0" err="1"/>
              <a:t>n</a:t>
            </a:r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78535" y="1431612"/>
            <a:ext cx="40543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Rank</a:t>
            </a:r>
            <a:endParaRPr lang="pl-PL" dirty="0"/>
          </a:p>
          <a:p>
            <a:r>
              <a:rPr lang="pl-PL" sz="1600" dirty="0"/>
              <a:t>1  2  3                                                                     m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116369" y="2047165"/>
            <a:ext cx="2769530" cy="3410771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 flipH="1">
            <a:off x="2116368" y="1431612"/>
            <a:ext cx="1" cy="457340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974342" y="11574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x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0" y="204716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90" y="235196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6" y="3349340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51" y="3540675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51" y="3822674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5" y="4941654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" y="5214027"/>
            <a:ext cx="251581" cy="27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Łącznik prostoliniowy 22"/>
          <p:cNvCxnSpPr/>
          <p:nvPr/>
        </p:nvCxnSpPr>
        <p:spPr>
          <a:xfrm flipH="1">
            <a:off x="463640" y="2659964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8" y="3553289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02" y="4900725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7" y="4080184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2" y="2313074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82" y="2624338"/>
            <a:ext cx="195138" cy="3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90" y="2962079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79" y="4177347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37" y="4659824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45" y="4411658"/>
            <a:ext cx="177040" cy="2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30" y="2053714"/>
            <a:ext cx="141122" cy="259360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79" y="4420919"/>
            <a:ext cx="141122" cy="259360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0" y="3106019"/>
            <a:ext cx="141122" cy="259360"/>
          </a:xfrm>
          <a:prstGeom prst="rect">
            <a:avLst/>
          </a:prstGeom>
        </p:spPr>
      </p:pic>
      <p:cxnSp>
        <p:nvCxnSpPr>
          <p:cNvPr id="48" name="Łącznik prostoliniowy 47"/>
          <p:cNvCxnSpPr/>
          <p:nvPr/>
        </p:nvCxnSpPr>
        <p:spPr>
          <a:xfrm flipH="1">
            <a:off x="456270" y="2969778"/>
            <a:ext cx="16512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RangingCC</a:t>
            </a:r>
            <a:endParaRPr lang="pl-PL" sz="2800" baseline="30000" dirty="0"/>
          </a:p>
        </p:txBody>
      </p:sp>
      <p:sp>
        <p:nvSpPr>
          <p:cNvPr id="2" name="Strzałka w prawo 1"/>
          <p:cNvSpPr/>
          <p:nvPr/>
        </p:nvSpPr>
        <p:spPr>
          <a:xfrm>
            <a:off x="2152800" y="1404368"/>
            <a:ext cx="484094" cy="244863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Strzałka w prawo 48"/>
          <p:cNvSpPr/>
          <p:nvPr/>
        </p:nvSpPr>
        <p:spPr>
          <a:xfrm rot="10800000">
            <a:off x="1579510" y="1410942"/>
            <a:ext cx="484094" cy="244863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2" name="Obraz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63" name="Obraz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64" name="Obraz 20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65" name="Obraz 20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66" name="Obraz 20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67" name="Obraz 20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68" name="Obraz 20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69" name="Obraz 20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70" name="Obraz 20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71" name="Obraz 20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72" name="Obraz 20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73" name="Obraz 205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74" name="Obraz 205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pic>
        <p:nvPicPr>
          <p:cNvPr id="75" name="Obraz 206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2" y="1897360"/>
            <a:ext cx="3600000" cy="3600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1BAFAEA-7E74-4D6A-9FFA-1EEC2C990D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4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/>
          <p:cNvSpPr txBox="1"/>
          <p:nvPr/>
        </p:nvSpPr>
        <p:spPr>
          <a:xfrm>
            <a:off x="2378940" y="51490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CC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2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2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2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2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pole tekstowe 28"/>
          <p:cNvSpPr txBox="1"/>
          <p:nvPr/>
        </p:nvSpPr>
        <p:spPr>
          <a:xfrm>
            <a:off x="3396753" y="514908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GreedyCC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8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56" y="4824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pole tekstowe 28"/>
          <p:cNvSpPr txBox="1"/>
          <p:nvPr/>
        </p:nvSpPr>
        <p:spPr>
          <a:xfrm>
            <a:off x="4672401" y="485512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Algorithm P</a:t>
            </a:r>
          </a:p>
        </p:txBody>
      </p:sp>
      <p:sp>
        <p:nvSpPr>
          <p:cNvPr id="51" name="pole tekstowe 28"/>
          <p:cNvSpPr txBox="1"/>
          <p:nvPr/>
        </p:nvSpPr>
        <p:spPr>
          <a:xfrm>
            <a:off x="6124188" y="485512"/>
            <a:ext cx="118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RangingCC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8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56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00" y="35460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8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56" y="22896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68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56" y="98280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7F1AABA-97B9-4043-8271-15606D4E4DCE}"/>
              </a:ext>
            </a:extLst>
          </p:cNvPr>
          <p:cNvSpPr/>
          <p:nvPr/>
        </p:nvSpPr>
        <p:spPr>
          <a:xfrm>
            <a:off x="0" y="-66260"/>
            <a:ext cx="914400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0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84311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000" dirty="0" err="1"/>
              <a:t>What</a:t>
            </a:r>
            <a:r>
              <a:rPr lang="pl-PL" sz="8000" dirty="0"/>
              <a:t> </a:t>
            </a:r>
            <a:r>
              <a:rPr lang="pl-PL" sz="8000" dirty="0" err="1"/>
              <a:t>About</a:t>
            </a:r>
            <a:r>
              <a:rPr lang="pl-PL" sz="8000" dirty="0"/>
              <a:t> </a:t>
            </a:r>
            <a:r>
              <a:rPr lang="pl-PL" sz="8000" dirty="0" err="1"/>
              <a:t>Approval</a:t>
            </a:r>
            <a:r>
              <a:rPr lang="pl-PL" sz="8000" dirty="0"/>
              <a:t> Utilities?</a:t>
            </a:r>
          </a:p>
        </p:txBody>
      </p:sp>
    </p:spTree>
    <p:extLst>
      <p:ext uri="{BB962C8B-B14F-4D97-AF65-F5344CB8AC3E}">
        <p14:creationId xmlns:p14="http://schemas.microsoft.com/office/powerpoint/2010/main" val="857959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Borda</a:t>
            </a:r>
            <a:r>
              <a:rPr lang="pl-PL" dirty="0"/>
              <a:t> versus </a:t>
            </a:r>
            <a:r>
              <a:rPr lang="pl-PL" dirty="0" err="1"/>
              <a:t>Approval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340768"/>
            <a:ext cx="8372901" cy="97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err="1"/>
              <a:t>Why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Borda</a:t>
            </a:r>
            <a:r>
              <a:rPr lang="pl-PL" sz="2400" dirty="0"/>
              <a:t> utilities </a:t>
            </a:r>
            <a:r>
              <a:rPr lang="pl-PL" sz="2400" dirty="0" err="1"/>
              <a:t>easier</a:t>
            </a:r>
            <a:r>
              <a:rPr lang="pl-PL" sz="2400" dirty="0"/>
              <a:t> to </a:t>
            </a:r>
            <a:r>
              <a:rPr lang="pl-PL" sz="2400" dirty="0" err="1"/>
              <a:t>deal</a:t>
            </a:r>
            <a:r>
              <a:rPr lang="pl-PL" sz="2400" dirty="0"/>
              <a:t> with </a:t>
            </a:r>
            <a:r>
              <a:rPr lang="pl-PL" sz="2400" dirty="0" err="1"/>
              <a:t>than</a:t>
            </a:r>
            <a:r>
              <a:rPr lang="pl-PL" sz="2400" dirty="0"/>
              <a:t> </a:t>
            </a:r>
            <a:r>
              <a:rPr lang="pl-PL" sz="2400" dirty="0" err="1"/>
              <a:t>approval</a:t>
            </a:r>
            <a:r>
              <a:rPr lang="pl-PL" sz="2400" dirty="0"/>
              <a:t> utilities?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1624084" y="1965278"/>
            <a:ext cx="0" cy="3739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1501254" y="5554639"/>
            <a:ext cx="5923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 rot="16200000">
            <a:off x="-832512" y="3650354"/>
            <a:ext cx="401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Utility</a:t>
            </a:r>
            <a:r>
              <a:rPr lang="pl-PL" dirty="0"/>
              <a:t> for </a:t>
            </a:r>
            <a:r>
              <a:rPr lang="pl-PL" dirty="0" err="1"/>
              <a:t>item</a:t>
            </a:r>
            <a:r>
              <a:rPr lang="pl-PL" dirty="0"/>
              <a:t> </a:t>
            </a:r>
            <a:r>
              <a:rPr lang="pl-PL" dirty="0" err="1"/>
              <a:t>ranked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a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53134" y="6059606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Item</a:t>
            </a:r>
            <a:r>
              <a:rPr lang="pl-PL" dirty="0"/>
              <a:t> </a:t>
            </a:r>
            <a:r>
              <a:rPr lang="pl-PL" dirty="0" err="1"/>
              <a:t>rank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913081" y="5635844"/>
            <a:ext cx="515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1          2         3         4         5         6         7         8         9</a:t>
            </a: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1746913" y="2224585"/>
            <a:ext cx="5677469" cy="29342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 flipV="1">
            <a:off x="1746913" y="3411939"/>
            <a:ext cx="1302408" cy="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3037327" y="3386919"/>
            <a:ext cx="0" cy="199029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3037327" y="5377218"/>
            <a:ext cx="43870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 rot="1758505">
            <a:off x="4026351" y="3181107"/>
            <a:ext cx="925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0070C0"/>
                </a:solidFill>
              </a:rPr>
              <a:t>Borda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746913" y="3014133"/>
            <a:ext cx="1302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FF0000"/>
                </a:solidFill>
              </a:rPr>
              <a:t>Approval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24" name="Dowolny kształt 23"/>
          <p:cNvSpPr/>
          <p:nvPr/>
        </p:nvSpPr>
        <p:spPr>
          <a:xfrm>
            <a:off x="1760561" y="2022312"/>
            <a:ext cx="5759355" cy="2906972"/>
          </a:xfrm>
          <a:custGeom>
            <a:avLst/>
            <a:gdLst>
              <a:gd name="connsiteX0" fmla="*/ 0 w 5732060"/>
              <a:gd name="connsiteY0" fmla="*/ 0 h 2579427"/>
              <a:gd name="connsiteX1" fmla="*/ 846161 w 5732060"/>
              <a:gd name="connsiteY1" fmla="*/ 218364 h 2579427"/>
              <a:gd name="connsiteX2" fmla="*/ 1405719 w 5732060"/>
              <a:gd name="connsiteY2" fmla="*/ 232012 h 2579427"/>
              <a:gd name="connsiteX3" fmla="*/ 2088107 w 5732060"/>
              <a:gd name="connsiteY3" fmla="*/ 1282889 h 2579427"/>
              <a:gd name="connsiteX4" fmla="*/ 3398292 w 5732060"/>
              <a:gd name="connsiteY4" fmla="*/ 2251881 h 2579427"/>
              <a:gd name="connsiteX5" fmla="*/ 5732060 w 5732060"/>
              <a:gd name="connsiteY5" fmla="*/ 2579427 h 2579427"/>
              <a:gd name="connsiteX0" fmla="*/ 0 w 5732060"/>
              <a:gd name="connsiteY0" fmla="*/ 46781 h 2626208"/>
              <a:gd name="connsiteX1" fmla="*/ 709684 w 5732060"/>
              <a:gd name="connsiteY1" fmla="*/ 5838 h 2626208"/>
              <a:gd name="connsiteX2" fmla="*/ 1405719 w 5732060"/>
              <a:gd name="connsiteY2" fmla="*/ 278793 h 2626208"/>
              <a:gd name="connsiteX3" fmla="*/ 2088107 w 5732060"/>
              <a:gd name="connsiteY3" fmla="*/ 1329670 h 2626208"/>
              <a:gd name="connsiteX4" fmla="*/ 3398292 w 5732060"/>
              <a:gd name="connsiteY4" fmla="*/ 2298662 h 2626208"/>
              <a:gd name="connsiteX5" fmla="*/ 5732060 w 5732060"/>
              <a:gd name="connsiteY5" fmla="*/ 2626208 h 2626208"/>
              <a:gd name="connsiteX0" fmla="*/ 0 w 5745707"/>
              <a:gd name="connsiteY0" fmla="*/ 0 h 2784143"/>
              <a:gd name="connsiteX1" fmla="*/ 723331 w 5745707"/>
              <a:gd name="connsiteY1" fmla="*/ 163773 h 2784143"/>
              <a:gd name="connsiteX2" fmla="*/ 1419366 w 5745707"/>
              <a:gd name="connsiteY2" fmla="*/ 436728 h 2784143"/>
              <a:gd name="connsiteX3" fmla="*/ 2101754 w 5745707"/>
              <a:gd name="connsiteY3" fmla="*/ 1487605 h 2784143"/>
              <a:gd name="connsiteX4" fmla="*/ 3411939 w 5745707"/>
              <a:gd name="connsiteY4" fmla="*/ 2456597 h 2784143"/>
              <a:gd name="connsiteX5" fmla="*/ 5745707 w 5745707"/>
              <a:gd name="connsiteY5" fmla="*/ 2784143 h 2784143"/>
              <a:gd name="connsiteX0" fmla="*/ 0 w 5745707"/>
              <a:gd name="connsiteY0" fmla="*/ 0 h 2784143"/>
              <a:gd name="connsiteX1" fmla="*/ 723331 w 5745707"/>
              <a:gd name="connsiteY1" fmla="*/ 163773 h 2784143"/>
              <a:gd name="connsiteX2" fmla="*/ 1446661 w 5745707"/>
              <a:gd name="connsiteY2" fmla="*/ 600501 h 2784143"/>
              <a:gd name="connsiteX3" fmla="*/ 2101754 w 5745707"/>
              <a:gd name="connsiteY3" fmla="*/ 1487605 h 2784143"/>
              <a:gd name="connsiteX4" fmla="*/ 3411939 w 5745707"/>
              <a:gd name="connsiteY4" fmla="*/ 2456597 h 2784143"/>
              <a:gd name="connsiteX5" fmla="*/ 5745707 w 5745707"/>
              <a:gd name="connsiteY5" fmla="*/ 2784143 h 2784143"/>
              <a:gd name="connsiteX0" fmla="*/ 0 w 5759355"/>
              <a:gd name="connsiteY0" fmla="*/ 0 h 2906972"/>
              <a:gd name="connsiteX1" fmla="*/ 723331 w 5759355"/>
              <a:gd name="connsiteY1" fmla="*/ 163773 h 2906972"/>
              <a:gd name="connsiteX2" fmla="*/ 1446661 w 5759355"/>
              <a:gd name="connsiteY2" fmla="*/ 600501 h 2906972"/>
              <a:gd name="connsiteX3" fmla="*/ 2101754 w 5759355"/>
              <a:gd name="connsiteY3" fmla="*/ 1487605 h 2906972"/>
              <a:gd name="connsiteX4" fmla="*/ 3411939 w 5759355"/>
              <a:gd name="connsiteY4" fmla="*/ 2456597 h 2906972"/>
              <a:gd name="connsiteX5" fmla="*/ 5759355 w 5759355"/>
              <a:gd name="connsiteY5" fmla="*/ 2906972 h 2906972"/>
              <a:gd name="connsiteX0" fmla="*/ 0 w 5759355"/>
              <a:gd name="connsiteY0" fmla="*/ 0 h 2906972"/>
              <a:gd name="connsiteX1" fmla="*/ 723331 w 5759355"/>
              <a:gd name="connsiteY1" fmla="*/ 163773 h 2906972"/>
              <a:gd name="connsiteX2" fmla="*/ 1446661 w 5759355"/>
              <a:gd name="connsiteY2" fmla="*/ 600501 h 2906972"/>
              <a:gd name="connsiteX3" fmla="*/ 2101754 w 5759355"/>
              <a:gd name="connsiteY3" fmla="*/ 1487605 h 2906972"/>
              <a:gd name="connsiteX4" fmla="*/ 3057097 w 5759355"/>
              <a:gd name="connsiteY4" fmla="*/ 2524836 h 2906972"/>
              <a:gd name="connsiteX5" fmla="*/ 5759355 w 5759355"/>
              <a:gd name="connsiteY5" fmla="*/ 2906972 h 29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355" h="2906972">
                <a:moveTo>
                  <a:pt x="0" y="0"/>
                </a:moveTo>
                <a:cubicBezTo>
                  <a:pt x="305937" y="89847"/>
                  <a:pt x="482221" y="63690"/>
                  <a:pt x="723331" y="163773"/>
                </a:cubicBezTo>
                <a:cubicBezTo>
                  <a:pt x="964441" y="263857"/>
                  <a:pt x="1216924" y="379862"/>
                  <a:pt x="1446661" y="600501"/>
                </a:cubicBezTo>
                <a:cubicBezTo>
                  <a:pt x="1676398" y="821140"/>
                  <a:pt x="1833348" y="1166883"/>
                  <a:pt x="2101754" y="1487605"/>
                </a:cubicBezTo>
                <a:cubicBezTo>
                  <a:pt x="2370160" y="1808327"/>
                  <a:pt x="2447497" y="2288275"/>
                  <a:pt x="3057097" y="2524836"/>
                </a:cubicBezTo>
                <a:cubicBezTo>
                  <a:pt x="3666697" y="2761397"/>
                  <a:pt x="5156579" y="2829635"/>
                  <a:pt x="5759355" y="2906972"/>
                </a:cubicBez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oliniowy 25"/>
          <p:cNvCxnSpPr/>
          <p:nvPr/>
        </p:nvCxnSpPr>
        <p:spPr>
          <a:xfrm>
            <a:off x="1358537" y="2825087"/>
            <a:ext cx="3647386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3366502" y="1965278"/>
            <a:ext cx="0" cy="427899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3415282" y="2022312"/>
            <a:ext cx="5728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(</a:t>
            </a:r>
            <a:r>
              <a:rPr lang="pl-PL" sz="2400" b="1" dirty="0" err="1">
                <a:solidFill>
                  <a:srgbClr val="00B050"/>
                </a:solidFill>
              </a:rPr>
              <a:t>x,y</a:t>
            </a:r>
            <a:r>
              <a:rPr lang="pl-PL" sz="2400" b="1" dirty="0">
                <a:solidFill>
                  <a:srgbClr val="00B050"/>
                </a:solidFill>
              </a:rPr>
              <a:t>)-non-</a:t>
            </a:r>
            <a:r>
              <a:rPr lang="pl-PL" sz="2400" b="1" dirty="0" err="1">
                <a:solidFill>
                  <a:srgbClr val="00B050"/>
                </a:solidFill>
              </a:rPr>
              <a:t>finicky</a:t>
            </a:r>
            <a:r>
              <a:rPr lang="pl-PL" sz="2400" b="1" dirty="0">
                <a:solidFill>
                  <a:srgbClr val="00B050"/>
                </a:solidFill>
              </a:rPr>
              <a:t> utilities:</a:t>
            </a:r>
            <a:r>
              <a:rPr lang="pl-PL" sz="2400" dirty="0">
                <a:solidFill>
                  <a:srgbClr val="00B050"/>
                </a:solidFill>
              </a:rPr>
              <a:t> </a:t>
            </a:r>
            <a:r>
              <a:rPr lang="pl-PL" sz="2000" dirty="0">
                <a:solidFill>
                  <a:srgbClr val="00B050"/>
                </a:solidFill>
              </a:rPr>
              <a:t>At </a:t>
            </a:r>
            <a:r>
              <a:rPr lang="pl-PL" sz="2000" dirty="0" err="1">
                <a:solidFill>
                  <a:srgbClr val="00B050"/>
                </a:solidFill>
              </a:rPr>
              <a:t>least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 err="1">
                <a:solidFill>
                  <a:srgbClr val="00B050"/>
                </a:solidFill>
              </a:rPr>
              <a:t>fraction</a:t>
            </a:r>
            <a:r>
              <a:rPr lang="pl-PL" sz="2000" dirty="0">
                <a:solidFill>
                  <a:srgbClr val="00B050"/>
                </a:solidFill>
              </a:rPr>
              <a:t> x of the </a:t>
            </a:r>
            <a:r>
              <a:rPr lang="pl-PL" sz="2000" dirty="0" err="1">
                <a:solidFill>
                  <a:srgbClr val="00B050"/>
                </a:solidFill>
              </a:rPr>
              <a:t>items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 err="1">
                <a:solidFill>
                  <a:srgbClr val="00B050"/>
                </a:solidFill>
              </a:rPr>
              <a:t>get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 err="1">
                <a:solidFill>
                  <a:srgbClr val="00B050"/>
                </a:solidFill>
              </a:rPr>
              <a:t>fraction</a:t>
            </a:r>
            <a:r>
              <a:rPr lang="pl-PL" sz="2000" dirty="0">
                <a:solidFill>
                  <a:srgbClr val="00B050"/>
                </a:solidFill>
              </a:rPr>
              <a:t> y of the </a:t>
            </a:r>
            <a:r>
              <a:rPr lang="pl-PL" sz="2000" dirty="0" err="1">
                <a:solidFill>
                  <a:srgbClr val="00B050"/>
                </a:solidFill>
              </a:rPr>
              <a:t>highest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 err="1">
                <a:solidFill>
                  <a:srgbClr val="00B050"/>
                </a:solidFill>
              </a:rPr>
              <a:t>utility</a:t>
            </a:r>
            <a:endParaRPr lang="pl-PL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1" grpId="0"/>
      <p:bldP spid="24" grpId="0" animBg="1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5540588"/>
            <a:ext cx="1171676" cy="125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8" y="5927425"/>
            <a:ext cx="762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" y="5608465"/>
            <a:ext cx="768824" cy="11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800783" y="1238834"/>
            <a:ext cx="139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Set </a:t>
            </a:r>
            <a:r>
              <a:rPr lang="pl-PL" sz="2400" b="1" dirty="0" err="1"/>
              <a:t>Cover</a:t>
            </a:r>
            <a:endParaRPr lang="pl-PL" sz="2400" b="1" dirty="0"/>
          </a:p>
        </p:txBody>
      </p:sp>
      <p:sp>
        <p:nvSpPr>
          <p:cNvPr id="15" name="Dowolny kształt 14"/>
          <p:cNvSpPr/>
          <p:nvPr/>
        </p:nvSpPr>
        <p:spPr>
          <a:xfrm>
            <a:off x="952069" y="3073675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910882" y="2018128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68646" y="22873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68646" y="39343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474365" y="20689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800783" y="314716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055661" y="464236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776051" y="31471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7" name="Dowolny kształt 16"/>
          <p:cNvSpPr/>
          <p:nvPr/>
        </p:nvSpPr>
        <p:spPr>
          <a:xfrm>
            <a:off x="1017316" y="1893039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 17"/>
          <p:cNvSpPr/>
          <p:nvPr/>
        </p:nvSpPr>
        <p:spPr>
          <a:xfrm>
            <a:off x="1022664" y="3053649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8"/>
          <p:cNvSpPr/>
          <p:nvPr/>
        </p:nvSpPr>
        <p:spPr>
          <a:xfrm>
            <a:off x="604800" y="2999756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41510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movies</a:t>
            </a:r>
            <a:r>
              <a:rPr lang="pl-PL" dirty="0"/>
              <a:t> to </a:t>
            </a:r>
            <a:r>
              <a:rPr lang="pl-PL" dirty="0" err="1"/>
              <a:t>put</a:t>
            </a:r>
            <a:r>
              <a:rPr lang="pl-PL" dirty="0"/>
              <a:t> on a </a:t>
            </a:r>
            <a:r>
              <a:rPr lang="pl-PL" dirty="0" err="1"/>
              <a:t>plane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4627647" cy="478539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We </a:t>
            </a:r>
            <a:r>
              <a:rPr lang="pl-PL" dirty="0" err="1"/>
              <a:t>have</a:t>
            </a:r>
            <a:r>
              <a:rPr lang="pl-PL" dirty="0"/>
              <a:t> the </a:t>
            </a:r>
            <a:r>
              <a:rPr lang="pl-PL" dirty="0" err="1"/>
              <a:t>following</a:t>
            </a:r>
            <a:r>
              <a:rPr lang="pl-PL" dirty="0"/>
              <a:t> profile</a:t>
            </a:r>
            <a:br>
              <a:rPr lang="pl-PL" dirty="0"/>
            </a:br>
            <a:r>
              <a:rPr lang="pl-PL" dirty="0"/>
              <a:t>of utilities: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2" y="5002710"/>
            <a:ext cx="363616" cy="6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9" y="3333202"/>
            <a:ext cx="357804" cy="6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5820518"/>
            <a:ext cx="332289" cy="7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3" y="4189120"/>
            <a:ext cx="314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3" y="2704059"/>
            <a:ext cx="832513" cy="4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6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8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08" y="2684466"/>
            <a:ext cx="700841" cy="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 descr="data:image/jpeg;base64,/9j/4AAQSkZJRgABAQAAAQABAAD/2wCEAAkGBxQTEhUUExQWFBUXFRQVGBUYFRQUFBQUFBQXFxcVHBQYHCggGBolHRgUITEhJSkrLi4uFx80ODMsNygtLisBCgoKBQUFDgUFDisZExkrKysrKysrKysrKysrKysrKysrKysrKysrKysrKysrKysrKysrKysrKysrKysrKysrK//AABEIAPQAzgMBIgACEQEDEQH/xAAcAAAABwEBAAAAAAAAAAAAAAAAAQIDBAYHBQj/xAA6EAACAQIEBAQEBQMEAgMBAAABAhEAAwQSITEFBkFRBxNhcSIygZEjobHB8BRCUjNi0eFTgiRDcjX/xAAUAQEAAAAAAAAAAAAAAAAAAAAA/8QAFBEBAAAAAAAAAAAAAAAAAAAAAP/aAAwDAQACEQMRAD8A3GhQoUAoUKFAKFCiJoDpJNN3roAk+9cHjHNWGw6571xVTY6yQTtK+tB3XvAd/tRW7ysJBB6aH+RWccV8TsOB+AfN6rrl0P8AkaoSeJF9bty67Lm0hVMIYPVV/Wg9C5hQLViDeNhUj8BX/wAoJXT0Jrt4PxswZy+ZbvJI+IRmCn0I3oNTzUFfWqbY8S+GuJTEDbZgVI9wa51/xLV3NvB2GxLj+4Mtu2P/AGag0UGlTVMwnEOIsfjw9tPTOGI6966djjTqD51sqo3ZdYHcpvHqKCwA0M1No4IBBBBEgjUEHse1KBoFg0dNg0ugOioUKAiaE0VCgOaBo6SxoHaFCioDoUnNQzUAJqNiMYikBmAJ6EgUnieKFtCxOX19fbqaxHxH5jAzWrQMupzuTB+kag+lBfucec8Nh1I85GaDEEn4ukRufyrDuO8bF5s8TOssusjtFccBACW+M9J2X1qNcYtuZgaRQId/hJEQTBjT6RUc3aVctgbn7U0FoFF6PPTYrqcK4Nev620LAEAnsaDn+4p2ziGXRWZR6Myz9q0rAcroLYUoEfSWYTDd/SaicX5HtiShKHsYgnrB7UHA4NzbjbbLkvu8bK5zA+gkzP1rQsB4mOIzqjMg1DKcwPUBhsI0g1kWJwbWnKGQR9JHcGutw/jYRWV7asSIDwSQPUf3CddINB6E5J5rs4kMgHlEGUttEZCoMKeomdN6txrz9yRxJGYKrKlzU5QNLjKPnE6qYFa3y1xdmWLhzENE6ZgI0kdR7UFoU0qm1Mil0CqImhNJNAZohSaOgcmkE0maJqCTQpM0c0BNSGeB7UomudxXHrZRrjmFQSfXt70FN8SOalw9sQJbp0hydvcVgXEcU1x2uNEkxG8fU710ea+NXMReZmb4c7FUIggz++lcW4enXc+9Ag6iSdOxqIbmtTXUFTqxP5CobWj1igJrlJpS2/v+n/FWvlDkbEY1pC5LQMF2UgH0Heg4nAuDPiHyINJEt0Wa9Bcm8mJhrCEiXjXsfWujy3ydYwlsKqrHViNWPerI1wxIEAD5joIGm1BxsTghr+GNj2+9U/idgEZYB1IMkNvOunWrVxXGJ8pumdsttczEdtNq4b2d4s3QCQQXKqY9jQZ3zHwnzLQttGZPluQJ+LZSN46VRLy5SUcHMNOtavzUgyfL8RIG4GhMHUVnPNGHK3Nd9jBBBIG80HNtXmRgR0MjUjb1H61tXhxzImLcgkJfRFlOly3OrDuVMH6Vhwuben2NT+D8WfDXrd+0xVkYMII1B0ZT/tI0j1oPW2GfQAkSdjsDFSBWecseJWDxbraM4e60MoeMheJYB9hOtX9HkA0Ds0qmiaVNAKKaBagDQBaD0A1ExoJE0Jo6KgS9ZX4m8aGUhj+GkqFG1y6dwe4ArTMfcIttl+aIHuev03rDPEa1nEJJS2So667tc9p60GYXHJbMTrM/8ULdgtJ6DUmivIZBJ66RVx5f5bzLmuj4Sexn/ug4vDuHteIW2ogwTM6DbUjuauPCfDfzCQ7sZ0OURA7TVk5V4BqQAAPhU+ijsevStCwFlVWflUaD9zQVfgvh1hLUTbzRqJEz6k1d7dkIoAAQDbQCPYVGS67fIMidXbQ+4HWgFtzPxOe5kie8bUDj3Z+QZz3PyD1NRr9kHRwbzkSLcxbHuO3vUtidtvTpHWomLbyrVwj5yrGfYaCg5+NcWUJuXbWHUA/Kq6T3MCq1xHi+EjKt4XH3klSSOvtVF4lwnFcQdnu3nFvOQqsdAi/3abg1Ks+FVlhJxRtiJJMACNySdqCZzIyPY8xMroDqQZgTqNNqo3H8IFXKBoCGGpJgbj13p3mLh2Cw5NrCYy/irh0KogNontm/u+gpPDMVexbjD3L1nCoqEvdujLCpE+pbX5fSgqrLSZqVi8IylmEvbzsi3cpVXjYgHuKjJaoLByvZs3HyXiysY8tgDGZZIBI2969PcNxha2haDKIQw2MrrXke3beC6g5Vyyw/sJ+X2961/wAP+bMWqJg7uF8y4RFh3YW1+ISMzakrtqAd6DaQ1HXF5ZwmLRbjYy5bZ3YFbdoHy7KgaqHIlpOutdmgOhQmhQCktRmkXTp0360E0GgRRxSWoOLzNiSlhiujEQvuTH71g/OXERbV7QJL6522BjcR9fsK3nmIDyvr9m3H5ivM/GEMgEz5pZzJ10YhhPuaDkNY/EVe7KO3zEf81u/DeHTbSPlCHKTqZETWKcUcC/PYID6fCPzrb+VcaHs28rZgOp6yv5HSg7XCbIA0M6D9da69s6ft0FchdNu23TXWpoxSqpcjQCTQTrxETcIjffT6gVRuLeJqDE/0+FTzgn+o4+UdCR7VTOb+bMVj8ScFhR5aTDtO4G7EjZasPJ/L+GwEzNy40ZnJER2A6Cg0rh+LFxA8Rp+tJx7hlIB6VxsDzPh8xtZguh0JGka9KqPOviTZw2a3Yy37vyzJFtQQdTGpNBC5p5hWyy2kKgjVgNTBOgCjVmJ/tqvrwe/xIu7t5Fi0fxDcf4U0k5o0JiPhG3U1VuEl8TiWKLmu3CGUT7ZgD37Vot3ki/etNhWJRQly7Mwr4po8tCeqgEgz1jtQVy9xfCYWEwuLuFgIzJZti367iSJjqarGKRsTnuD4mjM2munUdqs1rkjENiA+MFqwiqoYW8skIuUQqyJO5Pek8ucMRca3lC55MFBMHNpqSetBExii5wqxA1X9VYg/UyKprN9KsmHZhgNNlxDgeoIXb86rt5ddO9A/gsTkLyCQy5SAehPUbEVseF4czcN4fcBBKnDOhWc6urE3CWPTKAI/21knB7am/Zz2muqXUG0pym4ZjJPqSK9HctcDuratJeARbctkUyJds3lgncLos9h60FtVpAJ3Kgn3I1oUC1CaA6FFRigBNMYhvrTxqLjTQdSgRQFHQc7i1nMkbRr9v5P0rzzz7wZrOJyxADlgNj5d74tPXMH/ACr0jeWazDnvhy3sahKgkWbw03JAhB98xoMFxTHOxOskH9v0ArQvDjjItubRPzQyHv0is/x1wFpHXfTZhoQPSjw+OZCrKfiQ5gY67j6UHpxFBgzPw/eqP4i8Xv21XC2CFe7cEP8A4iP1mi4Bz9ZvWraKHuYqI8lEYknrB0k6A7x61yrfD8TxLH3reIAtDDoudEuKXYOfhHmLoBqJjtQFw9reGX+nwKHF4x5Nxwudgw3lvlRQe5rhYjgga8y47iS+bEm3ZJuwSdVLKMsjsJq7cY4Zc0wWHy4W0yMHcDJmC/6dnN0zNJJ61UOA8n41MXZa+gw6YbKGuQgzqpLZVj/Wcz9j6UELFclq1u5dwOIN42kZ7gzLmyAfFBXXbpV28HuScFewi4u8gv3Gd1COB5dvI0aL1OxmrfyzgbUNktLbW67kgKASrHWffXSofhbYFvAvbXa3jMUn0W5AoK34k8vHCYq3xLB2wvllfNsqMqsq7uI2kSD9DVu4LxyzjcOLlhjcU/MkgXLTf4ss/Y9RXY5gwwuWTP8Aidd6yHFcuL5puYa82EvjUshKqx6So2oLdxDhgaQTcg/Dl0Ej36iuJiMXZs5rVn475BFuzb1CsRlD3H2RAO+tR14FxW+IxT3MRbBMKt9LKNpucozGpWG5YxNu2ypat2E3hPiLe7UFZ4zhEw+HTDKc5RSS22Z2JLNBqiYq3B9Kv3E+BshLM+YsfbQ71W+L8OGXMNtdukdKCw+CvCRiOIKzglcOhu+nmfKk/c/avQoOutYH4Pc3YPh64j+pZ1e6bYUqjP8AAoO8basa2XhfM2CxJ/AxVm4dDlzhW17qdZoOxnoB52pcEUWWgINSw1FQoCZ6hYxtRU81BxvSg7VClUlhQRsZdCqSZ9hvNZHz/wAXezbFxB/8i+7WrSAklLeXICI+YyWPvWt462SjBdCRv6+vpVUPKiYi6XxKEZRltAMZtmD+JmH907dpoMD4zytfwZQ37S5SqtBaQASB8RGxOtc7jt5S5NtfLRlAKg5gY9e3vWpeMPDcRbtLmPm2QY8wfOI1AYdAOsaVkBBgnWOuh/kUFg5DtWr2NtpiLlxAqFUNphactO2cayQTV+wvCxwPiCYkM9zAXx5N1m1NlnMrnPWCJB03NZi3DbmEuW3uQGhbqBWBkd5G3Stx5d4ja4hgpdA6ODbuods2xM9+oPpQWriOCVtRqCAQ4MzIGo9K5r8NG7sSJmP29K4HCbuO4aps+U/EcGP9N7bAYmwvRCjfOAIipjczvcWbPD8Ux738uGtKfViSxH/5FB0lxq2kfE3PgS0jGJAUADTXaSdAPWuV4UOw4d5twR5+Iv3gDvDtofbc1yMRwvEY9lt4i4hQMGNiyCmFQD/Jj8V1999PSr3cRFVLSABVUKoGwCCBp9KDrKgZI7is6545fm4lxCbZRgSV0zDqKvFjGhNCRt6afY1S/ELjwSw5B2G89T0HrQJ4ZxTybi2w2cP8qz8U9QfWrVeufCd9q83cKxt+5ibeVjm8xXG5jKfy0rfcPxM5Bm+bYwJmgzjnR712/aw+HUtcun4QNNRP2H/FVzjXmWbf9PeXLcU6wcwMdc30rQeKYlLOMw2L+XyrhV5P/wBdwEMw9pFS/Ebk5cWpu29LmUspGzEjNBHYjrQYNcIB0703P8Gh+9dK9whxh2xDFUAu+VkJOcuPmgelcugtPL/P+Pwh/CxLMv8A47pN1Psx0+hrUOV/GmzchMdbNlv/ACpLW2O0lYlfzrBqUpoPY/D8bav2xcs3Fu2zs6kEfl19KkRXkbgHMWJwb58Nea0Z1WSbb+jKdDWzcneMti6Bbxy+Q5/+1RNlvfqh+4oNTNc7iQ0FdFHVlDKQykSGBkEHaIrncU2H870HcmiNChQCKbK9KcNReIY1LNt7t1gqIpZmPQD9/SgrfiDwK5jMJctW8mb4XUsxQZkMkE7ZSJBrDeceb7l3LYFizYW02WLbC4HyjLBaBKTP3ro+IfiPdxxNqyXs4bbLOV7gj5nI1g/4z71nLmguy4RcfglNkZb2GJDWpJHlMSZDHXKDFdDw840cLds2nlA7NbuIdPiZh5bmapPL/G7uEvLdtRPysp+W4hiUb0MVbOZ7dnG2zxDC5pWBibRP4thssJcWPmSY1oNsuWiD7ab1zsXgmdtWOXbc7VC8POZP63BgsfxrcW7m2rAaPHYirG49PrQM4SwLSwon9TRXkLhpMSCB0iQaDuSf+6bulugoMzbkzErduXBiGUszMMrPA10kMSPyqv8AF+X+I3X8u45uKIhiwC6nQwBvWy4y8lu3muGF/M9etU/G+IYDhLOGF19YVPjdY2aBoKCHy7ygmEOa4wzx8TNtB9KlcU52wlkhVuG4QQsWxJnX/quZf4Bj8QDdx142EeXFtdbjL0UsNF9qhC/g8EAoQeYdQoXPd1G7bmg7DYlsVbINi7aGhPmKBIO9WPw74mbtl7DZmbDPkznZrTj4AT3AkVnV3nlrki0hGpkmJjr7b1bvBa8Wt42Tqb1pj7ZKCp+LmBaziCuvl3PxlXSFeQH29gfrWcla3bxr4X5mFF5RraYE6a5To36j7VhZoETQWiNCaBQGlOBv53pk/Slz+lBa+UeesXw5h5Tl7My1hyTbI9P8D6j7VvPA+asPxK0Hw5+NY8yy0C5bJB3B3G+o7V5cz+lPYXFOhJR2Q7EqxUkepG9B7SoUKImgJjXnnxU57fGXDYskDDW2idmvMDq8f4gjStg8R+Jmxw6+ymHZRbU/7rhC/eCa8wYlZaOgoIzmTTRWpHl+u0e9JA3oIzDWjtXmU6EiRBgxI6g9x6Usj9KTHSg7fKXM74LEC8olT8NxP8l9OxHSvQfBOK2sTZW9abMjfQgjcEdCO1eXysVYOSOarmAvZl+K05AuWjrmGwYdmFB6LVZ9BUa6+SXOwgxvPpFRcHxe3cClW016Rr2I6EUvF3VI3B2Mj06UFN4vg7mLu58SH8oGbVgMVAWfncjcnoOlLPFsPgBp5VmQCFCzcPfTc128Sl7EErYjNuSx+BJ6mNfWKf5e5JtYc+Zcy4jEk5jeddF/2op2Ufeg4WE4ZjuIDO5OEsNJDvH9RcUn+y3snuavPL3LWFwdv8FAXPzXX+O65O5LmuRzhiMQltvJbMxBMNttsCNRsK5nJfNi33tWC34pQm4nVGWMwNBXOdL9rCY1y9kZLyTKqNHHSNtdKtfhBw//AOG1+IOIvO3tbtwqffU1XvG/B/h27g0ykA+gMj/urtyljbdnAWEU6JaUR1mJM0COfeIWcPhLjXhIKMoXfMzCBp9a8y9Ku3ilzEcVicgb4LfT/dNUcmgKio6TQKo401FJpxBQIj1pVukvFLs0HtigaFA0GRePHF4/pMKhhmc3WP8AtHwj8zWPcUtILzquqzAPUEdx6kfnVt8W+Ki9xV9dLIW1PbK0k+81WOL4eLjsJIkQZGsrPTr7aUHOZP4dN/1pD6SOvSpOedYjURJ2Mb/9U3eEnTX1Og9aCI4/4ogtO5RG/Xb9/ek0DeWk2WysD2ZT9iDTrUzc2NBvHHYt4wrBUPZtXhH+TKAzD02kVDucWZHVLiNFwxbdRK3CdAumzH1q382cEa/g7N21Hn2rVtkkaOpQZ7ZPYjb1Arjcp41LqhD/AH6oD81u6nzIexBn7UHSxHEUwOGZm+aPMcTrIGo/aqpi/FO2z2haDZXuW89wqQFtk/Edeo/an+eeVcRdRovqxPQqVmDIB1isq4wuIw7ZL1tJjpsR9KD0fnS8kqQZGhBkfcVVeH8LtYXiH9Q4IdkNosNhmI+M+8Zaq/gjjGuPfQs4VURlTU29TBGuxOlabxnBhkMan+aUHH8SeG+dhrgOvwmPQ+lZrhuZWXAat8agr9vhq+8Q4qbflWLp0uNkVm+YNE5SO0DesW5ksNZvXrHRbhI9QxzCg5DNMk7nU0hhQJoqAoomFGDRE0ClmnBprRAUBt69/wDqgbCz0p63RIIpxY2oPaRNNYm8ERmOyqzT2gU5VX8TMe1nhuIddyoQf+7ZT+tB5r4ljjdutdbe47MfWWmNae4vdL5XjIHA0AgHLAPpvNQU+Yehj6HQaVIZiUjMfgcgegbWKCH5gMjaDNELmkdJ9ojr60hpVt531NBToetA6wAjcjv0PamYnp02pxNp6daUlufQfzSgjvt7RTbj9D9qdu24+sGmjQemeHc3Ya1w7BtiboV7mFtEIAXuN8IBIUdPWqLh+KW7uIu4vCBks271jzLbiGS45yi+FGytOU1xfDvi+AuhbGOGW4sJavsfw2QfLab/ABidDVstcFbBcXtuoy4a/b8l4AZWZpyFhsQWyigu3EMMSrAdZrLeZOULmJu5py6RtO1bAEP02+1N3Lca/agpHh7yicFnfPJcBWUgwQNQQPSrRxDGQhj6GpttI+361WeYsaEnMdANu9BmXiFxc3MWiqf9EBpH+e81R+JYxrt1rjmWYyTXSxF8M9663UmPUsdB9q4hNAdJoTRgUBUmKWKNAOtAoT0oCnIik5xQH/x+dEKRMmnaD2lWZeOmMy4O3aDBfMuSwnVggkR9YrTjWIePeKP9RYRR8lotPT43j6aCgyZwc3qdqVZnYnTqJgdetC8u0MT+sD196bT1Eg9PSgdxAJOUgdPpodKhZo7/AEqWziYPQRIO/r7xTFy11npQIV9donpT4uEg66DQDvUbP370EagNu0k/9Uhp6aUbGkufvQCxBMH2q58oc6XbDW8PfPm2POtkByc1g5hDq+8eh0qjmpNtswIbfv8AtQevLi76iDqPUHUa9d6YZZJHQVU/C7mH+q4eqsZvWPwrkmSRHwP9RH2q3W1gUDLrArIfETiZDqgOhzEnSdNhWr8SugK3sa89828SzYi442Vii9jA1oK7xG5oEGw1PqYqEtK31pFAdAUVACgUBToHXSkIJmlzpQKuMKjZqVcO/al2bJ+Y7frQHYQd9aU1BjH870ljQe1przl4wY43eI3lBBVVtpHbLv8Aqa9FivLXO98XcdfYdbjiTMGCftFBwWWNJ12GnT0o2tQPfYz2ogx/L61Oa2o6ySRoYkmO21Bzzb1nTaabLHsPr37+1TLtod4id4id9xUV1JPr32mP2oGLq7R6x7TTTb1JJnfT2imiPzoGZNEvtNGaIt9KBBpVptfeiajw4JYAbkgffSg1TwFxoXFX7RMG7ZUqO7WmkiO8GtwaI2ivKH9Q+Gvpcslke0wKtv8AENzp0Ooit24f4lYXyFbFMtm4VXNbU5zmZZ0H83oJ/MguOvlWgZIMkdNNKwXnNFt3/IU5ha0c7zdPza1auc/FK7fVrWFQ4e22huE/juvUdkB9KzYnX89aAiaTFLGtA0DdHSysUnWgWlFcbSkzTltZ1oCtW+pp245iOnbtRl8u1NPdnWgLPuPzpJ2FIJml5Zig9rO2h9jXk3il5GuXCOrMNTIY5iSfQ16c5t4kLGDxF0/2Wm09SIGv1rzJfEKVC6QD8URq0yPegjWVgwQNYiRAk6xPU0Uw0EE/Htpp6zS7dzRwR8UBQfSdMo6e9M37moGbNMzoZ+HTLQGpjQRBkwdYJ6fSm7l4kAHtpppHb96S0DX7+nYRTbPmOupkDX+4HpNA2AensZ+9F9fXSlsTrsIJ2mDRdNYHSO9BFcRQYTSyPbWkHSgJzSUeGnsaUe9IdaDq4u7KqV2I19SBUV952A6wJ1707w8KyMpkEEEHpB6fekBDseknfegjlf59aGXftvSwYkR/JpQAoEKKOO9LYd9BE0yST00oDQTTbJFOqIpRSaCPl1p8UgLFGB+lAG0+1M70/wCXSlAEGOv7UEdbetPqKAHYUZoPT3i1/wDzbixOZ0XrpDZp09qwLGzbTu0DUmYUtpH80rc/GLGeVg7ZG/nLAic0K2/pXnLGYgknuSxI6LOp3oHzegaSepnv6HtTdvEgRqJEwN9xt96gMT9/tRZfSg6QcEzIJ2iND7jrTbn06+vvp2qELR/79aUCw7/zSgllvsZ9/Smcx66mKaW8eoovP9KA96U2v3/amVanM87aa0DZGlBhSn32om2oF4S5B/I+oNS2I77AakQTFQLf7V2r5BCysBlmYmSNIoOYTroJ6/nNEZPSOk1LIXLIOvaIEUlEn060EZbffWg1PXjP6UkKTQNqv871JdYka+3ahbUDWdR/zpR3bhMmdSZNBEcSaC0tV1osSmxoHG2/m9IJ0/m9NKxFGb070CwsHffWaA3+lEW9o9KE6/Sg9A+OzfgYYdDceR7JXn9zP3/ahQoEqKkWLIJFChQSGQDKB1mfXUVHbePU/qaOhQM3LYmO1MXBQoUCGpdvf60KFAu7ufekPsKFCgSh1HvXWR5QA9BA9PioUKBvEf2+vTpvTYbWKOhQAUI0oUKA3XUeopt9qFCgVYWBIpGKX8qFCgjo1OOJoUKBlDT67/ShQo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3" y="2554982"/>
            <a:ext cx="627797" cy="6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3" y="2613903"/>
            <a:ext cx="1041771" cy="5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Łącznik prostoliniowy 16"/>
          <p:cNvCxnSpPr/>
          <p:nvPr/>
        </p:nvCxnSpPr>
        <p:spPr>
          <a:xfrm>
            <a:off x="917575" y="2574575"/>
            <a:ext cx="0" cy="404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307975" y="3254032"/>
            <a:ext cx="4776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1246214" y="332270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10       8      0         5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206873" y="4189120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0        0     12        3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1206873" y="5002710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7        3      4         3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1206873" y="5926876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2        3      8         9</a:t>
            </a:r>
          </a:p>
        </p:txBody>
      </p:sp>
      <p:sp>
        <p:nvSpPr>
          <p:cNvPr id="29" name="Symbol zastępczy zawartości 2"/>
          <p:cNvSpPr txBox="1">
            <a:spLocks/>
          </p:cNvSpPr>
          <p:nvPr/>
        </p:nvSpPr>
        <p:spPr>
          <a:xfrm>
            <a:off x="5386317" y="1433869"/>
            <a:ext cx="3539320" cy="51841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/>
              <a:t>How to </a:t>
            </a:r>
            <a:r>
              <a:rPr lang="pl-PL" dirty="0" err="1"/>
              <a:t>pick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items</a:t>
            </a:r>
            <a:r>
              <a:rPr lang="pl-PL" dirty="0"/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pl-PL" dirty="0"/>
              <a:t>A </a:t>
            </a:r>
            <a:r>
              <a:rPr lang="pl-PL" dirty="0" err="1"/>
              <a:t>good</a:t>
            </a:r>
            <a:r>
              <a:rPr lang="pl-PL" dirty="0"/>
              <a:t>  </a:t>
            </a:r>
            <a:r>
              <a:rPr lang="pl-PL" dirty="0" err="1"/>
              <a:t>movie</a:t>
            </a:r>
            <a:r>
              <a:rPr lang="pl-PL" dirty="0"/>
              <a:t> for </a:t>
            </a:r>
            <a:r>
              <a:rPr lang="pl-PL" dirty="0" err="1"/>
              <a:t>everyone</a:t>
            </a:r>
            <a:r>
              <a:rPr lang="pl-PL" dirty="0"/>
              <a:t>?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dirty="0"/>
              <a:t>             </a:t>
            </a:r>
            <a:r>
              <a:rPr lang="pl-PL" dirty="0">
                <a:sym typeface="Wingdings" panose="05000000000000000000" pitchFamily="2" charset="2"/>
              </a:rPr>
              <a:t>  10+7</a:t>
            </a: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pl-PL" dirty="0"/>
              <a:t>             </a:t>
            </a:r>
            <a:r>
              <a:rPr lang="pl-PL" dirty="0">
                <a:sym typeface="Wingdings" panose="05000000000000000000" pitchFamily="2" charset="2"/>
              </a:rPr>
              <a:t>  8 + 3</a:t>
            </a: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pl-PL" dirty="0"/>
              <a:t>             </a:t>
            </a:r>
            <a:r>
              <a:rPr lang="pl-PL" dirty="0">
                <a:sym typeface="Wingdings" panose="05000000000000000000" pitchFamily="2" charset="2"/>
              </a:rPr>
              <a:t>  12+8</a:t>
            </a: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pl-PL" sz="800" dirty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pl-PL" dirty="0">
                <a:sym typeface="Wingdings" panose="05000000000000000000" pitchFamily="2" charset="2"/>
              </a:rPr>
              <a:t>               9 + 3</a:t>
            </a:r>
          </a:p>
        </p:txBody>
      </p:sp>
      <p:cxnSp>
        <p:nvCxnSpPr>
          <p:cNvPr id="18" name="Łącznik prostoliniowy 17"/>
          <p:cNvCxnSpPr/>
          <p:nvPr/>
        </p:nvCxnSpPr>
        <p:spPr>
          <a:xfrm flipH="1">
            <a:off x="5254388" y="1269242"/>
            <a:ext cx="13648" cy="5348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57" y="3368472"/>
            <a:ext cx="832513" cy="4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92" y="4189120"/>
            <a:ext cx="700841" cy="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13" y="4938907"/>
            <a:ext cx="627797" cy="6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27" y="5810019"/>
            <a:ext cx="1041771" cy="5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ipsa 20"/>
          <p:cNvSpPr/>
          <p:nvPr/>
        </p:nvSpPr>
        <p:spPr>
          <a:xfrm>
            <a:off x="5268035" y="4773895"/>
            <a:ext cx="3248167" cy="90942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3"/>
          <p:cNvSpPr/>
          <p:nvPr/>
        </p:nvSpPr>
        <p:spPr>
          <a:xfrm>
            <a:off x="5254388" y="3137788"/>
            <a:ext cx="3248167" cy="90942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05" y="3403461"/>
            <a:ext cx="196936" cy="37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41" y="3368472"/>
            <a:ext cx="214626" cy="40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08" y="5055176"/>
            <a:ext cx="173433" cy="34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94" y="4993751"/>
            <a:ext cx="194908" cy="4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5540588"/>
            <a:ext cx="1171676" cy="125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8" y="5927425"/>
            <a:ext cx="762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" y="5608465"/>
            <a:ext cx="768824" cy="11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800783" y="1238834"/>
            <a:ext cx="139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Set </a:t>
            </a:r>
            <a:r>
              <a:rPr lang="pl-PL" sz="2400" b="1" dirty="0" err="1"/>
              <a:t>Cover</a:t>
            </a:r>
            <a:endParaRPr lang="pl-PL" sz="2400" b="1" dirty="0"/>
          </a:p>
        </p:txBody>
      </p:sp>
      <p:sp>
        <p:nvSpPr>
          <p:cNvPr id="15" name="Dowolny kształt 14"/>
          <p:cNvSpPr/>
          <p:nvPr/>
        </p:nvSpPr>
        <p:spPr>
          <a:xfrm>
            <a:off x="952069" y="3073675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910882" y="2018128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68646" y="22873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68646" y="39343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474365" y="20689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800783" y="314716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055661" y="464236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776051" y="31471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7" name="Dowolny kształt 16"/>
          <p:cNvSpPr/>
          <p:nvPr/>
        </p:nvSpPr>
        <p:spPr>
          <a:xfrm>
            <a:off x="1017316" y="1893039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 17"/>
          <p:cNvSpPr/>
          <p:nvPr/>
        </p:nvSpPr>
        <p:spPr>
          <a:xfrm>
            <a:off x="1022664" y="3053649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8"/>
          <p:cNvSpPr/>
          <p:nvPr/>
        </p:nvSpPr>
        <p:spPr>
          <a:xfrm>
            <a:off x="604800" y="2999756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/>
          <p:cNvSpPr txBox="1"/>
          <p:nvPr/>
        </p:nvSpPr>
        <p:spPr>
          <a:xfrm>
            <a:off x="5072274" y="1761634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v</a:t>
            </a:r>
            <a:r>
              <a:rPr lang="pl-PL" sz="3600" b="1" baseline="-25000" dirty="0">
                <a:solidFill>
                  <a:srgbClr val="008000"/>
                </a:solidFill>
              </a:rPr>
              <a:t>1</a:t>
            </a:r>
            <a:r>
              <a:rPr lang="pl-PL" sz="3600" b="1" dirty="0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072273" y="238072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v</a:t>
            </a:r>
            <a:r>
              <a:rPr lang="pl-PL" sz="3600" b="1" baseline="-25000" dirty="0">
                <a:solidFill>
                  <a:srgbClr val="FF0000"/>
                </a:solidFill>
              </a:rPr>
              <a:t>2</a:t>
            </a:r>
            <a:r>
              <a:rPr lang="pl-PL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5072272" y="305249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5072271" y="36988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v</a:t>
            </a:r>
            <a:r>
              <a:rPr lang="pl-PL" sz="3600" b="1" baseline="-25000" dirty="0">
                <a:solidFill>
                  <a:srgbClr val="00C878"/>
                </a:solidFill>
              </a:rPr>
              <a:t>4</a:t>
            </a:r>
            <a:r>
              <a:rPr lang="pl-PL" sz="3600" b="1" dirty="0">
                <a:solidFill>
                  <a:srgbClr val="00C878"/>
                </a:solidFill>
              </a:rPr>
              <a:t>: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68835" y="4289211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v</a:t>
            </a:r>
            <a:r>
              <a:rPr lang="pl-PL" sz="3600" b="1" baseline="-25000" dirty="0">
                <a:solidFill>
                  <a:srgbClr val="D900EA"/>
                </a:solidFill>
              </a:rPr>
              <a:t>5</a:t>
            </a:r>
            <a:r>
              <a:rPr lang="pl-PL" sz="3600" b="1" dirty="0">
                <a:solidFill>
                  <a:srgbClr val="D900EA"/>
                </a:solidFill>
              </a:rPr>
              <a:t>: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5072508" y="493133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043357" y="566853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k = </a:t>
            </a:r>
            <a:r>
              <a:rPr lang="pl-PL" sz="2800" dirty="0" err="1"/>
              <a:t>number</a:t>
            </a:r>
            <a:r>
              <a:rPr lang="pl-PL" sz="2800" dirty="0"/>
              <a:t> of </a:t>
            </a:r>
            <a:r>
              <a:rPr lang="pl-PL" sz="2800" dirty="0" err="1"/>
              <a:t>sets</a:t>
            </a:r>
            <a:r>
              <a:rPr lang="pl-PL" sz="2800" dirty="0"/>
              <a:t> we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use</a:t>
            </a:r>
            <a:endParaRPr lang="pl-PL" sz="2800" dirty="0"/>
          </a:p>
        </p:txBody>
      </p:sp>
      <p:sp>
        <p:nvSpPr>
          <p:cNvPr id="43" name="Elipsa 42"/>
          <p:cNvSpPr/>
          <p:nvPr/>
        </p:nvSpPr>
        <p:spPr>
          <a:xfrm>
            <a:off x="6463115" y="1978310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6008914" y="1957102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6008914" y="2557472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6992661" y="2557470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6487792" y="2557471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6487792" y="331016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6033591" y="3288957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033591" y="3934356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6512694" y="393435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6992661" y="39343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6046978" y="4562828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6514567" y="4559804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6046978" y="5142278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6525512" y="5142278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6992661" y="5142277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5082670" y="1238834"/>
            <a:ext cx="240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1-Best (</a:t>
            </a:r>
            <a:r>
              <a:rPr lang="pl-PL" sz="2400" b="1" dirty="0" err="1"/>
              <a:t>Approval</a:t>
            </a:r>
            <a:r>
              <a:rPr lang="pl-PL" sz="2400" b="1" dirty="0"/>
              <a:t>)</a:t>
            </a:r>
          </a:p>
        </p:txBody>
      </p:sp>
      <p:sp>
        <p:nvSpPr>
          <p:cNvPr id="60" name="Tytuł 1">
            <a:extLst>
              <a:ext uri="{FF2B5EF4-FFF2-40B4-BE49-F238E27FC236}">
                <a16:creationId xmlns:a16="http://schemas.microsoft.com/office/drawing/2014/main" id="{FC2F24E9-B0DA-41A1-8B49-D74BF931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7546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3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5540588"/>
            <a:ext cx="1171676" cy="125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8" y="5927425"/>
            <a:ext cx="762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" y="5608465"/>
            <a:ext cx="768824" cy="11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800783" y="1238834"/>
            <a:ext cx="139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Set </a:t>
            </a:r>
            <a:r>
              <a:rPr lang="pl-PL" sz="2400" b="1" dirty="0" err="1"/>
              <a:t>Cover</a:t>
            </a:r>
            <a:endParaRPr lang="pl-PL" sz="2400" b="1" dirty="0"/>
          </a:p>
        </p:txBody>
      </p:sp>
      <p:sp>
        <p:nvSpPr>
          <p:cNvPr id="15" name="Dowolny kształt 14"/>
          <p:cNvSpPr/>
          <p:nvPr/>
        </p:nvSpPr>
        <p:spPr>
          <a:xfrm>
            <a:off x="952069" y="3073675"/>
            <a:ext cx="2440240" cy="2328818"/>
          </a:xfrm>
          <a:custGeom>
            <a:avLst/>
            <a:gdLst>
              <a:gd name="connsiteX0" fmla="*/ 921794 w 2440240"/>
              <a:gd name="connsiteY0" fmla="*/ 878710 h 2328818"/>
              <a:gd name="connsiteX1" fmla="*/ 130224 w 2440240"/>
              <a:gd name="connsiteY1" fmla="*/ 687641 h 2328818"/>
              <a:gd name="connsiteX2" fmla="*/ 143872 w 2440240"/>
              <a:gd name="connsiteY2" fmla="*/ 1697575 h 2328818"/>
              <a:gd name="connsiteX3" fmla="*/ 1522296 w 2440240"/>
              <a:gd name="connsiteY3" fmla="*/ 2270781 h 2328818"/>
              <a:gd name="connsiteX4" fmla="*/ 2436696 w 2440240"/>
              <a:gd name="connsiteY4" fmla="*/ 278208 h 2328818"/>
              <a:gd name="connsiteX5" fmla="*/ 1822547 w 2440240"/>
              <a:gd name="connsiteY5" fmla="*/ 87140 h 2328818"/>
              <a:gd name="connsiteX6" fmla="*/ 1413114 w 2440240"/>
              <a:gd name="connsiteY6" fmla="*/ 960596 h 2328818"/>
              <a:gd name="connsiteX7" fmla="*/ 921794 w 2440240"/>
              <a:gd name="connsiteY7" fmla="*/ 878710 h 23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40" h="2328818">
                <a:moveTo>
                  <a:pt x="921794" y="878710"/>
                </a:moveTo>
                <a:cubicBezTo>
                  <a:pt x="707979" y="833217"/>
                  <a:pt x="259878" y="551164"/>
                  <a:pt x="130224" y="687641"/>
                </a:cubicBezTo>
                <a:cubicBezTo>
                  <a:pt x="570" y="824118"/>
                  <a:pt x="-88140" y="1433718"/>
                  <a:pt x="143872" y="1697575"/>
                </a:cubicBezTo>
                <a:cubicBezTo>
                  <a:pt x="375884" y="1961432"/>
                  <a:pt x="1140159" y="2507342"/>
                  <a:pt x="1522296" y="2270781"/>
                </a:cubicBezTo>
                <a:cubicBezTo>
                  <a:pt x="1904433" y="2034220"/>
                  <a:pt x="2386654" y="642148"/>
                  <a:pt x="2436696" y="278208"/>
                </a:cubicBezTo>
                <a:cubicBezTo>
                  <a:pt x="2486738" y="-85732"/>
                  <a:pt x="1993144" y="-26591"/>
                  <a:pt x="1822547" y="87140"/>
                </a:cubicBezTo>
                <a:cubicBezTo>
                  <a:pt x="1651950" y="200871"/>
                  <a:pt x="1560965" y="830942"/>
                  <a:pt x="1413114" y="960596"/>
                </a:cubicBezTo>
                <a:cubicBezTo>
                  <a:pt x="1265263" y="1090250"/>
                  <a:pt x="1135609" y="924203"/>
                  <a:pt x="921794" y="8787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910882" y="2018128"/>
            <a:ext cx="2165692" cy="1811451"/>
          </a:xfrm>
          <a:custGeom>
            <a:avLst/>
            <a:gdLst>
              <a:gd name="connsiteX0" fmla="*/ 976629 w 2165692"/>
              <a:gd name="connsiteY0" fmla="*/ 9922 h 1811451"/>
              <a:gd name="connsiteX1" fmla="*/ 239650 w 2165692"/>
              <a:gd name="connsiteY1" fmla="*/ 255582 h 1811451"/>
              <a:gd name="connsiteX2" fmla="*/ 62229 w 2165692"/>
              <a:gd name="connsiteY2" fmla="*/ 937970 h 1811451"/>
              <a:gd name="connsiteX3" fmla="*/ 1208641 w 2165692"/>
              <a:gd name="connsiteY3" fmla="*/ 1811427 h 1811451"/>
              <a:gd name="connsiteX4" fmla="*/ 1699961 w 2165692"/>
              <a:gd name="connsiteY4" fmla="*/ 965266 h 1811451"/>
              <a:gd name="connsiteX5" fmla="*/ 2150337 w 2165692"/>
              <a:gd name="connsiteY5" fmla="*/ 501242 h 1811451"/>
              <a:gd name="connsiteX6" fmla="*/ 1959268 w 2165692"/>
              <a:gd name="connsiteY6" fmla="*/ 91809 h 1811451"/>
              <a:gd name="connsiteX7" fmla="*/ 976629 w 2165692"/>
              <a:gd name="connsiteY7" fmla="*/ 9922 h 18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92" h="1811451">
                <a:moveTo>
                  <a:pt x="976629" y="9922"/>
                </a:moveTo>
                <a:cubicBezTo>
                  <a:pt x="690026" y="37217"/>
                  <a:pt x="392050" y="100907"/>
                  <a:pt x="239650" y="255582"/>
                </a:cubicBezTo>
                <a:cubicBezTo>
                  <a:pt x="87250" y="410257"/>
                  <a:pt x="-99269" y="678663"/>
                  <a:pt x="62229" y="937970"/>
                </a:cubicBezTo>
                <a:cubicBezTo>
                  <a:pt x="223727" y="1197277"/>
                  <a:pt x="935686" y="1806878"/>
                  <a:pt x="1208641" y="1811427"/>
                </a:cubicBezTo>
                <a:cubicBezTo>
                  <a:pt x="1481596" y="1815976"/>
                  <a:pt x="1543012" y="1183630"/>
                  <a:pt x="1699961" y="965266"/>
                </a:cubicBezTo>
                <a:cubicBezTo>
                  <a:pt x="1856910" y="746902"/>
                  <a:pt x="2107119" y="646818"/>
                  <a:pt x="2150337" y="501242"/>
                </a:cubicBezTo>
                <a:cubicBezTo>
                  <a:pt x="2193555" y="355666"/>
                  <a:pt x="2150336" y="171421"/>
                  <a:pt x="1959268" y="91809"/>
                </a:cubicBezTo>
                <a:cubicBezTo>
                  <a:pt x="1768200" y="12197"/>
                  <a:pt x="1263232" y="-17373"/>
                  <a:pt x="976629" y="992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68646" y="22873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68646" y="39343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474365" y="20689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800783" y="314716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4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055661" y="464236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5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776051" y="31471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7" name="Dowolny kształt 16"/>
          <p:cNvSpPr/>
          <p:nvPr/>
        </p:nvSpPr>
        <p:spPr>
          <a:xfrm>
            <a:off x="1017316" y="1893039"/>
            <a:ext cx="2258057" cy="1846190"/>
          </a:xfrm>
          <a:custGeom>
            <a:avLst/>
            <a:gdLst>
              <a:gd name="connsiteX0" fmla="*/ 901419 w 2613273"/>
              <a:gd name="connsiteY0" fmla="*/ 422078 h 1787298"/>
              <a:gd name="connsiteX1" fmla="*/ 205383 w 2613273"/>
              <a:gd name="connsiteY1" fmla="*/ 149123 h 1787298"/>
              <a:gd name="connsiteX2" fmla="*/ 178088 w 2613273"/>
              <a:gd name="connsiteY2" fmla="*/ 831511 h 1787298"/>
              <a:gd name="connsiteX3" fmla="*/ 2320786 w 2613273"/>
              <a:gd name="connsiteY3" fmla="*/ 1773207 h 1787298"/>
              <a:gd name="connsiteX4" fmla="*/ 2443616 w 2613273"/>
              <a:gd name="connsiteY4" fmla="*/ 53589 h 1787298"/>
              <a:gd name="connsiteX5" fmla="*/ 901419 w 2613273"/>
              <a:gd name="connsiteY5" fmla="*/ 422078 h 1787298"/>
              <a:gd name="connsiteX0" fmla="*/ 839829 w 2507295"/>
              <a:gd name="connsiteY0" fmla="*/ 422078 h 1820137"/>
              <a:gd name="connsiteX1" fmla="*/ 143793 w 2507295"/>
              <a:gd name="connsiteY1" fmla="*/ 149123 h 1820137"/>
              <a:gd name="connsiteX2" fmla="*/ 116498 w 2507295"/>
              <a:gd name="connsiteY2" fmla="*/ 831511 h 1820137"/>
              <a:gd name="connsiteX3" fmla="*/ 1413035 w 2507295"/>
              <a:gd name="connsiteY3" fmla="*/ 1240944 h 1820137"/>
              <a:gd name="connsiteX4" fmla="*/ 2259196 w 2507295"/>
              <a:gd name="connsiteY4" fmla="*/ 1773207 h 1820137"/>
              <a:gd name="connsiteX5" fmla="*/ 2382026 w 2507295"/>
              <a:gd name="connsiteY5" fmla="*/ 53589 h 1820137"/>
              <a:gd name="connsiteX6" fmla="*/ 839829 w 2507295"/>
              <a:gd name="connsiteY6" fmla="*/ 422078 h 1820137"/>
              <a:gd name="connsiteX0" fmla="*/ 2474735 w 2652146"/>
              <a:gd name="connsiteY0" fmla="*/ 124348 h 1890896"/>
              <a:gd name="connsiteX1" fmla="*/ 236502 w 2652146"/>
              <a:gd name="connsiteY1" fmla="*/ 219882 h 1890896"/>
              <a:gd name="connsiteX2" fmla="*/ 209207 w 2652146"/>
              <a:gd name="connsiteY2" fmla="*/ 902270 h 1890896"/>
              <a:gd name="connsiteX3" fmla="*/ 1505744 w 2652146"/>
              <a:gd name="connsiteY3" fmla="*/ 1311703 h 1890896"/>
              <a:gd name="connsiteX4" fmla="*/ 2351905 w 2652146"/>
              <a:gd name="connsiteY4" fmla="*/ 1843966 h 1890896"/>
              <a:gd name="connsiteX5" fmla="*/ 2474735 w 2652146"/>
              <a:gd name="connsiteY5" fmla="*/ 124348 h 1890896"/>
              <a:gd name="connsiteX0" fmla="*/ 2415585 w 2592996"/>
              <a:gd name="connsiteY0" fmla="*/ 121842 h 1888390"/>
              <a:gd name="connsiteX1" fmla="*/ 177352 w 2592996"/>
              <a:gd name="connsiteY1" fmla="*/ 217376 h 1888390"/>
              <a:gd name="connsiteX2" fmla="*/ 286535 w 2592996"/>
              <a:gd name="connsiteY2" fmla="*/ 831525 h 1888390"/>
              <a:gd name="connsiteX3" fmla="*/ 1446594 w 2592996"/>
              <a:gd name="connsiteY3" fmla="*/ 1309197 h 1888390"/>
              <a:gd name="connsiteX4" fmla="*/ 2292755 w 2592996"/>
              <a:gd name="connsiteY4" fmla="*/ 1841460 h 1888390"/>
              <a:gd name="connsiteX5" fmla="*/ 2415585 w 2592996"/>
              <a:gd name="connsiteY5" fmla="*/ 121842 h 1888390"/>
              <a:gd name="connsiteX0" fmla="*/ 2415585 w 2592996"/>
              <a:gd name="connsiteY0" fmla="*/ 121842 h 1876417"/>
              <a:gd name="connsiteX1" fmla="*/ 177352 w 2592996"/>
              <a:gd name="connsiteY1" fmla="*/ 217376 h 1876417"/>
              <a:gd name="connsiteX2" fmla="*/ 286535 w 2592996"/>
              <a:gd name="connsiteY2" fmla="*/ 831525 h 1876417"/>
              <a:gd name="connsiteX3" fmla="*/ 1446594 w 2592996"/>
              <a:gd name="connsiteY3" fmla="*/ 1309197 h 1876417"/>
              <a:gd name="connsiteX4" fmla="*/ 1187287 w 2592996"/>
              <a:gd name="connsiteY4" fmla="*/ 1200015 h 1876417"/>
              <a:gd name="connsiteX5" fmla="*/ 2292755 w 2592996"/>
              <a:gd name="connsiteY5" fmla="*/ 1841460 h 1876417"/>
              <a:gd name="connsiteX6" fmla="*/ 2415585 w 2592996"/>
              <a:gd name="connsiteY6" fmla="*/ 121842 h 1876417"/>
              <a:gd name="connsiteX0" fmla="*/ 2154283 w 2286551"/>
              <a:gd name="connsiteY0" fmla="*/ 91274 h 1845849"/>
              <a:gd name="connsiteX1" fmla="*/ 530199 w 2286551"/>
              <a:gd name="connsiteY1" fmla="*/ 295990 h 1845849"/>
              <a:gd name="connsiteX2" fmla="*/ 25233 w 2286551"/>
              <a:gd name="connsiteY2" fmla="*/ 800957 h 1845849"/>
              <a:gd name="connsiteX3" fmla="*/ 1185292 w 2286551"/>
              <a:gd name="connsiteY3" fmla="*/ 1278629 h 1845849"/>
              <a:gd name="connsiteX4" fmla="*/ 925985 w 2286551"/>
              <a:gd name="connsiteY4" fmla="*/ 1169447 h 1845849"/>
              <a:gd name="connsiteX5" fmla="*/ 2031453 w 2286551"/>
              <a:gd name="connsiteY5" fmla="*/ 1810892 h 1845849"/>
              <a:gd name="connsiteX6" fmla="*/ 2154283 w 2286551"/>
              <a:gd name="connsiteY6" fmla="*/ 91274 h 1845849"/>
              <a:gd name="connsiteX0" fmla="*/ 2154283 w 2286551"/>
              <a:gd name="connsiteY0" fmla="*/ 91274 h 1839749"/>
              <a:gd name="connsiteX1" fmla="*/ 530199 w 2286551"/>
              <a:gd name="connsiteY1" fmla="*/ 295990 h 1839749"/>
              <a:gd name="connsiteX2" fmla="*/ 25233 w 2286551"/>
              <a:gd name="connsiteY2" fmla="*/ 800957 h 1839749"/>
              <a:gd name="connsiteX3" fmla="*/ 1185292 w 2286551"/>
              <a:gd name="connsiteY3" fmla="*/ 1278629 h 1839749"/>
              <a:gd name="connsiteX4" fmla="*/ 1376361 w 2286551"/>
              <a:gd name="connsiteY4" fmla="*/ 978379 h 1839749"/>
              <a:gd name="connsiteX5" fmla="*/ 2031453 w 2286551"/>
              <a:gd name="connsiteY5" fmla="*/ 1810892 h 1839749"/>
              <a:gd name="connsiteX6" fmla="*/ 2154283 w 2286551"/>
              <a:gd name="connsiteY6" fmla="*/ 91274 h 1839749"/>
              <a:gd name="connsiteX0" fmla="*/ 2165359 w 2297627"/>
              <a:gd name="connsiteY0" fmla="*/ 91274 h 1839749"/>
              <a:gd name="connsiteX1" fmla="*/ 541275 w 2297627"/>
              <a:gd name="connsiteY1" fmla="*/ 295990 h 1839749"/>
              <a:gd name="connsiteX2" fmla="*/ 36309 w 2297627"/>
              <a:gd name="connsiteY2" fmla="*/ 800957 h 1839749"/>
              <a:gd name="connsiteX3" fmla="*/ 1387437 w 2297627"/>
              <a:gd name="connsiteY3" fmla="*/ 978379 h 1839749"/>
              <a:gd name="connsiteX4" fmla="*/ 2042529 w 2297627"/>
              <a:gd name="connsiteY4" fmla="*/ 1810892 h 1839749"/>
              <a:gd name="connsiteX5" fmla="*/ 2165359 w 2297627"/>
              <a:gd name="connsiteY5" fmla="*/ 91274 h 1839749"/>
              <a:gd name="connsiteX0" fmla="*/ 2163734 w 2296002"/>
              <a:gd name="connsiteY0" fmla="*/ 91274 h 1843397"/>
              <a:gd name="connsiteX1" fmla="*/ 539650 w 2296002"/>
              <a:gd name="connsiteY1" fmla="*/ 295990 h 1843397"/>
              <a:gd name="connsiteX2" fmla="*/ 34684 w 2296002"/>
              <a:gd name="connsiteY2" fmla="*/ 800957 h 1843397"/>
              <a:gd name="connsiteX3" fmla="*/ 1358517 w 2296002"/>
              <a:gd name="connsiteY3" fmla="*/ 1101209 h 1843397"/>
              <a:gd name="connsiteX4" fmla="*/ 2040904 w 2296002"/>
              <a:gd name="connsiteY4" fmla="*/ 1810892 h 1843397"/>
              <a:gd name="connsiteX5" fmla="*/ 2163734 w 2296002"/>
              <a:gd name="connsiteY5" fmla="*/ 91274 h 1843397"/>
              <a:gd name="connsiteX0" fmla="*/ 2125789 w 2258057"/>
              <a:gd name="connsiteY0" fmla="*/ 94067 h 1846190"/>
              <a:gd name="connsiteX1" fmla="*/ 501705 w 2258057"/>
              <a:gd name="connsiteY1" fmla="*/ 298783 h 1846190"/>
              <a:gd name="connsiteX2" fmla="*/ 37682 w 2258057"/>
              <a:gd name="connsiteY2" fmla="*/ 912932 h 1846190"/>
              <a:gd name="connsiteX3" fmla="*/ 1320572 w 2258057"/>
              <a:gd name="connsiteY3" fmla="*/ 1104002 h 1846190"/>
              <a:gd name="connsiteX4" fmla="*/ 2002959 w 2258057"/>
              <a:gd name="connsiteY4" fmla="*/ 1813685 h 1846190"/>
              <a:gd name="connsiteX5" fmla="*/ 2125789 w 2258057"/>
              <a:gd name="connsiteY5" fmla="*/ 94067 h 184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057" h="1846190">
                <a:moveTo>
                  <a:pt x="2125789" y="94067"/>
                </a:moveTo>
                <a:cubicBezTo>
                  <a:pt x="1875580" y="-158417"/>
                  <a:pt x="849723" y="162306"/>
                  <a:pt x="501705" y="298783"/>
                </a:cubicBezTo>
                <a:cubicBezTo>
                  <a:pt x="153687" y="435260"/>
                  <a:pt x="-98796" y="778729"/>
                  <a:pt x="37682" y="912932"/>
                </a:cubicBezTo>
                <a:cubicBezTo>
                  <a:pt x="174160" y="1047135"/>
                  <a:pt x="986202" y="935679"/>
                  <a:pt x="1320572" y="1104002"/>
                </a:cubicBezTo>
                <a:cubicBezTo>
                  <a:pt x="1461599" y="1192712"/>
                  <a:pt x="1843735" y="2018401"/>
                  <a:pt x="2002959" y="1813685"/>
                </a:cubicBezTo>
                <a:cubicBezTo>
                  <a:pt x="2234971" y="1597596"/>
                  <a:pt x="2375998" y="346551"/>
                  <a:pt x="2125789" y="94067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 17"/>
          <p:cNvSpPr/>
          <p:nvPr/>
        </p:nvSpPr>
        <p:spPr>
          <a:xfrm>
            <a:off x="1022664" y="3053649"/>
            <a:ext cx="1643301" cy="2176927"/>
          </a:xfrm>
          <a:custGeom>
            <a:avLst/>
            <a:gdLst>
              <a:gd name="connsiteX0" fmla="*/ 182459 w 1643301"/>
              <a:gd name="connsiteY0" fmla="*/ 857792 h 2176927"/>
              <a:gd name="connsiteX1" fmla="*/ 755665 w 1643301"/>
              <a:gd name="connsiteY1" fmla="*/ 216348 h 2176927"/>
              <a:gd name="connsiteX2" fmla="*/ 1165098 w 1643301"/>
              <a:gd name="connsiteY2" fmla="*/ 120813 h 2176927"/>
              <a:gd name="connsiteX3" fmla="*/ 1642770 w 1643301"/>
              <a:gd name="connsiteY3" fmla="*/ 1813136 h 2176927"/>
              <a:gd name="connsiteX4" fmla="*/ 1069564 w 1643301"/>
              <a:gd name="connsiteY4" fmla="*/ 2154330 h 2176927"/>
              <a:gd name="connsiteX5" fmla="*/ 59629 w 1643301"/>
              <a:gd name="connsiteY5" fmla="*/ 1417351 h 2176927"/>
              <a:gd name="connsiteX6" fmla="*/ 182459 w 1643301"/>
              <a:gd name="connsiteY6" fmla="*/ 857792 h 21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3301" h="2176927">
                <a:moveTo>
                  <a:pt x="182459" y="857792"/>
                </a:moveTo>
                <a:cubicBezTo>
                  <a:pt x="298465" y="657625"/>
                  <a:pt x="591892" y="339178"/>
                  <a:pt x="755665" y="216348"/>
                </a:cubicBezTo>
                <a:cubicBezTo>
                  <a:pt x="919438" y="93518"/>
                  <a:pt x="1017247" y="-145318"/>
                  <a:pt x="1165098" y="120813"/>
                </a:cubicBezTo>
                <a:cubicBezTo>
                  <a:pt x="1312949" y="386944"/>
                  <a:pt x="1658692" y="1474217"/>
                  <a:pt x="1642770" y="1813136"/>
                </a:cubicBezTo>
                <a:cubicBezTo>
                  <a:pt x="1626848" y="2152055"/>
                  <a:pt x="1333421" y="2220294"/>
                  <a:pt x="1069564" y="2154330"/>
                </a:cubicBezTo>
                <a:cubicBezTo>
                  <a:pt x="805707" y="2088366"/>
                  <a:pt x="205205" y="1635715"/>
                  <a:pt x="59629" y="1417351"/>
                </a:cubicBezTo>
                <a:cubicBezTo>
                  <a:pt x="-85947" y="1198987"/>
                  <a:pt x="66453" y="1057959"/>
                  <a:pt x="182459" y="857792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8"/>
          <p:cNvSpPr/>
          <p:nvPr/>
        </p:nvSpPr>
        <p:spPr>
          <a:xfrm>
            <a:off x="604800" y="2999756"/>
            <a:ext cx="3128686" cy="1709491"/>
          </a:xfrm>
          <a:custGeom>
            <a:avLst/>
            <a:gdLst>
              <a:gd name="connsiteX0" fmla="*/ 149947 w 3128686"/>
              <a:gd name="connsiteY0" fmla="*/ 1703256 h 1709491"/>
              <a:gd name="connsiteX1" fmla="*/ 1855917 w 3128686"/>
              <a:gd name="connsiteY1" fmla="*/ 1362062 h 1709491"/>
              <a:gd name="connsiteX2" fmla="*/ 3015977 w 3128686"/>
              <a:gd name="connsiteY2" fmla="*/ 406718 h 1709491"/>
              <a:gd name="connsiteX3" fmla="*/ 2852204 w 3128686"/>
              <a:gd name="connsiteY3" fmla="*/ 10933 h 1709491"/>
              <a:gd name="connsiteX4" fmla="*/ 968813 w 3128686"/>
              <a:gd name="connsiteY4" fmla="*/ 202002 h 1709491"/>
              <a:gd name="connsiteX5" fmla="*/ 177243 w 3128686"/>
              <a:gd name="connsiteY5" fmla="*/ 1116402 h 1709491"/>
              <a:gd name="connsiteX6" fmla="*/ 149947 w 3128686"/>
              <a:gd name="connsiteY6" fmla="*/ 1703256 h 170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686" h="1709491">
                <a:moveTo>
                  <a:pt x="149947" y="1703256"/>
                </a:moveTo>
                <a:cubicBezTo>
                  <a:pt x="429726" y="1744199"/>
                  <a:pt x="1378245" y="1578152"/>
                  <a:pt x="1855917" y="1362062"/>
                </a:cubicBezTo>
                <a:cubicBezTo>
                  <a:pt x="2333589" y="1145972"/>
                  <a:pt x="2849929" y="631906"/>
                  <a:pt x="3015977" y="406718"/>
                </a:cubicBezTo>
                <a:cubicBezTo>
                  <a:pt x="3182025" y="181530"/>
                  <a:pt x="3193398" y="45052"/>
                  <a:pt x="2852204" y="10933"/>
                </a:cubicBezTo>
                <a:cubicBezTo>
                  <a:pt x="2511010" y="-23186"/>
                  <a:pt x="1414640" y="17757"/>
                  <a:pt x="968813" y="202002"/>
                </a:cubicBezTo>
                <a:cubicBezTo>
                  <a:pt x="522986" y="386247"/>
                  <a:pt x="311446" y="863919"/>
                  <a:pt x="177243" y="1116402"/>
                </a:cubicBezTo>
                <a:cubicBezTo>
                  <a:pt x="43040" y="1368885"/>
                  <a:pt x="-129832" y="1662313"/>
                  <a:pt x="149947" y="1703256"/>
                </a:cubicBezTo>
                <a:close/>
              </a:path>
            </a:pathLst>
          </a:custGeom>
          <a:noFill/>
          <a:ln w="38100">
            <a:solidFill>
              <a:srgbClr val="D90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/>
          <p:cNvSpPr txBox="1"/>
          <p:nvPr/>
        </p:nvSpPr>
        <p:spPr>
          <a:xfrm>
            <a:off x="5072274" y="1761634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v</a:t>
            </a:r>
            <a:r>
              <a:rPr lang="pl-PL" sz="3600" b="1" baseline="-25000" dirty="0">
                <a:solidFill>
                  <a:srgbClr val="008000"/>
                </a:solidFill>
              </a:rPr>
              <a:t>1</a:t>
            </a:r>
            <a:r>
              <a:rPr lang="pl-PL" sz="3600" b="1" dirty="0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072273" y="238072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v</a:t>
            </a:r>
            <a:r>
              <a:rPr lang="pl-PL" sz="3600" b="1" baseline="-25000" dirty="0">
                <a:solidFill>
                  <a:srgbClr val="FF0000"/>
                </a:solidFill>
              </a:rPr>
              <a:t>2</a:t>
            </a:r>
            <a:r>
              <a:rPr lang="pl-PL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5072272" y="305249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5072271" y="36988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v</a:t>
            </a:r>
            <a:r>
              <a:rPr lang="pl-PL" sz="3600" b="1" baseline="-25000" dirty="0">
                <a:solidFill>
                  <a:srgbClr val="00C878"/>
                </a:solidFill>
              </a:rPr>
              <a:t>4</a:t>
            </a:r>
            <a:r>
              <a:rPr lang="pl-PL" sz="3600" b="1" dirty="0">
                <a:solidFill>
                  <a:srgbClr val="00C878"/>
                </a:solidFill>
              </a:rPr>
              <a:t>: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68835" y="4289211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v</a:t>
            </a:r>
            <a:r>
              <a:rPr lang="pl-PL" sz="3600" b="1" baseline="-25000" dirty="0">
                <a:solidFill>
                  <a:srgbClr val="D900EA"/>
                </a:solidFill>
              </a:rPr>
              <a:t>5</a:t>
            </a:r>
            <a:r>
              <a:rPr lang="pl-PL" sz="3600" b="1" dirty="0">
                <a:solidFill>
                  <a:srgbClr val="D900EA"/>
                </a:solidFill>
              </a:rPr>
              <a:t>: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5072508" y="493133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043357" y="566853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k = </a:t>
            </a:r>
            <a:r>
              <a:rPr lang="pl-PL" sz="2800" dirty="0" err="1"/>
              <a:t>number</a:t>
            </a:r>
            <a:r>
              <a:rPr lang="pl-PL" sz="2800" dirty="0"/>
              <a:t> of </a:t>
            </a:r>
            <a:r>
              <a:rPr lang="pl-PL" sz="2800" dirty="0" err="1"/>
              <a:t>sets</a:t>
            </a:r>
            <a:r>
              <a:rPr lang="pl-PL" sz="2800" dirty="0"/>
              <a:t> we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use</a:t>
            </a:r>
            <a:endParaRPr lang="pl-PL" sz="2800" dirty="0"/>
          </a:p>
        </p:txBody>
      </p:sp>
      <p:sp>
        <p:nvSpPr>
          <p:cNvPr id="43" name="Elipsa 42"/>
          <p:cNvSpPr/>
          <p:nvPr/>
        </p:nvSpPr>
        <p:spPr>
          <a:xfrm>
            <a:off x="6463115" y="1978310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6008914" y="1957102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6008914" y="2557472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6992661" y="2557470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6487792" y="2557471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6487792" y="331016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6033591" y="3288957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033591" y="3934356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6512694" y="393435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6992661" y="39343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6046978" y="4562828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6514567" y="4559804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6046978" y="5142278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6525512" y="5142278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6992661" y="5142277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5082670" y="1238834"/>
            <a:ext cx="240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1-Best (</a:t>
            </a:r>
            <a:r>
              <a:rPr lang="pl-PL" sz="2400" b="1" dirty="0" err="1"/>
              <a:t>Approval</a:t>
            </a:r>
            <a:r>
              <a:rPr lang="pl-PL" sz="2400" b="1" dirty="0"/>
              <a:t>)</a:t>
            </a:r>
          </a:p>
        </p:txBody>
      </p:sp>
      <p:sp>
        <p:nvSpPr>
          <p:cNvPr id="60" name="Tytuł 1">
            <a:extLst>
              <a:ext uri="{FF2B5EF4-FFF2-40B4-BE49-F238E27FC236}">
                <a16:creationId xmlns:a16="http://schemas.microsoft.com/office/drawing/2014/main" id="{68E2AE2A-08B8-48DC-B94A-D07B81F5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18351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43" grpId="0" animBg="1"/>
      <p:bldP spid="45" grpId="0" animBg="1"/>
      <p:bldP spid="47" grpId="0" animBg="1"/>
      <p:bldP spid="48" grpId="0" animBg="1"/>
      <p:bldP spid="51" grpId="0" animBg="1"/>
      <p:bldP spid="52" grpId="0" animBg="1"/>
      <p:bldP spid="54" grpId="0" animBg="1"/>
      <p:bldP spid="55" grpId="0" animBg="1"/>
      <p:bldP spid="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ole tekstowe 36"/>
          <p:cNvSpPr txBox="1"/>
          <p:nvPr/>
        </p:nvSpPr>
        <p:spPr>
          <a:xfrm>
            <a:off x="5072274" y="1761634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v</a:t>
            </a:r>
            <a:r>
              <a:rPr lang="pl-PL" sz="3600" b="1" baseline="-25000" dirty="0">
                <a:solidFill>
                  <a:srgbClr val="008000"/>
                </a:solidFill>
              </a:rPr>
              <a:t>1</a:t>
            </a:r>
            <a:r>
              <a:rPr lang="pl-PL" sz="3600" b="1" dirty="0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072273" y="238072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v</a:t>
            </a:r>
            <a:r>
              <a:rPr lang="pl-PL" sz="3600" b="1" baseline="-25000" dirty="0">
                <a:solidFill>
                  <a:srgbClr val="FF0000"/>
                </a:solidFill>
              </a:rPr>
              <a:t>2</a:t>
            </a:r>
            <a:r>
              <a:rPr lang="pl-PL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5072272" y="305249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5072271" y="36988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v</a:t>
            </a:r>
            <a:r>
              <a:rPr lang="pl-PL" sz="3600" b="1" baseline="-25000" dirty="0">
                <a:solidFill>
                  <a:srgbClr val="00C878"/>
                </a:solidFill>
              </a:rPr>
              <a:t>4</a:t>
            </a:r>
            <a:r>
              <a:rPr lang="pl-PL" sz="3600" b="1" dirty="0">
                <a:solidFill>
                  <a:srgbClr val="00C878"/>
                </a:solidFill>
              </a:rPr>
              <a:t>: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68835" y="4289211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v</a:t>
            </a:r>
            <a:r>
              <a:rPr lang="pl-PL" sz="3600" b="1" baseline="-25000" dirty="0">
                <a:solidFill>
                  <a:srgbClr val="D900EA"/>
                </a:solidFill>
              </a:rPr>
              <a:t>5</a:t>
            </a:r>
            <a:r>
              <a:rPr lang="pl-PL" sz="3600" b="1" dirty="0">
                <a:solidFill>
                  <a:srgbClr val="D900EA"/>
                </a:solidFill>
              </a:rPr>
              <a:t>: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5072508" y="493133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3" name="Elipsa 42"/>
          <p:cNvSpPr/>
          <p:nvPr/>
        </p:nvSpPr>
        <p:spPr>
          <a:xfrm>
            <a:off x="6463115" y="1978310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6008914" y="1957102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6008914" y="2557472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6992661" y="2557470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6487792" y="2557471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6487792" y="331016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6033591" y="3288957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033591" y="3934356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6512694" y="393435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6992661" y="39343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6046978" y="4562828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6514567" y="4559804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6046978" y="5142278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6525512" y="5142278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6992661" y="5142277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5082670" y="1238834"/>
            <a:ext cx="240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1-Best (</a:t>
            </a:r>
            <a:r>
              <a:rPr lang="pl-PL" sz="2400" b="1" dirty="0" err="1"/>
              <a:t>Approval</a:t>
            </a:r>
            <a:r>
              <a:rPr lang="pl-PL" sz="2400" b="1" dirty="0"/>
              <a:t>)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474384" y="1400819"/>
            <a:ext cx="3697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For </a:t>
            </a:r>
            <a:r>
              <a:rPr lang="pl-PL" sz="2400" dirty="0" err="1"/>
              <a:t>approval</a:t>
            </a:r>
            <a:r>
              <a:rPr lang="pl-PL" sz="2400" dirty="0"/>
              <a:t> utilities we </a:t>
            </a:r>
            <a:r>
              <a:rPr lang="pl-PL" sz="2400" dirty="0" err="1"/>
              <a:t>inherit</a:t>
            </a:r>
            <a:r>
              <a:rPr lang="pl-PL" sz="2400" dirty="0"/>
              <a:t> </a:t>
            </a: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hardness</a:t>
            </a:r>
            <a:r>
              <a:rPr lang="pl-PL" sz="2400" dirty="0"/>
              <a:t> </a:t>
            </a:r>
            <a:r>
              <a:rPr lang="pl-PL" sz="2400" dirty="0" err="1"/>
              <a:t>results</a:t>
            </a:r>
            <a:r>
              <a:rPr lang="pl-PL" sz="2400" dirty="0"/>
              <a:t> from </a:t>
            </a:r>
            <a:r>
              <a:rPr lang="pl-PL" sz="2400" dirty="0" err="1"/>
              <a:t>SetCover</a:t>
            </a:r>
            <a:r>
              <a:rPr lang="pl-PL" sz="2400" dirty="0"/>
              <a:t>/</a:t>
            </a:r>
            <a:r>
              <a:rPr lang="pl-PL" sz="2400" dirty="0" err="1"/>
              <a:t>MaxCover</a:t>
            </a:r>
            <a:r>
              <a:rPr lang="pl-PL" sz="2400" dirty="0"/>
              <a:t>:</a:t>
            </a:r>
          </a:p>
          <a:p>
            <a:endParaRPr lang="pl-PL" sz="2400" b="1" dirty="0"/>
          </a:p>
          <a:p>
            <a:pPr marL="457200" indent="-457200">
              <a:buAutoNum type="arabicParenR"/>
            </a:pPr>
            <a:r>
              <a:rPr lang="pl-PL" sz="2400" dirty="0"/>
              <a:t>NP-</a:t>
            </a:r>
            <a:r>
              <a:rPr lang="pl-PL" sz="2400" dirty="0" err="1"/>
              <a:t>hardness</a:t>
            </a:r>
            <a:endParaRPr lang="pl-PL" sz="2400" dirty="0"/>
          </a:p>
          <a:p>
            <a:pPr marL="457200" indent="-457200">
              <a:buAutoNum type="arabicParenR"/>
            </a:pPr>
            <a:r>
              <a:rPr lang="pl-PL" sz="2400" dirty="0"/>
              <a:t>W[2]-</a:t>
            </a:r>
            <a:r>
              <a:rPr lang="pl-PL" sz="2400" dirty="0" err="1"/>
              <a:t>hardness</a:t>
            </a:r>
            <a:r>
              <a:rPr lang="pl-PL" sz="2400" dirty="0"/>
              <a:t> (k)</a:t>
            </a:r>
          </a:p>
          <a:p>
            <a:pPr marL="457200" indent="-457200">
              <a:buAutoNum type="arabicParenR"/>
            </a:pPr>
            <a:r>
              <a:rPr lang="pl-PL" sz="2400" dirty="0"/>
              <a:t>(1-1/e)-</a:t>
            </a:r>
            <a:r>
              <a:rPr lang="pl-PL" sz="2400" dirty="0" err="1"/>
              <a:t>approx</a:t>
            </a:r>
            <a:r>
              <a:rPr lang="pl-PL" sz="2400" dirty="0"/>
              <a:t>. </a:t>
            </a:r>
            <a:r>
              <a:rPr lang="pl-PL" sz="2400" dirty="0" err="1"/>
              <a:t>upper</a:t>
            </a:r>
            <a:r>
              <a:rPr lang="pl-PL" sz="2400" dirty="0"/>
              <a:t> </a:t>
            </a:r>
            <a:r>
              <a:rPr lang="pl-PL" sz="2400" dirty="0" err="1"/>
              <a:t>bound</a:t>
            </a:r>
            <a:endParaRPr lang="pl-PL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FC462C-35EA-46DD-BEE7-73371FF38993}"/>
              </a:ext>
            </a:extLst>
          </p:cNvPr>
          <p:cNvSpPr txBox="1"/>
          <p:nvPr/>
        </p:nvSpPr>
        <p:spPr>
          <a:xfrm>
            <a:off x="414795" y="5784588"/>
            <a:ext cx="4450820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pl-PL" sz="1600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Betzler</a:t>
            </a:r>
            <a:r>
              <a:rPr lang="en-US" sz="1600" dirty="0"/>
              <a:t>, A</a:t>
            </a:r>
            <a:r>
              <a:rPr lang="pl-PL" sz="1600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Slinko</a:t>
            </a:r>
            <a:r>
              <a:rPr lang="en-US" sz="1600" dirty="0"/>
              <a:t>, J</a:t>
            </a:r>
            <a:r>
              <a:rPr lang="pl-PL" sz="1600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Uhlmann</a:t>
            </a:r>
            <a:r>
              <a:rPr lang="en-US" sz="1600" dirty="0"/>
              <a:t>:</a:t>
            </a:r>
            <a:r>
              <a:rPr lang="pl-PL" sz="1600" dirty="0"/>
              <a:t> </a:t>
            </a:r>
            <a:r>
              <a:rPr lang="en-US" sz="1600" dirty="0"/>
              <a:t>On the Computation of Fully Proportional Representation</a:t>
            </a:r>
            <a:r>
              <a:rPr lang="pl-PL" sz="1600" dirty="0"/>
              <a:t>, </a:t>
            </a:r>
            <a:r>
              <a:rPr lang="pl-PL" sz="1600" dirty="0" err="1"/>
              <a:t>Journal</a:t>
            </a:r>
            <a:r>
              <a:rPr lang="pl-PL" sz="1600" dirty="0"/>
              <a:t> of </a:t>
            </a:r>
            <a:r>
              <a:rPr lang="pl-PL" sz="1600" dirty="0" err="1"/>
              <a:t>Artificial</a:t>
            </a:r>
            <a:r>
              <a:rPr lang="pl-PL" sz="1600" dirty="0"/>
              <a:t> </a:t>
            </a:r>
            <a:r>
              <a:rPr lang="pl-PL" sz="1600" dirty="0" err="1"/>
              <a:t>Intelligence</a:t>
            </a:r>
            <a:r>
              <a:rPr lang="pl-PL" sz="1600" dirty="0"/>
              <a:t> </a:t>
            </a:r>
            <a:r>
              <a:rPr lang="pl-PL" sz="1600" dirty="0" err="1"/>
              <a:t>Research</a:t>
            </a:r>
            <a:r>
              <a:rPr lang="pl-PL" sz="1600" dirty="0"/>
              <a:t> 2013</a:t>
            </a:r>
            <a:endParaRPr lang="pl-PL" sz="400" dirty="0"/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6A1D13F1-15CD-4D99-B399-1F4DCA5D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30994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ole tekstowe 36"/>
          <p:cNvSpPr txBox="1"/>
          <p:nvPr/>
        </p:nvSpPr>
        <p:spPr>
          <a:xfrm>
            <a:off x="5072274" y="1761634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v</a:t>
            </a:r>
            <a:r>
              <a:rPr lang="pl-PL" sz="3600" b="1" baseline="-25000" dirty="0">
                <a:solidFill>
                  <a:srgbClr val="008000"/>
                </a:solidFill>
              </a:rPr>
              <a:t>1</a:t>
            </a:r>
            <a:r>
              <a:rPr lang="pl-PL" sz="3600" b="1" dirty="0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072273" y="238072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v</a:t>
            </a:r>
            <a:r>
              <a:rPr lang="pl-PL" sz="3600" b="1" baseline="-25000" dirty="0">
                <a:solidFill>
                  <a:srgbClr val="FF0000"/>
                </a:solidFill>
              </a:rPr>
              <a:t>2</a:t>
            </a:r>
            <a:r>
              <a:rPr lang="pl-PL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5072272" y="305249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5072271" y="36988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v</a:t>
            </a:r>
            <a:r>
              <a:rPr lang="pl-PL" sz="3600" b="1" baseline="-25000" dirty="0">
                <a:solidFill>
                  <a:srgbClr val="00C878"/>
                </a:solidFill>
              </a:rPr>
              <a:t>4</a:t>
            </a:r>
            <a:r>
              <a:rPr lang="pl-PL" sz="3600" b="1" dirty="0">
                <a:solidFill>
                  <a:srgbClr val="00C878"/>
                </a:solidFill>
              </a:rPr>
              <a:t>: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68835" y="4289211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v</a:t>
            </a:r>
            <a:r>
              <a:rPr lang="pl-PL" sz="3600" b="1" baseline="-25000" dirty="0">
                <a:solidFill>
                  <a:srgbClr val="D900EA"/>
                </a:solidFill>
              </a:rPr>
              <a:t>5</a:t>
            </a:r>
            <a:r>
              <a:rPr lang="pl-PL" sz="3600" b="1" dirty="0">
                <a:solidFill>
                  <a:srgbClr val="D900EA"/>
                </a:solidFill>
              </a:rPr>
              <a:t>: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5072508" y="493133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3" name="Elipsa 42"/>
          <p:cNvSpPr/>
          <p:nvPr/>
        </p:nvSpPr>
        <p:spPr>
          <a:xfrm>
            <a:off x="6463115" y="1978310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6008914" y="1957102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6008914" y="2557472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6992661" y="2557470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6487792" y="2557471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6487792" y="331016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6033591" y="3288957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033591" y="3934356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6512694" y="393435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6992661" y="39343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6046978" y="4562828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6514567" y="4559804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6046978" y="5142278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6525512" y="5142278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6992661" y="5142277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5082670" y="1238834"/>
            <a:ext cx="240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1-Best (</a:t>
            </a:r>
            <a:r>
              <a:rPr lang="pl-PL" sz="2400" b="1" dirty="0" err="1"/>
              <a:t>Approval</a:t>
            </a:r>
            <a:r>
              <a:rPr lang="pl-PL" sz="2400" b="1" dirty="0"/>
              <a:t>)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474383" y="1400819"/>
            <a:ext cx="438790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The </a:t>
            </a:r>
            <a:r>
              <a:rPr lang="pl-PL" sz="2400" b="1" dirty="0" err="1"/>
              <a:t>only</a:t>
            </a:r>
            <a:r>
              <a:rPr lang="pl-PL" sz="2400" b="1" dirty="0"/>
              <a:t> </a:t>
            </a:r>
            <a:r>
              <a:rPr lang="pl-PL" sz="2400" b="1" dirty="0" err="1"/>
              <a:t>chance</a:t>
            </a:r>
            <a:r>
              <a:rPr lang="pl-PL" sz="2400" b="1" dirty="0"/>
              <a:t> to </a:t>
            </a:r>
            <a:r>
              <a:rPr lang="pl-PL" sz="2400" b="1" dirty="0" err="1"/>
              <a:t>get</a:t>
            </a:r>
            <a:r>
              <a:rPr lang="pl-PL" sz="2400" b="1" dirty="0"/>
              <a:t> </a:t>
            </a:r>
            <a:r>
              <a:rPr lang="pl-PL" sz="2400" b="1" dirty="0" err="1"/>
              <a:t>better</a:t>
            </a:r>
            <a:r>
              <a:rPr lang="pl-PL" sz="2400" b="1" dirty="0"/>
              <a:t> </a:t>
            </a:r>
            <a:r>
              <a:rPr lang="pl-PL" sz="2400" b="1" dirty="0" err="1"/>
              <a:t>results</a:t>
            </a:r>
            <a:r>
              <a:rPr lang="pl-PL" sz="2400" b="1" dirty="0"/>
              <a:t> </a:t>
            </a:r>
            <a:r>
              <a:rPr lang="pl-PL" sz="2400" b="1" dirty="0" err="1"/>
              <a:t>is</a:t>
            </a:r>
            <a:r>
              <a:rPr lang="pl-PL" sz="2400" b="1" dirty="0"/>
              <a:t> </a:t>
            </a:r>
            <a:r>
              <a:rPr lang="pl-PL" sz="2400" b="1" dirty="0" err="1"/>
              <a:t>through</a:t>
            </a:r>
            <a:r>
              <a:rPr lang="pl-PL" sz="2400" b="1" dirty="0"/>
              <a:t> FPT </a:t>
            </a:r>
            <a:r>
              <a:rPr lang="pl-PL" sz="2400" b="1" dirty="0" err="1"/>
              <a:t>algorithms</a:t>
            </a:r>
            <a:endParaRPr lang="pl-PL" sz="2400" b="1" dirty="0"/>
          </a:p>
          <a:p>
            <a:endParaRPr lang="pl-PL" sz="2400" b="1" dirty="0"/>
          </a:p>
          <a:p>
            <a:r>
              <a:rPr lang="pl-PL" sz="2400" dirty="0" err="1"/>
              <a:t>Parameter</a:t>
            </a:r>
            <a:r>
              <a:rPr lang="pl-PL" sz="2400" dirty="0"/>
              <a:t>: m = #</a:t>
            </a:r>
            <a:r>
              <a:rPr lang="pl-PL" sz="2400" dirty="0" err="1"/>
              <a:t>candidates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 err="1"/>
              <a:t>Trivial</a:t>
            </a:r>
            <a:r>
              <a:rPr lang="pl-PL" sz="2400" dirty="0"/>
              <a:t> </a:t>
            </a:r>
            <a:r>
              <a:rPr lang="pl-PL" sz="2400" dirty="0" err="1"/>
              <a:t>bruteforce</a:t>
            </a:r>
            <a:r>
              <a:rPr lang="pl-PL" sz="2400" dirty="0"/>
              <a:t> </a:t>
            </a:r>
            <a:r>
              <a:rPr lang="pl-PL" sz="2400" dirty="0" err="1"/>
              <a:t>approach</a:t>
            </a:r>
            <a:r>
              <a:rPr lang="pl-PL" sz="2400" dirty="0"/>
              <a:t>. </a:t>
            </a:r>
            <a:br>
              <a:rPr lang="pl-PL" sz="2400" dirty="0"/>
            </a:br>
            <a:r>
              <a:rPr lang="pl-PL" sz="2400" dirty="0" err="1"/>
              <a:t>Try</a:t>
            </a:r>
            <a:r>
              <a:rPr lang="pl-PL" sz="2400" dirty="0"/>
              <a:t> </a:t>
            </a: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subset</a:t>
            </a:r>
            <a:r>
              <a:rPr lang="pl-PL" sz="2400" dirty="0"/>
              <a:t> of k </a:t>
            </a:r>
            <a:r>
              <a:rPr lang="pl-PL" sz="2400" dirty="0" err="1"/>
              <a:t>candidates</a:t>
            </a:r>
            <a:r>
              <a:rPr lang="pl-PL" sz="2400" dirty="0"/>
              <a:t>:</a:t>
            </a:r>
            <a:br>
              <a:rPr lang="pl-PL" sz="2400" dirty="0"/>
            </a:br>
            <a:endParaRPr lang="pl-PL" sz="1100" dirty="0"/>
          </a:p>
          <a:p>
            <a:r>
              <a:rPr lang="pl-PL" sz="2400" dirty="0"/>
              <a:t>	</a:t>
            </a:r>
            <a:r>
              <a:rPr lang="pl-PL" sz="2400" dirty="0" err="1"/>
              <a:t>m</a:t>
            </a:r>
            <a:r>
              <a:rPr lang="pl-PL" sz="2400" baseline="30000" dirty="0" err="1"/>
              <a:t>k</a:t>
            </a:r>
            <a:r>
              <a:rPr lang="pl-PL" sz="2400" dirty="0"/>
              <a:t> ≤ m</a:t>
            </a:r>
            <a:r>
              <a:rPr lang="pl-PL" sz="2400" baseline="30000" dirty="0"/>
              <a:t>m</a:t>
            </a: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5F404564-5789-4A6A-9078-521EDBEE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34642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ole tekstowe 36"/>
          <p:cNvSpPr txBox="1"/>
          <p:nvPr/>
        </p:nvSpPr>
        <p:spPr>
          <a:xfrm>
            <a:off x="5072274" y="1761634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8000"/>
                </a:solidFill>
              </a:rPr>
              <a:t>v</a:t>
            </a:r>
            <a:r>
              <a:rPr lang="pl-PL" sz="3600" b="1" baseline="-25000" dirty="0">
                <a:solidFill>
                  <a:srgbClr val="008000"/>
                </a:solidFill>
              </a:rPr>
              <a:t>1</a:t>
            </a:r>
            <a:r>
              <a:rPr lang="pl-PL" sz="3600" b="1" dirty="0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072273" y="238072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v</a:t>
            </a:r>
            <a:r>
              <a:rPr lang="pl-PL" sz="3600" b="1" baseline="-25000" dirty="0">
                <a:solidFill>
                  <a:srgbClr val="FF0000"/>
                </a:solidFill>
              </a:rPr>
              <a:t>2</a:t>
            </a:r>
            <a:r>
              <a:rPr lang="pl-PL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5072272" y="305249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5072271" y="36988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00C878"/>
                </a:solidFill>
              </a:rPr>
              <a:t>v</a:t>
            </a:r>
            <a:r>
              <a:rPr lang="pl-PL" sz="3600" b="1" baseline="-25000" dirty="0">
                <a:solidFill>
                  <a:srgbClr val="00C878"/>
                </a:solidFill>
              </a:rPr>
              <a:t>4</a:t>
            </a:r>
            <a:r>
              <a:rPr lang="pl-PL" sz="3600" b="1" dirty="0">
                <a:solidFill>
                  <a:srgbClr val="00C878"/>
                </a:solidFill>
              </a:rPr>
              <a:t>: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68835" y="4289211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D900EA"/>
                </a:solidFill>
              </a:rPr>
              <a:t>v</a:t>
            </a:r>
            <a:r>
              <a:rPr lang="pl-PL" sz="3600" b="1" baseline="-25000" dirty="0">
                <a:solidFill>
                  <a:srgbClr val="D900EA"/>
                </a:solidFill>
              </a:rPr>
              <a:t>5</a:t>
            </a:r>
            <a:r>
              <a:rPr lang="pl-PL" sz="3600" b="1" dirty="0">
                <a:solidFill>
                  <a:srgbClr val="D900EA"/>
                </a:solidFill>
              </a:rPr>
              <a:t>: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5072508" y="493133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pl-PL" sz="3600" b="1" baseline="-25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3" name="Elipsa 42"/>
          <p:cNvSpPr/>
          <p:nvPr/>
        </p:nvSpPr>
        <p:spPr>
          <a:xfrm>
            <a:off x="6463115" y="1978310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6008914" y="1957102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6008914" y="2557472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6992661" y="2557470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6487792" y="2557471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6487792" y="331016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6033591" y="3288957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6033591" y="3934356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6512694" y="3934355"/>
            <a:ext cx="288032" cy="2928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6992661" y="3934354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6046978" y="4562828"/>
            <a:ext cx="288032" cy="292837"/>
          </a:xfrm>
          <a:prstGeom prst="ellipse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6514567" y="4559804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6046978" y="5142278"/>
            <a:ext cx="288032" cy="2928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Elipsa 55"/>
          <p:cNvSpPr/>
          <p:nvPr/>
        </p:nvSpPr>
        <p:spPr>
          <a:xfrm>
            <a:off x="6525512" y="5142278"/>
            <a:ext cx="288032" cy="2928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6992661" y="5142277"/>
            <a:ext cx="288032" cy="292837"/>
          </a:xfrm>
          <a:prstGeom prst="ellipse">
            <a:avLst/>
          </a:prstGeom>
          <a:solidFill>
            <a:srgbClr val="BE4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/>
          <p:cNvSpPr txBox="1"/>
          <p:nvPr/>
        </p:nvSpPr>
        <p:spPr>
          <a:xfrm>
            <a:off x="5082670" y="1238834"/>
            <a:ext cx="240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1-Best (</a:t>
            </a:r>
            <a:r>
              <a:rPr lang="pl-PL" sz="2400" b="1" dirty="0" err="1"/>
              <a:t>Approval</a:t>
            </a:r>
            <a:r>
              <a:rPr lang="pl-PL" sz="2400" b="1" dirty="0"/>
              <a:t>)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474383" y="1400819"/>
            <a:ext cx="43879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The </a:t>
            </a:r>
            <a:r>
              <a:rPr lang="pl-PL" sz="2400" b="1" dirty="0" err="1"/>
              <a:t>only</a:t>
            </a:r>
            <a:r>
              <a:rPr lang="pl-PL" sz="2400" b="1" dirty="0"/>
              <a:t> </a:t>
            </a:r>
            <a:r>
              <a:rPr lang="pl-PL" sz="2400" b="1" dirty="0" err="1"/>
              <a:t>chance</a:t>
            </a:r>
            <a:r>
              <a:rPr lang="pl-PL" sz="2400" b="1" dirty="0"/>
              <a:t> to </a:t>
            </a:r>
            <a:r>
              <a:rPr lang="pl-PL" sz="2400" b="1" dirty="0" err="1"/>
              <a:t>get</a:t>
            </a:r>
            <a:r>
              <a:rPr lang="pl-PL" sz="2400" b="1" dirty="0"/>
              <a:t> </a:t>
            </a:r>
            <a:r>
              <a:rPr lang="pl-PL" sz="2400" b="1" dirty="0" err="1"/>
              <a:t>better</a:t>
            </a:r>
            <a:r>
              <a:rPr lang="pl-PL" sz="2400" b="1" dirty="0"/>
              <a:t> </a:t>
            </a:r>
            <a:r>
              <a:rPr lang="pl-PL" sz="2400" b="1" dirty="0" err="1"/>
              <a:t>results</a:t>
            </a:r>
            <a:r>
              <a:rPr lang="pl-PL" sz="2400" b="1" dirty="0"/>
              <a:t> </a:t>
            </a:r>
            <a:r>
              <a:rPr lang="pl-PL" sz="2400" b="1" dirty="0" err="1"/>
              <a:t>is</a:t>
            </a:r>
            <a:r>
              <a:rPr lang="pl-PL" sz="2400" b="1" dirty="0"/>
              <a:t> </a:t>
            </a:r>
            <a:r>
              <a:rPr lang="pl-PL" sz="2400" b="1" dirty="0" err="1"/>
              <a:t>through</a:t>
            </a:r>
            <a:r>
              <a:rPr lang="pl-PL" sz="2400" b="1" dirty="0"/>
              <a:t> FPT </a:t>
            </a:r>
            <a:r>
              <a:rPr lang="pl-PL" sz="2400" b="1" dirty="0" err="1"/>
              <a:t>algorithms</a:t>
            </a:r>
            <a:endParaRPr lang="pl-PL" sz="2400" b="1" dirty="0"/>
          </a:p>
          <a:p>
            <a:endParaRPr lang="pl-PL" sz="2400" b="1" dirty="0"/>
          </a:p>
          <a:p>
            <a:r>
              <a:rPr lang="pl-PL" sz="2400" dirty="0" err="1"/>
              <a:t>Parameter</a:t>
            </a:r>
            <a:r>
              <a:rPr lang="pl-PL" sz="2400" dirty="0"/>
              <a:t>: n = #</a:t>
            </a:r>
            <a:r>
              <a:rPr lang="pl-PL" sz="2400" dirty="0" err="1"/>
              <a:t>agents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 err="1"/>
              <a:t>More</a:t>
            </a:r>
            <a:r>
              <a:rPr lang="pl-PL" sz="2400" dirty="0"/>
              <a:t> </a:t>
            </a:r>
            <a:r>
              <a:rPr lang="pl-PL" sz="2400" dirty="0" err="1"/>
              <a:t>involved</a:t>
            </a:r>
            <a:r>
              <a:rPr lang="pl-PL" sz="2400" dirty="0"/>
              <a:t> (but </a:t>
            </a:r>
            <a:r>
              <a:rPr lang="pl-PL" sz="2400" dirty="0" err="1"/>
              <a:t>still</a:t>
            </a:r>
            <a:r>
              <a:rPr lang="pl-PL" sz="2400" dirty="0"/>
              <a:t> </a:t>
            </a:r>
            <a:r>
              <a:rPr lang="pl-PL" sz="2400" dirty="0" err="1"/>
              <a:t>simple</a:t>
            </a:r>
            <a:r>
              <a:rPr lang="pl-PL" sz="2400" dirty="0"/>
              <a:t>).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/>
              <a:t>Partition</a:t>
            </a:r>
            <a:r>
              <a:rPr lang="pl-PL" sz="2400" dirty="0"/>
              <a:t> </a:t>
            </a:r>
            <a:r>
              <a:rPr lang="pl-PL" sz="2400" dirty="0" err="1"/>
              <a:t>agents</a:t>
            </a:r>
            <a:r>
              <a:rPr lang="pl-PL" sz="2400" dirty="0"/>
              <a:t> </a:t>
            </a:r>
            <a:r>
              <a:rPr lang="pl-PL" sz="2400" dirty="0" err="1"/>
              <a:t>into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most k+1 </a:t>
            </a:r>
            <a:r>
              <a:rPr lang="pl-PL" sz="2400" dirty="0" err="1"/>
              <a:t>groups</a:t>
            </a:r>
            <a:r>
              <a:rPr lang="pl-PL" sz="2400" dirty="0"/>
              <a:t> (k ≤ n) (</a:t>
            </a:r>
            <a:r>
              <a:rPr lang="pl-PL" sz="2400" dirty="0" err="1"/>
              <a:t>guess</a:t>
            </a:r>
            <a:r>
              <a:rPr lang="pl-PL" sz="2400" dirty="0"/>
              <a:t>).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For </a:t>
            </a:r>
            <a:r>
              <a:rPr lang="pl-PL" sz="2400" dirty="0" err="1"/>
              <a:t>all</a:t>
            </a:r>
            <a:r>
              <a:rPr lang="pl-PL" sz="2400" dirty="0"/>
              <a:t> but the </a:t>
            </a:r>
            <a:r>
              <a:rPr lang="pl-PL" sz="2400" dirty="0" err="1"/>
              <a:t>last</a:t>
            </a:r>
            <a:r>
              <a:rPr lang="pl-PL" sz="2400" dirty="0"/>
              <a:t> </a:t>
            </a:r>
            <a:r>
              <a:rPr lang="pl-PL" sz="2400" dirty="0" err="1"/>
              <a:t>group</a:t>
            </a:r>
            <a:r>
              <a:rPr lang="pl-PL" sz="2400" dirty="0"/>
              <a:t>, </a:t>
            </a:r>
            <a:r>
              <a:rPr lang="pl-PL" sz="2400" dirty="0" err="1"/>
              <a:t>find</a:t>
            </a:r>
            <a:r>
              <a:rPr lang="pl-PL" sz="2400" dirty="0"/>
              <a:t> a </a:t>
            </a:r>
            <a:r>
              <a:rPr lang="pl-PL" sz="2400" dirty="0" err="1"/>
              <a:t>commonly</a:t>
            </a:r>
            <a:r>
              <a:rPr lang="pl-PL" sz="2400" dirty="0"/>
              <a:t> </a:t>
            </a:r>
            <a:r>
              <a:rPr lang="pl-PL" sz="2400" dirty="0" err="1"/>
              <a:t>approved</a:t>
            </a:r>
            <a:r>
              <a:rPr lang="pl-PL" sz="2400" dirty="0"/>
              <a:t> </a:t>
            </a:r>
            <a:r>
              <a:rPr lang="pl-PL" sz="2400" dirty="0" err="1"/>
              <a:t>candidate</a:t>
            </a:r>
            <a:r>
              <a:rPr lang="pl-PL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The </a:t>
            </a:r>
            <a:r>
              <a:rPr lang="pl-PL" sz="2400" dirty="0" err="1"/>
              <a:t>last</a:t>
            </a:r>
            <a:r>
              <a:rPr lang="pl-PL" sz="2400" dirty="0"/>
              <a:t> </a:t>
            </a:r>
            <a:r>
              <a:rPr lang="pl-PL" sz="2400" dirty="0" err="1"/>
              <a:t>group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agents</a:t>
            </a:r>
            <a:r>
              <a:rPr lang="pl-PL" sz="2400" dirty="0"/>
              <a:t> </a:t>
            </a:r>
            <a:r>
              <a:rPr lang="pl-PL" sz="2400" dirty="0" err="1"/>
              <a:t>wihtout</a:t>
            </a:r>
            <a:r>
              <a:rPr lang="pl-PL" sz="2400" dirty="0"/>
              <a:t> </a:t>
            </a:r>
            <a:r>
              <a:rPr lang="pl-PL" sz="2400" dirty="0" err="1"/>
              <a:t>good</a:t>
            </a:r>
            <a:r>
              <a:rPr lang="pl-PL" sz="2400" dirty="0"/>
              <a:t> </a:t>
            </a:r>
            <a:r>
              <a:rPr lang="pl-PL" sz="2400" dirty="0" err="1"/>
              <a:t>representatitve</a:t>
            </a: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1D3EB-627A-43B3-B3BA-E7077C3CC310}"/>
              </a:ext>
            </a:extLst>
          </p:cNvPr>
          <p:cNvSpPr/>
          <p:nvPr/>
        </p:nvSpPr>
        <p:spPr>
          <a:xfrm>
            <a:off x="5082669" y="1885697"/>
            <a:ext cx="3574633" cy="520471"/>
          </a:xfrm>
          <a:prstGeom prst="rect">
            <a:avLst/>
          </a:prstGeom>
          <a:solidFill>
            <a:srgbClr val="FFC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9679DF-E45B-487E-8AAC-ECE60E579E68}"/>
              </a:ext>
            </a:extLst>
          </p:cNvPr>
          <p:cNvSpPr/>
          <p:nvPr/>
        </p:nvSpPr>
        <p:spPr>
          <a:xfrm>
            <a:off x="5082670" y="3048309"/>
            <a:ext cx="3574633" cy="661033"/>
          </a:xfrm>
          <a:prstGeom prst="rect">
            <a:avLst/>
          </a:prstGeom>
          <a:solidFill>
            <a:srgbClr val="FFC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BC29C0-3319-4876-AD72-E9E8ABAFE4CE}"/>
              </a:ext>
            </a:extLst>
          </p:cNvPr>
          <p:cNvSpPr/>
          <p:nvPr/>
        </p:nvSpPr>
        <p:spPr>
          <a:xfrm>
            <a:off x="5082670" y="5018324"/>
            <a:ext cx="3588468" cy="549757"/>
          </a:xfrm>
          <a:prstGeom prst="rect">
            <a:avLst/>
          </a:prstGeom>
          <a:solidFill>
            <a:srgbClr val="FFC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9D1E36-1F0C-4A29-848F-973E2D02C69C}"/>
              </a:ext>
            </a:extLst>
          </p:cNvPr>
          <p:cNvSpPr/>
          <p:nvPr/>
        </p:nvSpPr>
        <p:spPr>
          <a:xfrm>
            <a:off x="5082670" y="4418245"/>
            <a:ext cx="3588468" cy="600079"/>
          </a:xfrm>
          <a:prstGeom prst="rect">
            <a:avLst/>
          </a:pr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BCA946-B369-4961-8822-65BE90F8880C}"/>
              </a:ext>
            </a:extLst>
          </p:cNvPr>
          <p:cNvSpPr/>
          <p:nvPr/>
        </p:nvSpPr>
        <p:spPr>
          <a:xfrm>
            <a:off x="5082670" y="2401978"/>
            <a:ext cx="3574634" cy="652318"/>
          </a:xfrm>
          <a:prstGeom prst="rect">
            <a:avLst/>
          </a:pr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A20449-A3E2-4471-905E-F7170B165D92}"/>
              </a:ext>
            </a:extLst>
          </p:cNvPr>
          <p:cNvSpPr/>
          <p:nvPr/>
        </p:nvSpPr>
        <p:spPr>
          <a:xfrm>
            <a:off x="5082670" y="3698830"/>
            <a:ext cx="3574632" cy="719415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Elipsa 53">
            <a:extLst>
              <a:ext uri="{FF2B5EF4-FFF2-40B4-BE49-F238E27FC236}">
                <a16:creationId xmlns:a16="http://schemas.microsoft.com/office/drawing/2014/main" id="{A4EE652C-5B3E-4C08-B777-F9212C01D88B}"/>
              </a:ext>
            </a:extLst>
          </p:cNvPr>
          <p:cNvSpPr/>
          <p:nvPr/>
        </p:nvSpPr>
        <p:spPr>
          <a:xfrm>
            <a:off x="8232886" y="2412490"/>
            <a:ext cx="772273" cy="6668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43">
            <a:extLst>
              <a:ext uri="{FF2B5EF4-FFF2-40B4-BE49-F238E27FC236}">
                <a16:creationId xmlns:a16="http://schemas.microsoft.com/office/drawing/2014/main" id="{C6E6B644-1ACA-4007-B3B8-A83259B0A969}"/>
              </a:ext>
            </a:extLst>
          </p:cNvPr>
          <p:cNvSpPr/>
          <p:nvPr/>
        </p:nvSpPr>
        <p:spPr>
          <a:xfrm>
            <a:off x="7551262" y="3006247"/>
            <a:ext cx="772342" cy="7096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Elipsa 53">
            <a:extLst>
              <a:ext uri="{FF2B5EF4-FFF2-40B4-BE49-F238E27FC236}">
                <a16:creationId xmlns:a16="http://schemas.microsoft.com/office/drawing/2014/main" id="{E2187340-1226-4621-A91B-EFC216FD31E8}"/>
              </a:ext>
            </a:extLst>
          </p:cNvPr>
          <p:cNvSpPr/>
          <p:nvPr/>
        </p:nvSpPr>
        <p:spPr>
          <a:xfrm>
            <a:off x="8192205" y="4372797"/>
            <a:ext cx="772273" cy="6668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Elipsa 43">
            <a:extLst>
              <a:ext uri="{FF2B5EF4-FFF2-40B4-BE49-F238E27FC236}">
                <a16:creationId xmlns:a16="http://schemas.microsoft.com/office/drawing/2014/main" id="{14DCA59C-3358-4627-BA49-51BEDE82F298}"/>
              </a:ext>
            </a:extLst>
          </p:cNvPr>
          <p:cNvSpPr/>
          <p:nvPr/>
        </p:nvSpPr>
        <p:spPr>
          <a:xfrm>
            <a:off x="7552173" y="4898949"/>
            <a:ext cx="772342" cy="7096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Elipsa 43">
            <a:extLst>
              <a:ext uri="{FF2B5EF4-FFF2-40B4-BE49-F238E27FC236}">
                <a16:creationId xmlns:a16="http://schemas.microsoft.com/office/drawing/2014/main" id="{891FAE5F-83CA-45E0-B5B8-A43F8CD337D6}"/>
              </a:ext>
            </a:extLst>
          </p:cNvPr>
          <p:cNvSpPr/>
          <p:nvPr/>
        </p:nvSpPr>
        <p:spPr>
          <a:xfrm>
            <a:off x="7505903" y="1769918"/>
            <a:ext cx="772342" cy="7096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Tytuł 1">
            <a:extLst>
              <a:ext uri="{FF2B5EF4-FFF2-40B4-BE49-F238E27FC236}">
                <a16:creationId xmlns:a16="http://schemas.microsoft.com/office/drawing/2014/main" id="{7803DF88-257B-47BC-8871-D1829647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14789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61" grpId="0" animBg="1"/>
      <p:bldP spid="6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le tekstowe 59"/>
          <p:cNvSpPr txBox="1"/>
          <p:nvPr/>
        </p:nvSpPr>
        <p:spPr>
          <a:xfrm>
            <a:off x="474383" y="1284704"/>
            <a:ext cx="4707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Parametrization</a:t>
            </a:r>
            <a:r>
              <a:rPr lang="pl-PL" sz="2400" b="1" dirty="0"/>
              <a:t> by </a:t>
            </a:r>
            <a:r>
              <a:rPr lang="pl-PL" sz="2400" b="1" dirty="0" err="1"/>
              <a:t>committee</a:t>
            </a:r>
            <a:r>
              <a:rPr lang="pl-PL" sz="2400" b="1" dirty="0"/>
              <a:t> </a:t>
            </a:r>
            <a:r>
              <a:rPr lang="pl-PL" sz="2400" b="1" dirty="0" err="1"/>
              <a:t>size</a:t>
            </a:r>
            <a:r>
              <a:rPr lang="pl-PL" sz="2400" b="1" dirty="0"/>
              <a:t>? </a:t>
            </a:r>
          </a:p>
          <a:p>
            <a:endParaRPr lang="pl-PL" sz="2400" dirty="0"/>
          </a:p>
          <a:p>
            <a:r>
              <a:rPr lang="pl-PL" sz="2400" dirty="0"/>
              <a:t>W[2]-</a:t>
            </a:r>
            <a:r>
              <a:rPr lang="pl-PL" sz="2400" dirty="0" err="1"/>
              <a:t>hardness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… but </a:t>
            </a:r>
            <a:r>
              <a:rPr lang="pl-PL" sz="2400" dirty="0" err="1"/>
              <a:t>assume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each</a:t>
            </a:r>
            <a:r>
              <a:rPr lang="pl-PL" sz="2400" dirty="0"/>
              <a:t> </a:t>
            </a:r>
            <a:r>
              <a:rPr lang="pl-PL" sz="2400" dirty="0" err="1"/>
              <a:t>voter</a:t>
            </a:r>
            <a:r>
              <a:rPr lang="pl-PL" sz="2400" dirty="0"/>
              <a:t> </a:t>
            </a:r>
            <a:r>
              <a:rPr lang="pl-PL" sz="2400" dirty="0" err="1"/>
              <a:t>approves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most p </a:t>
            </a:r>
            <a:r>
              <a:rPr lang="pl-PL" sz="2400" dirty="0" err="1"/>
              <a:t>candidates</a:t>
            </a:r>
            <a:r>
              <a:rPr lang="pl-PL" sz="2400" dirty="0"/>
              <a:t> (</a:t>
            </a:r>
            <a:r>
              <a:rPr lang="pl-PL" sz="2400" dirty="0" err="1"/>
              <a:t>where</a:t>
            </a:r>
            <a:r>
              <a:rPr lang="pl-PL" sz="2400" dirty="0"/>
              <a:t> p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constant</a:t>
            </a:r>
            <a:r>
              <a:rPr lang="pl-PL" sz="2400" dirty="0"/>
              <a:t>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84800" y="1342764"/>
            <a:ext cx="3164114" cy="253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1</a:t>
            </a:r>
          </a:p>
          <a:p>
            <a:endParaRPr lang="pl-PL" sz="1050" dirty="0"/>
          </a:p>
          <a:p>
            <a:r>
              <a:rPr lang="pl-PL" dirty="0" err="1"/>
              <a:t>Pick</a:t>
            </a:r>
            <a:r>
              <a:rPr lang="pl-PL" dirty="0"/>
              <a:t>  (2pk/(1-</a:t>
            </a:r>
            <a:r>
              <a:rPr lang="el-GR" dirty="0"/>
              <a:t>β</a:t>
            </a:r>
            <a:r>
              <a:rPr lang="pl-PL" dirty="0"/>
              <a:t>)+k)</a:t>
            </a:r>
            <a:r>
              <a:rPr lang="pl-PL" baseline="30000" dirty="0"/>
              <a:t>k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most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.</a:t>
            </a:r>
          </a:p>
          <a:p>
            <a:endParaRPr lang="pl-PL" sz="1000" dirty="0"/>
          </a:p>
          <a:p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-k </a:t>
            </a:r>
            <a:r>
              <a:rPr lang="pl-PL" dirty="0" err="1"/>
              <a:t>committees</a:t>
            </a:r>
            <a:r>
              <a:rPr lang="pl-PL" dirty="0"/>
              <a:t> of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.</a:t>
            </a:r>
          </a:p>
          <a:p>
            <a:endParaRPr lang="pl-PL" sz="900" dirty="0"/>
          </a:p>
          <a:p>
            <a:r>
              <a:rPr lang="pl-PL" dirty="0" err="1"/>
              <a:t>Output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one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20800" y="4644571"/>
            <a:ext cx="628627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FPT </a:t>
            </a:r>
            <a:r>
              <a:rPr lang="pl-PL" sz="2800" b="1" dirty="0" err="1">
                <a:solidFill>
                  <a:srgbClr val="FF0000"/>
                </a:solidFill>
              </a:rPr>
              <a:t>Approximation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Scheme</a:t>
            </a:r>
            <a:r>
              <a:rPr lang="pl-PL" sz="2800" b="1" dirty="0">
                <a:solidFill>
                  <a:srgbClr val="FF0000"/>
                </a:solidFill>
              </a:rPr>
              <a:t>!</a:t>
            </a:r>
            <a:endParaRPr lang="pl-PL" sz="1000" b="1" dirty="0">
              <a:solidFill>
                <a:srgbClr val="FF0000"/>
              </a:solidFill>
            </a:endParaRPr>
          </a:p>
          <a:p>
            <a:pPr algn="ctr"/>
            <a:endParaRPr lang="pl-PL" sz="900" b="1" dirty="0">
              <a:solidFill>
                <a:srgbClr val="FF0000"/>
              </a:solidFill>
            </a:endParaRPr>
          </a:p>
          <a:p>
            <a:pPr algn="ctr"/>
            <a:r>
              <a:rPr lang="pl-PL" sz="2800" b="1" dirty="0" err="1">
                <a:solidFill>
                  <a:srgbClr val="FF0000"/>
                </a:solidFill>
              </a:rPr>
              <a:t>Finds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rgbClr val="FF0000"/>
                </a:solidFill>
              </a:rPr>
              <a:t>β</a:t>
            </a:r>
            <a:r>
              <a:rPr lang="pl-PL" sz="2800" b="1" dirty="0">
                <a:solidFill>
                  <a:srgbClr val="FF0000"/>
                </a:solidFill>
              </a:rPr>
              <a:t>-</a:t>
            </a:r>
            <a:r>
              <a:rPr lang="pl-PL" sz="2800" b="1" dirty="0" err="1">
                <a:solidFill>
                  <a:srgbClr val="FF0000"/>
                </a:solidFill>
              </a:rPr>
              <a:t>approximate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solution</a:t>
            </a:r>
            <a:r>
              <a:rPr lang="pl-PL" sz="2800" b="1" dirty="0">
                <a:solidFill>
                  <a:srgbClr val="FF0000"/>
                </a:solidFill>
              </a:rPr>
              <a:t> in FPT </a:t>
            </a:r>
            <a:r>
              <a:rPr lang="pl-PL" sz="2800" b="1" dirty="0" err="1">
                <a:solidFill>
                  <a:srgbClr val="FF0000"/>
                </a:solidFill>
              </a:rPr>
              <a:t>time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72FE5-0361-41A2-AB96-D42D2522CB64}"/>
              </a:ext>
            </a:extLst>
          </p:cNvPr>
          <p:cNvSpPr txBox="1"/>
          <p:nvPr/>
        </p:nvSpPr>
        <p:spPr>
          <a:xfrm>
            <a:off x="629832" y="5833997"/>
            <a:ext cx="7919082" cy="89255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P. Skowron, P. Faliszewski</a:t>
            </a:r>
            <a:r>
              <a:rPr lang="en-US" sz="1600" dirty="0"/>
              <a:t>: Chamberlin--Courant Rule with Approval Ballots: Approximating the </a:t>
            </a:r>
            <a:r>
              <a:rPr lang="en-US" sz="1600" dirty="0" err="1"/>
              <a:t>MaxCover</a:t>
            </a:r>
            <a:r>
              <a:rPr lang="en-US" sz="1600" dirty="0"/>
              <a:t> Problem with Bounded Frequencies in FPT Time</a:t>
            </a:r>
            <a:r>
              <a:rPr lang="pl-PL" sz="1600" dirty="0"/>
              <a:t>, </a:t>
            </a:r>
            <a:r>
              <a:rPr lang="pl-PL" sz="1600" dirty="0" err="1"/>
              <a:t>Journal</a:t>
            </a:r>
            <a:r>
              <a:rPr lang="pl-PL" sz="1600" dirty="0"/>
              <a:t> of </a:t>
            </a:r>
            <a:r>
              <a:rPr lang="pl-PL" sz="1600" dirty="0" err="1"/>
              <a:t>Artificial</a:t>
            </a:r>
            <a:r>
              <a:rPr lang="pl-PL" sz="1600" dirty="0"/>
              <a:t> </a:t>
            </a:r>
            <a:r>
              <a:rPr lang="pl-PL" sz="1600" dirty="0" err="1"/>
              <a:t>Intelligence</a:t>
            </a:r>
            <a:r>
              <a:rPr lang="pl-PL" sz="1600" dirty="0"/>
              <a:t> </a:t>
            </a:r>
            <a:r>
              <a:rPr lang="pl-PL" sz="1600" dirty="0" err="1"/>
              <a:t>Research</a:t>
            </a:r>
            <a:r>
              <a:rPr lang="pl-PL" sz="1600" dirty="0"/>
              <a:t> 2017</a:t>
            </a:r>
          </a:p>
          <a:p>
            <a:endParaRPr lang="pl-PL" sz="400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33503C0-B719-4A10-92E0-D91BE8E5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24936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le tekstowe 59"/>
          <p:cNvSpPr txBox="1"/>
          <p:nvPr/>
        </p:nvSpPr>
        <p:spPr>
          <a:xfrm>
            <a:off x="474383" y="1284704"/>
            <a:ext cx="47072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Parametrization</a:t>
            </a:r>
            <a:r>
              <a:rPr lang="pl-PL" sz="2400" b="1" dirty="0"/>
              <a:t> by </a:t>
            </a:r>
            <a:r>
              <a:rPr lang="pl-PL" sz="2400" b="1" dirty="0" err="1"/>
              <a:t>committee</a:t>
            </a:r>
            <a:r>
              <a:rPr lang="pl-PL" sz="2400" b="1" dirty="0"/>
              <a:t> </a:t>
            </a:r>
            <a:r>
              <a:rPr lang="pl-PL" sz="2400" b="1" dirty="0" err="1"/>
              <a:t>size</a:t>
            </a:r>
            <a:r>
              <a:rPr lang="pl-PL" sz="2400" b="1" dirty="0"/>
              <a:t>? </a:t>
            </a:r>
          </a:p>
          <a:p>
            <a:endParaRPr lang="pl-PL" sz="2400" dirty="0"/>
          </a:p>
          <a:p>
            <a:r>
              <a:rPr lang="pl-PL" sz="2400" dirty="0"/>
              <a:t>W[2]-</a:t>
            </a:r>
            <a:r>
              <a:rPr lang="pl-PL" sz="2400" dirty="0" err="1"/>
              <a:t>hardness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… but </a:t>
            </a:r>
            <a:r>
              <a:rPr lang="pl-PL" sz="2400" dirty="0" err="1"/>
              <a:t>assume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each</a:t>
            </a:r>
            <a:r>
              <a:rPr lang="pl-PL" sz="2400" dirty="0"/>
              <a:t> </a:t>
            </a:r>
            <a:r>
              <a:rPr lang="pl-PL" sz="2400" dirty="0" err="1"/>
              <a:t>voter</a:t>
            </a:r>
            <a:r>
              <a:rPr lang="pl-PL" sz="2400" dirty="0"/>
              <a:t> </a:t>
            </a:r>
            <a:r>
              <a:rPr lang="pl-PL" sz="2400" dirty="0" err="1"/>
              <a:t>approves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most p </a:t>
            </a:r>
            <a:r>
              <a:rPr lang="pl-PL" sz="2400" dirty="0" err="1"/>
              <a:t>candidates</a:t>
            </a:r>
            <a:r>
              <a:rPr lang="pl-PL" sz="2400" dirty="0"/>
              <a:t> (</a:t>
            </a:r>
            <a:r>
              <a:rPr lang="pl-PL" sz="2400" dirty="0" err="1"/>
              <a:t>where</a:t>
            </a:r>
            <a:r>
              <a:rPr lang="pl-PL" sz="2400" dirty="0"/>
              <a:t> p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constant</a:t>
            </a:r>
            <a:r>
              <a:rPr lang="pl-PL" sz="2400" dirty="0"/>
              <a:t>)</a:t>
            </a:r>
          </a:p>
          <a:p>
            <a:endParaRPr lang="pl-PL" sz="2400" dirty="0"/>
          </a:p>
          <a:p>
            <a:r>
              <a:rPr lang="pl-PL" sz="2400" dirty="0"/>
              <a:t>… </a:t>
            </a:r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we want to </a:t>
            </a:r>
            <a:r>
              <a:rPr lang="pl-PL" sz="2400" dirty="0" err="1"/>
              <a:t>minimize</a:t>
            </a:r>
            <a:r>
              <a:rPr lang="pl-PL" sz="2400" dirty="0"/>
              <a:t> the </a:t>
            </a:r>
            <a:r>
              <a:rPr lang="pl-PL" sz="2400" dirty="0" err="1"/>
              <a:t>number</a:t>
            </a:r>
            <a:r>
              <a:rPr lang="pl-PL" sz="2400" dirty="0"/>
              <a:t> of </a:t>
            </a:r>
            <a:r>
              <a:rPr lang="pl-PL" sz="2400" dirty="0" err="1"/>
              <a:t>voters</a:t>
            </a:r>
            <a:r>
              <a:rPr lang="pl-PL" sz="2400" dirty="0"/>
              <a:t> </a:t>
            </a:r>
            <a:r>
              <a:rPr lang="pl-PL" sz="2400" dirty="0" err="1"/>
              <a:t>without</a:t>
            </a:r>
            <a:r>
              <a:rPr lang="pl-PL" sz="2400" dirty="0"/>
              <a:t> </a:t>
            </a:r>
            <a:r>
              <a:rPr lang="pl-PL" sz="2400" dirty="0" err="1"/>
              <a:t>representative</a:t>
            </a:r>
            <a:r>
              <a:rPr lang="pl-PL" sz="2400" dirty="0"/>
              <a:t>?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84800" y="1342764"/>
            <a:ext cx="3164114" cy="253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1</a:t>
            </a:r>
          </a:p>
          <a:p>
            <a:endParaRPr lang="pl-PL" sz="1050" dirty="0"/>
          </a:p>
          <a:p>
            <a:r>
              <a:rPr lang="pl-PL" dirty="0" err="1"/>
              <a:t>Pick</a:t>
            </a:r>
            <a:r>
              <a:rPr lang="pl-PL" dirty="0"/>
              <a:t>  (2pk/(1-</a:t>
            </a:r>
            <a:r>
              <a:rPr lang="el-GR" dirty="0"/>
              <a:t>β</a:t>
            </a:r>
            <a:r>
              <a:rPr lang="pl-PL" dirty="0"/>
              <a:t>)+k)</a:t>
            </a:r>
            <a:r>
              <a:rPr lang="pl-PL" baseline="30000" dirty="0"/>
              <a:t>k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most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.</a:t>
            </a:r>
          </a:p>
          <a:p>
            <a:endParaRPr lang="pl-PL" sz="1000" dirty="0"/>
          </a:p>
          <a:p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-k </a:t>
            </a:r>
            <a:r>
              <a:rPr lang="pl-PL" dirty="0" err="1"/>
              <a:t>committees</a:t>
            </a:r>
            <a:r>
              <a:rPr lang="pl-PL" dirty="0"/>
              <a:t> of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.</a:t>
            </a:r>
          </a:p>
          <a:p>
            <a:endParaRPr lang="pl-PL" sz="900" dirty="0"/>
          </a:p>
          <a:p>
            <a:r>
              <a:rPr lang="pl-PL" dirty="0" err="1"/>
              <a:t>Output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one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4800" y="4026626"/>
            <a:ext cx="3164114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2</a:t>
            </a:r>
            <a:endParaRPr lang="pl-PL" sz="1050" dirty="0"/>
          </a:p>
          <a:p>
            <a:endParaRPr lang="pl-PL" sz="1050" b="1" u="sng" dirty="0"/>
          </a:p>
          <a:p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 marL="342900" indent="-342900">
              <a:buAutoNum type="arabicParenR"/>
            </a:pP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withour</a:t>
            </a:r>
            <a:r>
              <a:rPr lang="pl-PL" dirty="0"/>
              <a:t> </a:t>
            </a:r>
            <a:r>
              <a:rPr lang="pl-PL" dirty="0" err="1"/>
              <a:t>representative</a:t>
            </a:r>
            <a:r>
              <a:rPr lang="pl-PL" dirty="0"/>
              <a:t> (</a:t>
            </a:r>
            <a:r>
              <a:rPr lang="pl-PL" dirty="0" err="1"/>
              <a:t>randomly</a:t>
            </a:r>
            <a:r>
              <a:rPr lang="pl-PL" dirty="0"/>
              <a:t>)</a:t>
            </a:r>
          </a:p>
          <a:p>
            <a:pPr marL="342900" indent="-342900">
              <a:buAutoNum type="arabicParenR"/>
            </a:pPr>
            <a:r>
              <a:rPr lang="pl-PL" dirty="0" err="1"/>
              <a:t>Branch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≤p </a:t>
            </a:r>
            <a:r>
              <a:rPr lang="pl-PL" dirty="0" err="1"/>
              <a:t>subtrees</a:t>
            </a:r>
            <a:r>
              <a:rPr lang="pl-PL" dirty="0"/>
              <a:t>, one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he/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approves</a:t>
            </a:r>
            <a:r>
              <a:rPr lang="pl-PL" dirty="0"/>
              <a:t> of.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3307FB8-9DC9-4622-9F14-0C7700C0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19229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4800" y="1342764"/>
            <a:ext cx="3164114" cy="253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1</a:t>
            </a:r>
          </a:p>
          <a:p>
            <a:endParaRPr lang="pl-PL" sz="1050" dirty="0"/>
          </a:p>
          <a:p>
            <a:r>
              <a:rPr lang="pl-PL" dirty="0" err="1"/>
              <a:t>Pick</a:t>
            </a:r>
            <a:r>
              <a:rPr lang="pl-PL" dirty="0"/>
              <a:t>  (2pk/(1-</a:t>
            </a:r>
            <a:r>
              <a:rPr lang="el-GR" dirty="0"/>
              <a:t>β</a:t>
            </a:r>
            <a:r>
              <a:rPr lang="pl-PL" dirty="0"/>
              <a:t>)+k)</a:t>
            </a:r>
            <a:r>
              <a:rPr lang="pl-PL" baseline="30000" dirty="0"/>
              <a:t>k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most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.</a:t>
            </a:r>
          </a:p>
          <a:p>
            <a:endParaRPr lang="pl-PL" sz="1000" dirty="0"/>
          </a:p>
          <a:p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-k </a:t>
            </a:r>
            <a:r>
              <a:rPr lang="pl-PL" dirty="0" err="1"/>
              <a:t>committees</a:t>
            </a:r>
            <a:r>
              <a:rPr lang="pl-PL" dirty="0"/>
              <a:t> of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.</a:t>
            </a:r>
          </a:p>
          <a:p>
            <a:endParaRPr lang="pl-PL" sz="900" dirty="0"/>
          </a:p>
          <a:p>
            <a:r>
              <a:rPr lang="pl-PL" dirty="0" err="1"/>
              <a:t>Output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one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4800" y="4026626"/>
            <a:ext cx="3164114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2</a:t>
            </a:r>
            <a:endParaRPr lang="pl-PL" sz="1050" dirty="0"/>
          </a:p>
          <a:p>
            <a:endParaRPr lang="pl-PL" sz="1050" b="1" u="sng" dirty="0"/>
          </a:p>
          <a:p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 marL="342900" indent="-342900">
              <a:buAutoNum type="arabicParenR"/>
            </a:pP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withour</a:t>
            </a:r>
            <a:r>
              <a:rPr lang="pl-PL" dirty="0"/>
              <a:t> </a:t>
            </a:r>
            <a:r>
              <a:rPr lang="pl-PL" dirty="0" err="1"/>
              <a:t>representative</a:t>
            </a:r>
            <a:r>
              <a:rPr lang="pl-PL" dirty="0"/>
              <a:t> (</a:t>
            </a:r>
            <a:r>
              <a:rPr lang="pl-PL" dirty="0" err="1"/>
              <a:t>randomly</a:t>
            </a:r>
            <a:r>
              <a:rPr lang="pl-PL" dirty="0"/>
              <a:t>)</a:t>
            </a:r>
          </a:p>
          <a:p>
            <a:pPr marL="342900" indent="-342900">
              <a:buAutoNum type="arabicParenR"/>
            </a:pPr>
            <a:r>
              <a:rPr lang="pl-PL" dirty="0" err="1"/>
              <a:t>Branch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≤p </a:t>
            </a:r>
            <a:r>
              <a:rPr lang="pl-PL" dirty="0" err="1"/>
              <a:t>subtrees</a:t>
            </a:r>
            <a:r>
              <a:rPr lang="pl-PL" dirty="0"/>
              <a:t>, one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he/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approves</a:t>
            </a:r>
            <a:r>
              <a:rPr lang="pl-PL" dirty="0"/>
              <a:t> of.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1342764"/>
            <a:ext cx="1381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29663" y="134276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02" y="2153296"/>
            <a:ext cx="214312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30" y="2128848"/>
            <a:ext cx="219074" cy="2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82" y="3245383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2" y="2165202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 flipH="1">
            <a:off x="2801614" y="1712096"/>
            <a:ext cx="628049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>
            <a:stCxn id="3" idx="2"/>
            <a:endCxn id="1028" idx="0"/>
          </p:cNvCxnSpPr>
          <p:nvPr/>
        </p:nvCxnSpPr>
        <p:spPr>
          <a:xfrm>
            <a:off x="3613367" y="1712096"/>
            <a:ext cx="0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3739760" y="1712096"/>
            <a:ext cx="733312" cy="45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06" y="3254908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Łącznik prostoliniowy 21"/>
          <p:cNvCxnSpPr/>
          <p:nvPr/>
        </p:nvCxnSpPr>
        <p:spPr>
          <a:xfrm flipH="1">
            <a:off x="2801614" y="1704169"/>
            <a:ext cx="628049" cy="416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275770" y="2608495"/>
            <a:ext cx="1441747" cy="7440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48395" y="1566627"/>
            <a:ext cx="144174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2510774" y="24238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 flipV="1">
            <a:off x="2337240" y="2758238"/>
            <a:ext cx="220909" cy="41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 flipV="1">
            <a:off x="2747415" y="277897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V="1">
            <a:off x="2337240" y="2758237"/>
            <a:ext cx="220909" cy="419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349998" y="2057171"/>
            <a:ext cx="1441747" cy="638321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24850" y="1023603"/>
            <a:ext cx="1441747" cy="638321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>
            <a:off x="5259186" y="1187116"/>
            <a:ext cx="3419594" cy="27642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A611D039-61A9-4D92-8FE5-4C8057C0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2893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4" grpId="0" animBg="1"/>
      <p:bldP spid="25" grpId="0"/>
      <p:bldP spid="34" grpId="0" animBg="1"/>
      <p:bldP spid="35" grpId="0" animBg="1"/>
      <p:bldP spid="3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4800" y="1342764"/>
            <a:ext cx="3164114" cy="253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1</a:t>
            </a:r>
          </a:p>
          <a:p>
            <a:endParaRPr lang="pl-PL" sz="1050" dirty="0"/>
          </a:p>
          <a:p>
            <a:r>
              <a:rPr lang="pl-PL" dirty="0" err="1"/>
              <a:t>Pick</a:t>
            </a:r>
            <a:r>
              <a:rPr lang="pl-PL" dirty="0"/>
              <a:t>  (2pk/(1-</a:t>
            </a:r>
            <a:r>
              <a:rPr lang="el-GR" dirty="0"/>
              <a:t>β</a:t>
            </a:r>
            <a:r>
              <a:rPr lang="pl-PL" dirty="0"/>
              <a:t>)+k)</a:t>
            </a:r>
            <a:r>
              <a:rPr lang="pl-PL" baseline="30000" dirty="0"/>
              <a:t>k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most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.</a:t>
            </a:r>
          </a:p>
          <a:p>
            <a:endParaRPr lang="pl-PL" sz="1000" dirty="0"/>
          </a:p>
          <a:p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-k </a:t>
            </a:r>
            <a:r>
              <a:rPr lang="pl-PL" dirty="0" err="1"/>
              <a:t>committees</a:t>
            </a:r>
            <a:r>
              <a:rPr lang="pl-PL" dirty="0"/>
              <a:t> of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.</a:t>
            </a:r>
          </a:p>
          <a:p>
            <a:endParaRPr lang="pl-PL" sz="900" dirty="0"/>
          </a:p>
          <a:p>
            <a:r>
              <a:rPr lang="pl-PL" dirty="0" err="1"/>
              <a:t>Output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one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4800" y="4026626"/>
            <a:ext cx="3164114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2</a:t>
            </a:r>
            <a:endParaRPr lang="pl-PL" sz="1050" dirty="0"/>
          </a:p>
          <a:p>
            <a:endParaRPr lang="pl-PL" sz="1050" b="1" u="sng" dirty="0"/>
          </a:p>
          <a:p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 marL="342900" indent="-342900">
              <a:buAutoNum type="arabicParenR"/>
            </a:pP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withour</a:t>
            </a:r>
            <a:r>
              <a:rPr lang="pl-PL" dirty="0"/>
              <a:t> </a:t>
            </a:r>
            <a:r>
              <a:rPr lang="pl-PL" dirty="0" err="1"/>
              <a:t>representative</a:t>
            </a:r>
            <a:r>
              <a:rPr lang="pl-PL" dirty="0"/>
              <a:t> (</a:t>
            </a:r>
            <a:r>
              <a:rPr lang="pl-PL" dirty="0" err="1"/>
              <a:t>randomly</a:t>
            </a:r>
            <a:r>
              <a:rPr lang="pl-PL" dirty="0"/>
              <a:t>)</a:t>
            </a:r>
          </a:p>
          <a:p>
            <a:pPr marL="342900" indent="-342900">
              <a:buAutoNum type="arabicParenR"/>
            </a:pPr>
            <a:r>
              <a:rPr lang="pl-PL" dirty="0" err="1"/>
              <a:t>Branch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≤p </a:t>
            </a:r>
            <a:r>
              <a:rPr lang="pl-PL" dirty="0" err="1"/>
              <a:t>subtrees</a:t>
            </a:r>
            <a:r>
              <a:rPr lang="pl-PL" dirty="0"/>
              <a:t>, one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he/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approves</a:t>
            </a:r>
            <a:r>
              <a:rPr lang="pl-PL" dirty="0"/>
              <a:t> of.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1342764"/>
            <a:ext cx="1381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29663" y="134276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02" y="2153296"/>
            <a:ext cx="214312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30" y="2128848"/>
            <a:ext cx="219074" cy="2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82" y="3245383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2" y="2165202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 flipH="1">
            <a:off x="2801614" y="1712096"/>
            <a:ext cx="628049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>
            <a:stCxn id="3" idx="2"/>
            <a:endCxn id="1028" idx="0"/>
          </p:cNvCxnSpPr>
          <p:nvPr/>
        </p:nvCxnSpPr>
        <p:spPr>
          <a:xfrm>
            <a:off x="3613367" y="1712096"/>
            <a:ext cx="0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3739760" y="1712096"/>
            <a:ext cx="733312" cy="45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06" y="3254908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Łącznik prostoliniowy 21"/>
          <p:cNvCxnSpPr/>
          <p:nvPr/>
        </p:nvCxnSpPr>
        <p:spPr>
          <a:xfrm flipH="1">
            <a:off x="2801614" y="1704169"/>
            <a:ext cx="628049" cy="416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275770" y="2608495"/>
            <a:ext cx="1441747" cy="7440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48395" y="1566627"/>
            <a:ext cx="144174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2510774" y="24238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 flipV="1">
            <a:off x="2337240" y="2758238"/>
            <a:ext cx="220909" cy="41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 flipV="1">
            <a:off x="2747415" y="277897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 flipH="1" flipV="1">
            <a:off x="2751630" y="2778974"/>
            <a:ext cx="155725" cy="4197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257195" y="1975629"/>
            <a:ext cx="144174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>
            <a:off x="257195" y="1194605"/>
            <a:ext cx="159414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5259186" y="1187116"/>
            <a:ext cx="3419594" cy="27642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C66C1242-02EC-4E4E-A72B-85ACF70B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21503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4800" y="1342764"/>
            <a:ext cx="3164114" cy="253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1</a:t>
            </a:r>
          </a:p>
          <a:p>
            <a:endParaRPr lang="pl-PL" sz="1050" dirty="0"/>
          </a:p>
          <a:p>
            <a:r>
              <a:rPr lang="pl-PL" dirty="0" err="1"/>
              <a:t>Pick</a:t>
            </a:r>
            <a:r>
              <a:rPr lang="pl-PL" dirty="0"/>
              <a:t>  (2pk/(1-</a:t>
            </a:r>
            <a:r>
              <a:rPr lang="el-GR" dirty="0"/>
              <a:t>β</a:t>
            </a:r>
            <a:r>
              <a:rPr lang="pl-PL" dirty="0"/>
              <a:t>)+k)</a:t>
            </a:r>
            <a:r>
              <a:rPr lang="pl-PL" baseline="30000" dirty="0"/>
              <a:t>k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most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.</a:t>
            </a:r>
          </a:p>
          <a:p>
            <a:endParaRPr lang="pl-PL" sz="1000" dirty="0"/>
          </a:p>
          <a:p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-k </a:t>
            </a:r>
            <a:r>
              <a:rPr lang="pl-PL" dirty="0" err="1"/>
              <a:t>committees</a:t>
            </a:r>
            <a:r>
              <a:rPr lang="pl-PL" dirty="0"/>
              <a:t> of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.</a:t>
            </a:r>
          </a:p>
          <a:p>
            <a:endParaRPr lang="pl-PL" sz="900" dirty="0"/>
          </a:p>
          <a:p>
            <a:r>
              <a:rPr lang="pl-PL" dirty="0" err="1"/>
              <a:t>Output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one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4800" y="4026626"/>
            <a:ext cx="3164114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2</a:t>
            </a:r>
            <a:endParaRPr lang="pl-PL" sz="1050" dirty="0"/>
          </a:p>
          <a:p>
            <a:endParaRPr lang="pl-PL" sz="1050" b="1" u="sng" dirty="0"/>
          </a:p>
          <a:p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 marL="342900" indent="-342900">
              <a:buAutoNum type="arabicParenR"/>
            </a:pP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representative</a:t>
            </a:r>
            <a:r>
              <a:rPr lang="pl-PL" dirty="0"/>
              <a:t> (</a:t>
            </a:r>
            <a:r>
              <a:rPr lang="pl-PL" dirty="0" err="1"/>
              <a:t>randomly</a:t>
            </a:r>
            <a:r>
              <a:rPr lang="pl-PL" dirty="0"/>
              <a:t>)</a:t>
            </a:r>
          </a:p>
          <a:p>
            <a:pPr marL="342900" indent="-342900">
              <a:buAutoNum type="arabicParenR"/>
            </a:pPr>
            <a:r>
              <a:rPr lang="pl-PL" dirty="0" err="1"/>
              <a:t>Branch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≤p </a:t>
            </a:r>
            <a:r>
              <a:rPr lang="pl-PL" dirty="0" err="1"/>
              <a:t>subtrees</a:t>
            </a:r>
            <a:r>
              <a:rPr lang="pl-PL" dirty="0"/>
              <a:t>, one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he/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approves</a:t>
            </a:r>
            <a:r>
              <a:rPr lang="pl-PL" dirty="0"/>
              <a:t> of.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1342764"/>
            <a:ext cx="1381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29663" y="134276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02" y="2153296"/>
            <a:ext cx="214312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30" y="2128848"/>
            <a:ext cx="219074" cy="2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82" y="3245383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2" y="2165202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 flipH="1">
            <a:off x="2801614" y="1712096"/>
            <a:ext cx="628049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>
            <a:stCxn id="3" idx="2"/>
            <a:endCxn id="1028" idx="0"/>
          </p:cNvCxnSpPr>
          <p:nvPr/>
        </p:nvCxnSpPr>
        <p:spPr>
          <a:xfrm>
            <a:off x="3613367" y="1712096"/>
            <a:ext cx="0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3739760" y="1712096"/>
            <a:ext cx="733312" cy="45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06" y="3254908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Łącznik prostoliniowy 21"/>
          <p:cNvCxnSpPr/>
          <p:nvPr/>
        </p:nvCxnSpPr>
        <p:spPr>
          <a:xfrm flipH="1">
            <a:off x="2801614" y="1704169"/>
            <a:ext cx="628049" cy="416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275770" y="2608495"/>
            <a:ext cx="1441747" cy="7440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48395" y="1566627"/>
            <a:ext cx="144174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2510774" y="24238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 flipV="1">
            <a:off x="2337240" y="2758238"/>
            <a:ext cx="220909" cy="41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 flipV="1">
            <a:off x="2747415" y="277897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3613367" y="1714701"/>
            <a:ext cx="0" cy="416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-1131765" y="3022483"/>
            <a:ext cx="272190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-1065012" y="2262833"/>
            <a:ext cx="272190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-1065013" y="1551055"/>
            <a:ext cx="272190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70" y="3054997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7" y="3050103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ole tekstowe 34"/>
          <p:cNvSpPr txBox="1"/>
          <p:nvPr/>
        </p:nvSpPr>
        <p:spPr>
          <a:xfrm>
            <a:off x="3439758" y="2233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cxnSp>
        <p:nvCxnSpPr>
          <p:cNvPr id="37" name="Łącznik prostoliniowy 36"/>
          <p:cNvCxnSpPr/>
          <p:nvPr/>
        </p:nvCxnSpPr>
        <p:spPr>
          <a:xfrm flipV="1">
            <a:off x="3378703" y="2588586"/>
            <a:ext cx="154381" cy="419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37"/>
          <p:cNvCxnSpPr/>
          <p:nvPr/>
        </p:nvCxnSpPr>
        <p:spPr>
          <a:xfrm flipH="1" flipV="1">
            <a:off x="3647303" y="2588588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V="1">
            <a:off x="3389690" y="2602775"/>
            <a:ext cx="154381" cy="419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-1004390" y="1982858"/>
            <a:ext cx="272190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/>
          <p:cNvSpPr/>
          <p:nvPr/>
        </p:nvSpPr>
        <p:spPr>
          <a:xfrm>
            <a:off x="-1004391" y="1271080"/>
            <a:ext cx="2721907" cy="37202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2" name="Łącznik prostoliniowy 41"/>
          <p:cNvCxnSpPr/>
          <p:nvPr/>
        </p:nvCxnSpPr>
        <p:spPr>
          <a:xfrm flipH="1" flipV="1">
            <a:off x="4656360" y="249078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V="1">
            <a:off x="4396871" y="2497653"/>
            <a:ext cx="152401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ostokąt 43"/>
          <p:cNvSpPr/>
          <p:nvPr/>
        </p:nvSpPr>
        <p:spPr>
          <a:xfrm>
            <a:off x="5259186" y="1187116"/>
            <a:ext cx="3419594" cy="27642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Tytuł 1">
            <a:extLst>
              <a:ext uri="{FF2B5EF4-FFF2-40B4-BE49-F238E27FC236}">
                <a16:creationId xmlns:a16="http://schemas.microsoft.com/office/drawing/2014/main" id="{63A4830F-93D7-4F58-BB11-71F253CC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16117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7" grpId="0" animBg="1"/>
      <p:bldP spid="30" grpId="0" animBg="1"/>
      <p:bldP spid="32" grpId="0" animBg="1"/>
      <p:bldP spid="35" grpId="0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movies</a:t>
            </a:r>
            <a:r>
              <a:rPr lang="pl-PL" dirty="0"/>
              <a:t> to </a:t>
            </a:r>
            <a:r>
              <a:rPr lang="pl-PL" dirty="0" err="1"/>
              <a:t>put</a:t>
            </a:r>
            <a:r>
              <a:rPr lang="pl-PL" dirty="0"/>
              <a:t> on a </a:t>
            </a:r>
            <a:r>
              <a:rPr lang="pl-PL" dirty="0" err="1"/>
              <a:t>plane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4627647" cy="478539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We </a:t>
            </a:r>
            <a:r>
              <a:rPr lang="pl-PL" dirty="0" err="1"/>
              <a:t>have</a:t>
            </a:r>
            <a:r>
              <a:rPr lang="pl-PL" dirty="0"/>
              <a:t> the </a:t>
            </a:r>
            <a:r>
              <a:rPr lang="pl-PL" dirty="0" err="1"/>
              <a:t>following</a:t>
            </a:r>
            <a:r>
              <a:rPr lang="pl-PL" dirty="0"/>
              <a:t> profile</a:t>
            </a:r>
            <a:br>
              <a:rPr lang="pl-PL" dirty="0"/>
            </a:br>
            <a:r>
              <a:rPr lang="pl-PL" dirty="0"/>
              <a:t>of utilities: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2" y="5002710"/>
            <a:ext cx="363616" cy="6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9" y="3333202"/>
            <a:ext cx="357804" cy="6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5820518"/>
            <a:ext cx="332289" cy="7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3" y="4189120"/>
            <a:ext cx="314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2.gstatic.com/images?q=tbn:ANd9GcTLqTC5GCMLGSmbVVzMWjxCpDOgcqCDeygYFPYiQKdV05ETAdvQl4aXt4J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3" y="2704059"/>
            <a:ext cx="832513" cy="4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6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8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08" y="2684466"/>
            <a:ext cx="700841" cy="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 descr="data:image/jpeg;base64,/9j/4AAQSkZJRgABAQAAAQABAAD/2wCEAAkGBxQTEhUUExQWFBUXFRQVGBUYFRQUFBQUFBQXFxcVHBQYHCggGBolHRgUITEhJSkrLi4uFx80ODMsNygtLisBCgoKBQUFDgUFDisZExkrKysrKysrKysrKysrKysrKysrKysrKysrKysrKysrKysrKysrKysrKysrKysrKysrK//AABEIAPQAzgMBIgACEQEDEQH/xAAcAAAABwEBAAAAAAAAAAAAAAAAAQIDBAYHBQj/xAA6EAACAQIEBAQEBQMEAgMBAAABAhEAAwQSITEFBkFRBxNhcSIygZEjobHB8BRCUjNi0eFTgiRDcjX/xAAUAQEAAAAAAAAAAAAAAAAAAAAA/8QAFBEBAAAAAAAAAAAAAAAAAAAAAP/aAAwDAQACEQMRAD8A3GhQoUAoUKFAKFCiJoDpJNN3roAk+9cHjHNWGw6571xVTY6yQTtK+tB3XvAd/tRW7ysJBB6aH+RWccV8TsOB+AfN6rrl0P8AkaoSeJF9bty67Lm0hVMIYPVV/Wg9C5hQLViDeNhUj8BX/wAoJXT0Jrt4PxswZy+ZbvJI+IRmCn0I3oNTzUFfWqbY8S+GuJTEDbZgVI9wa51/xLV3NvB2GxLj+4Mtu2P/AGag0UGlTVMwnEOIsfjw9tPTOGI6966djjTqD51sqo3ZdYHcpvHqKCwA0M1No4IBBBBEgjUEHse1KBoFg0dNg0ugOioUKAiaE0VCgOaBo6SxoHaFCioDoUnNQzUAJqNiMYikBmAJ6EgUnieKFtCxOX19fbqaxHxH5jAzWrQMupzuTB+kag+lBfucec8Nh1I85GaDEEn4ukRufyrDuO8bF5s8TOssusjtFccBACW+M9J2X1qNcYtuZgaRQId/hJEQTBjT6RUc3aVctgbn7U0FoFF6PPTYrqcK4Nev620LAEAnsaDn+4p2ziGXRWZR6Myz9q0rAcroLYUoEfSWYTDd/SaicX5HtiShKHsYgnrB7UHA4NzbjbbLkvu8bK5zA+gkzP1rQsB4mOIzqjMg1DKcwPUBhsI0g1kWJwbWnKGQR9JHcGutw/jYRWV7asSIDwSQPUf3CddINB6E5J5rs4kMgHlEGUttEZCoMKeomdN6txrz9yRxJGYKrKlzU5QNLjKPnE6qYFa3y1xdmWLhzENE6ZgI0kdR7UFoU0qm1Mil0CqImhNJNAZohSaOgcmkE0maJqCTQpM0c0BNSGeB7UomudxXHrZRrjmFQSfXt70FN8SOalw9sQJbp0hydvcVgXEcU1x2uNEkxG8fU710ea+NXMReZmb4c7FUIggz++lcW4enXc+9Ag6iSdOxqIbmtTXUFTqxP5CobWj1igJrlJpS2/v+n/FWvlDkbEY1pC5LQMF2UgH0Heg4nAuDPiHyINJEt0Wa9Bcm8mJhrCEiXjXsfWujy3ydYwlsKqrHViNWPerI1wxIEAD5joIGm1BxsTghr+GNj2+9U/idgEZYB1IMkNvOunWrVxXGJ8pumdsttczEdtNq4b2d4s3QCQQXKqY9jQZ3zHwnzLQttGZPluQJ+LZSN46VRLy5SUcHMNOtavzUgyfL8RIG4GhMHUVnPNGHK3Nd9jBBBIG80HNtXmRgR0MjUjb1H61tXhxzImLcgkJfRFlOly3OrDuVMH6Vhwuben2NT+D8WfDXrd+0xVkYMII1B0ZT/tI0j1oPW2GfQAkSdjsDFSBWecseJWDxbraM4e60MoeMheJYB9hOtX9HkA0Ds0qmiaVNAKKaBagDQBaD0A1ExoJE0Jo6KgS9ZX4m8aGUhj+GkqFG1y6dwe4ArTMfcIttl+aIHuev03rDPEa1nEJJS2So667tc9p60GYXHJbMTrM/8ULdgtJ6DUmivIZBJ66RVx5f5bzLmuj4Sexn/ug4vDuHteIW2ogwTM6DbUjuauPCfDfzCQ7sZ0OURA7TVk5V4BqQAAPhU+ijsevStCwFlVWflUaD9zQVfgvh1hLUTbzRqJEz6k1d7dkIoAAQDbQCPYVGS67fIMidXbQ+4HWgFtzPxOe5kie8bUDj3Z+QZz3PyD1NRr9kHRwbzkSLcxbHuO3vUtidtvTpHWomLbyrVwj5yrGfYaCg5+NcWUJuXbWHUA/Kq6T3MCq1xHi+EjKt4XH3klSSOvtVF4lwnFcQdnu3nFvOQqsdAi/3abg1Ks+FVlhJxRtiJJMACNySdqCZzIyPY8xMroDqQZgTqNNqo3H8IFXKBoCGGpJgbj13p3mLh2Cw5NrCYy/irh0KogNontm/u+gpPDMVexbjD3L1nCoqEvdujLCpE+pbX5fSgqrLSZqVi8IylmEvbzsi3cpVXjYgHuKjJaoLByvZs3HyXiysY8tgDGZZIBI2969PcNxha2haDKIQw2MrrXke3beC6g5Vyyw/sJ+X2961/wAP+bMWqJg7uF8y4RFh3YW1+ISMzakrtqAd6DaQ1HXF5ZwmLRbjYy5bZ3YFbdoHy7KgaqHIlpOutdmgOhQmhQCktRmkXTp0360E0GgRRxSWoOLzNiSlhiujEQvuTH71g/OXERbV7QJL6522BjcR9fsK3nmIDyvr9m3H5ivM/GEMgEz5pZzJ10YhhPuaDkNY/EVe7KO3zEf81u/DeHTbSPlCHKTqZETWKcUcC/PYID6fCPzrb+VcaHs28rZgOp6yv5HSg7XCbIA0M6D9da69s6ft0FchdNu23TXWpoxSqpcjQCTQTrxETcIjffT6gVRuLeJqDE/0+FTzgn+o4+UdCR7VTOb+bMVj8ScFhR5aTDtO4G7EjZasPJ/L+GwEzNy40ZnJER2A6Cg0rh+LFxA8Rp+tJx7hlIB6VxsDzPh8xtZguh0JGka9KqPOviTZw2a3Yy37vyzJFtQQdTGpNBC5p5hWyy2kKgjVgNTBOgCjVmJ/tqvrwe/xIu7t5Fi0fxDcf4U0k5o0JiPhG3U1VuEl8TiWKLmu3CGUT7ZgD37Vot3ki/etNhWJRQly7Mwr4po8tCeqgEgz1jtQVy9xfCYWEwuLuFgIzJZti367iSJjqarGKRsTnuD4mjM2munUdqs1rkjENiA+MFqwiqoYW8skIuUQqyJO5Pek8ucMRca3lC55MFBMHNpqSetBExii5wqxA1X9VYg/UyKprN9KsmHZhgNNlxDgeoIXb86rt5ddO9A/gsTkLyCQy5SAehPUbEVseF4czcN4fcBBKnDOhWc6urE3CWPTKAI/21knB7am/Zz2muqXUG0pym4ZjJPqSK9HctcDuratJeARbctkUyJds3lgncLos9h60FtVpAJ3Kgn3I1oUC1CaA6FFRigBNMYhvrTxqLjTQdSgRQFHQc7i1nMkbRr9v5P0rzzz7wZrOJyxADlgNj5d74tPXMH/ACr0jeWazDnvhy3sahKgkWbw03JAhB98xoMFxTHOxOskH9v0ArQvDjjItubRPzQyHv0is/x1wFpHXfTZhoQPSjw+OZCrKfiQ5gY67j6UHpxFBgzPw/eqP4i8Xv21XC2CFe7cEP8A4iP1mi4Bz9ZvWraKHuYqI8lEYknrB0k6A7x61yrfD8TxLH3reIAtDDoudEuKXYOfhHmLoBqJjtQFw9reGX+nwKHF4x5Nxwudgw3lvlRQe5rhYjgga8y47iS+bEm3ZJuwSdVLKMsjsJq7cY4Zc0wWHy4W0yMHcDJmC/6dnN0zNJJ61UOA8n41MXZa+gw6YbKGuQgzqpLZVj/Wcz9j6UELFclq1u5dwOIN42kZ7gzLmyAfFBXXbpV28HuScFewi4u8gv3Gd1COB5dvI0aL1OxmrfyzgbUNktLbW67kgKASrHWffXSofhbYFvAvbXa3jMUn0W5AoK34k8vHCYq3xLB2wvllfNsqMqsq7uI2kSD9DVu4LxyzjcOLlhjcU/MkgXLTf4ss/Y9RXY5gwwuWTP8Aidd6yHFcuL5puYa82EvjUshKqx6So2oLdxDhgaQTcg/Dl0Ej36iuJiMXZs5rVn475BFuzb1CsRlD3H2RAO+tR14FxW+IxT3MRbBMKt9LKNpucozGpWG5YxNu2ypat2E3hPiLe7UFZ4zhEw+HTDKc5RSS22Z2JLNBqiYq3B9Kv3E+BshLM+YsfbQ71W+L8OGXMNtdukdKCw+CvCRiOIKzglcOhu+nmfKk/c/avQoOutYH4Pc3YPh64j+pZ1e6bYUqjP8AAoO8basa2XhfM2CxJ/AxVm4dDlzhW17qdZoOxnoB52pcEUWWgINSw1FQoCZ6hYxtRU81BxvSg7VClUlhQRsZdCqSZ9hvNZHz/wAXezbFxB/8i+7WrSAklLeXICI+YyWPvWt462SjBdCRv6+vpVUPKiYi6XxKEZRltAMZtmD+JmH907dpoMD4zytfwZQ37S5SqtBaQASB8RGxOtc7jt5S5NtfLRlAKg5gY9e3vWpeMPDcRbtLmPm2QY8wfOI1AYdAOsaVkBBgnWOuh/kUFg5DtWr2NtpiLlxAqFUNphactO2cayQTV+wvCxwPiCYkM9zAXx5N1m1NlnMrnPWCJB03NZi3DbmEuW3uQGhbqBWBkd5G3Stx5d4ja4hgpdA6ODbuods2xM9+oPpQWriOCVtRqCAQ4MzIGo9K5r8NG7sSJmP29K4HCbuO4aps+U/EcGP9N7bAYmwvRCjfOAIipjczvcWbPD8Ux738uGtKfViSxH/5FB0lxq2kfE3PgS0jGJAUADTXaSdAPWuV4UOw4d5twR5+Iv3gDvDtofbc1yMRwvEY9lt4i4hQMGNiyCmFQD/Jj8V1999PSr3cRFVLSABVUKoGwCCBp9KDrKgZI7is6545fm4lxCbZRgSV0zDqKvFjGhNCRt6afY1S/ELjwSw5B2G89T0HrQJ4ZxTybi2w2cP8qz8U9QfWrVeufCd9q83cKxt+5ibeVjm8xXG5jKfy0rfcPxM5Bm+bYwJmgzjnR712/aw+HUtcun4QNNRP2H/FVzjXmWbf9PeXLcU6wcwMdc30rQeKYlLOMw2L+XyrhV5P/wBdwEMw9pFS/Ebk5cWpu29LmUspGzEjNBHYjrQYNcIB0703P8Gh+9dK9whxh2xDFUAu+VkJOcuPmgelcugtPL/P+Pwh/CxLMv8A47pN1Psx0+hrUOV/GmzchMdbNlv/ACpLW2O0lYlfzrBqUpoPY/D8bav2xcs3Fu2zs6kEfl19KkRXkbgHMWJwb58Nea0Z1WSbb+jKdDWzcneMti6Bbxy+Q5/+1RNlvfqh+4oNTNc7iQ0FdFHVlDKQykSGBkEHaIrncU2H870HcmiNChQCKbK9KcNReIY1LNt7t1gqIpZmPQD9/SgrfiDwK5jMJctW8mb4XUsxQZkMkE7ZSJBrDeceb7l3LYFizYW02WLbC4HyjLBaBKTP3ro+IfiPdxxNqyXs4bbLOV7gj5nI1g/4z71nLmguy4RcfglNkZb2GJDWpJHlMSZDHXKDFdDw840cLds2nlA7NbuIdPiZh5bmapPL/G7uEvLdtRPysp+W4hiUb0MVbOZ7dnG2zxDC5pWBibRP4thssJcWPmSY1oNsuWiD7ab1zsXgmdtWOXbc7VC8POZP63BgsfxrcW7m2rAaPHYirG49PrQM4SwLSwon9TRXkLhpMSCB0iQaDuSf+6bulugoMzbkzErduXBiGUszMMrPA10kMSPyqv8AF+X+I3X8u45uKIhiwC6nQwBvWy4y8lu3muGF/M9etU/G+IYDhLOGF19YVPjdY2aBoKCHy7ygmEOa4wzx8TNtB9KlcU52wlkhVuG4QQsWxJnX/quZf4Bj8QDdx142EeXFtdbjL0UsNF9qhC/g8EAoQeYdQoXPd1G7bmg7DYlsVbINi7aGhPmKBIO9WPw74mbtl7DZmbDPkznZrTj4AT3AkVnV3nlrki0hGpkmJjr7b1bvBa8Wt42Tqb1pj7ZKCp+LmBaziCuvl3PxlXSFeQH29gfrWcla3bxr4X5mFF5RraYE6a5To36j7VhZoETQWiNCaBQGlOBv53pk/Slz+lBa+UeesXw5h5Tl7My1hyTbI9P8D6j7VvPA+asPxK0Hw5+NY8yy0C5bJB3B3G+o7V5cz+lPYXFOhJR2Q7EqxUkepG9B7SoUKImgJjXnnxU57fGXDYskDDW2idmvMDq8f4gjStg8R+Jmxw6+ymHZRbU/7rhC/eCa8wYlZaOgoIzmTTRWpHl+u0e9JA3oIzDWjtXmU6EiRBgxI6g9x6Usj9KTHSg7fKXM74LEC8olT8NxP8l9OxHSvQfBOK2sTZW9abMjfQgjcEdCO1eXysVYOSOarmAvZl+K05AuWjrmGwYdmFB6LVZ9BUa6+SXOwgxvPpFRcHxe3cClW016Rr2I6EUvF3VI3B2Mj06UFN4vg7mLu58SH8oGbVgMVAWfncjcnoOlLPFsPgBp5VmQCFCzcPfTc128Sl7EErYjNuSx+BJ6mNfWKf5e5JtYc+Zcy4jEk5jeddF/2op2Ufeg4WE4ZjuIDO5OEsNJDvH9RcUn+y3snuavPL3LWFwdv8FAXPzXX+O65O5LmuRzhiMQltvJbMxBMNttsCNRsK5nJfNi33tWC34pQm4nVGWMwNBXOdL9rCY1y9kZLyTKqNHHSNtdKtfhBw//AOG1+IOIvO3tbtwqffU1XvG/B/h27g0ykA+gMj/urtyljbdnAWEU6JaUR1mJM0COfeIWcPhLjXhIKMoXfMzCBp9a8y9Ku3ilzEcVicgb4LfT/dNUcmgKio6TQKo401FJpxBQIj1pVukvFLs0HtigaFA0GRePHF4/pMKhhmc3WP8AtHwj8zWPcUtILzquqzAPUEdx6kfnVt8W+Ki9xV9dLIW1PbK0k+81WOL4eLjsJIkQZGsrPTr7aUHOZP4dN/1pD6SOvSpOedYjURJ2Mb/9U3eEnTX1Og9aCI4/4ogtO5RG/Xb9/ek0DeWk2WysD2ZT9iDTrUzc2NBvHHYt4wrBUPZtXhH+TKAzD02kVDucWZHVLiNFwxbdRK3CdAumzH1q382cEa/g7N21Hn2rVtkkaOpQZ7ZPYjb1Arjcp41LqhD/AH6oD81u6nzIexBn7UHSxHEUwOGZm+aPMcTrIGo/aqpi/FO2z2haDZXuW89wqQFtk/Edeo/an+eeVcRdRovqxPQqVmDIB1isq4wuIw7ZL1tJjpsR9KD0fnS8kqQZGhBkfcVVeH8LtYXiH9Q4IdkNosNhmI+M+8Zaq/gjjGuPfQs4VURlTU29TBGuxOlabxnBhkMan+aUHH8SeG+dhrgOvwmPQ+lZrhuZWXAat8agr9vhq+8Q4qbflWLp0uNkVm+YNE5SO0DesW5ksNZvXrHRbhI9QxzCg5DNMk7nU0hhQJoqAoomFGDRE0ClmnBprRAUBt69/wDqgbCz0p63RIIpxY2oPaRNNYm8ERmOyqzT2gU5VX8TMe1nhuIddyoQf+7ZT+tB5r4ljjdutdbe47MfWWmNae4vdL5XjIHA0AgHLAPpvNQU+Yehj6HQaVIZiUjMfgcgegbWKCH5gMjaDNELmkdJ9ojr60hpVt531NBToetA6wAjcjv0PamYnp02pxNp6daUlufQfzSgjvt7RTbj9D9qdu24+sGmjQemeHc3Ya1w7BtiboV7mFtEIAXuN8IBIUdPWqLh+KW7uIu4vCBks271jzLbiGS45yi+FGytOU1xfDvi+AuhbGOGW4sJavsfw2QfLab/ABidDVstcFbBcXtuoy4a/b8l4AZWZpyFhsQWyigu3EMMSrAdZrLeZOULmJu5py6RtO1bAEP02+1N3Lca/agpHh7yicFnfPJcBWUgwQNQQPSrRxDGQhj6GpttI+361WeYsaEnMdANu9BmXiFxc3MWiqf9EBpH+e81R+JYxrt1rjmWYyTXSxF8M9663UmPUsdB9q4hNAdJoTRgUBUmKWKNAOtAoT0oCnIik5xQH/x+dEKRMmnaD2lWZeOmMy4O3aDBfMuSwnVggkR9YrTjWIePeKP9RYRR8lotPT43j6aCgyZwc3qdqVZnYnTqJgdetC8u0MT+sD196bT1Eg9PSgdxAJOUgdPpodKhZo7/AEqWziYPQRIO/r7xTFy11npQIV9donpT4uEg66DQDvUbP370EagNu0k/9Uhp6aUbGkufvQCxBMH2q58oc6XbDW8PfPm2POtkByc1g5hDq+8eh0qjmpNtswIbfv8AtQevLi76iDqPUHUa9d6YZZJHQVU/C7mH+q4eqsZvWPwrkmSRHwP9RH2q3W1gUDLrArIfETiZDqgOhzEnSdNhWr8SugK3sa89828SzYi442Vii9jA1oK7xG5oEGw1PqYqEtK31pFAdAUVACgUBToHXSkIJmlzpQKuMKjZqVcO/al2bJ+Y7frQHYQd9aU1BjH870ljQe1przl4wY43eI3lBBVVtpHbLv8Aqa9FivLXO98XcdfYdbjiTMGCftFBwWWNJ12GnT0o2tQPfYz2ogx/L61Oa2o6ySRoYkmO21Bzzb1nTaabLHsPr37+1TLtod4id4id9xUV1JPr32mP2oGLq7R6x7TTTb1JJnfT2imiPzoGZNEvtNGaIt9KBBpVptfeiajw4JYAbkgffSg1TwFxoXFX7RMG7ZUqO7WmkiO8GtwaI2ivKH9Q+Gvpcslke0wKtv8AENzp0Ooit24f4lYXyFbFMtm4VXNbU5zmZZ0H83oJ/MguOvlWgZIMkdNNKwXnNFt3/IU5ha0c7zdPza1auc/FK7fVrWFQ4e22huE/juvUdkB9KzYnX89aAiaTFLGtA0DdHSysUnWgWlFcbSkzTltZ1oCtW+pp245iOnbtRl8u1NPdnWgLPuPzpJ2FIJml5Zig9rO2h9jXk3il5GuXCOrMNTIY5iSfQ16c5t4kLGDxF0/2Wm09SIGv1rzJfEKVC6QD8URq0yPegjWVgwQNYiRAk6xPU0Uw0EE/Htpp6zS7dzRwR8UBQfSdMo6e9M37moGbNMzoZ+HTLQGpjQRBkwdYJ6fSm7l4kAHtpppHb96S0DX7+nYRTbPmOupkDX+4HpNA2AensZ+9F9fXSlsTrsIJ2mDRdNYHSO9BFcRQYTSyPbWkHSgJzSUeGnsaUe9IdaDq4u7KqV2I19SBUV952A6wJ1707w8KyMpkEEEHpB6fekBDseknfegjlf59aGXftvSwYkR/JpQAoEKKOO9LYd9BE0yST00oDQTTbJFOqIpRSaCPl1p8UgLFGB+lAG0+1M70/wCXSlAEGOv7UEdbetPqKAHYUZoPT3i1/wDzbixOZ0XrpDZp09qwLGzbTu0DUmYUtpH80rc/GLGeVg7ZG/nLAic0K2/pXnLGYgknuSxI6LOp3oHzegaSepnv6HtTdvEgRqJEwN9xt96gMT9/tRZfSg6QcEzIJ2iND7jrTbn06+vvp2qELR/79aUCw7/zSgllvsZ9/Smcx66mKaW8eoovP9KA96U2v3/amVanM87aa0DZGlBhSn32om2oF4S5B/I+oNS2I77AakQTFQLf7V2r5BCysBlmYmSNIoOYTroJ6/nNEZPSOk1LIXLIOvaIEUlEn060EZbffWg1PXjP6UkKTQNqv871JdYka+3ahbUDWdR/zpR3bhMmdSZNBEcSaC0tV1osSmxoHG2/m9IJ0/m9NKxFGb070CwsHffWaA3+lEW9o9KE6/Sg9A+OzfgYYdDceR7JXn9zP3/ahQoEqKkWLIJFChQSGQDKB1mfXUVHbePU/qaOhQM3LYmO1MXBQoUCGpdvf60KFAu7ufekPsKFCgSh1HvXWR5QA9BA9PioUKBvEf2+vTpvTYbWKOhQAUI0oUKA3XUeopt9qFCgVYWBIpGKX8qFCgjo1OOJoUKBlDT67/ShQo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3" y="2554982"/>
            <a:ext cx="627797" cy="64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s://encrypted-tbn0.gstatic.com/images?q=tbn:ANd9GcSfEa7jRgS9f3rEPvxZG4_VtasIELpavFjAHkUqOZs_NNktjdnnt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3" y="2613903"/>
            <a:ext cx="1041771" cy="5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Łącznik prostoliniowy 16"/>
          <p:cNvCxnSpPr/>
          <p:nvPr/>
        </p:nvCxnSpPr>
        <p:spPr>
          <a:xfrm>
            <a:off x="917575" y="2574575"/>
            <a:ext cx="0" cy="404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307975" y="3254032"/>
            <a:ext cx="4776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1246214" y="3322703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10       8      0         5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206873" y="4189120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0        0     12        3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1206873" y="5002710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7        3      4         3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1206873" y="5926876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 2        3      8         9</a:t>
            </a:r>
          </a:p>
        </p:txBody>
      </p:sp>
      <p:sp>
        <p:nvSpPr>
          <p:cNvPr id="29" name="Symbol zastępczy zawartości 2"/>
          <p:cNvSpPr txBox="1">
            <a:spLocks/>
          </p:cNvSpPr>
          <p:nvPr/>
        </p:nvSpPr>
        <p:spPr>
          <a:xfrm>
            <a:off x="5386317" y="1380428"/>
            <a:ext cx="3539320" cy="542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/>
              <a:t>How to </a:t>
            </a:r>
            <a:r>
              <a:rPr lang="pl-PL" dirty="0" err="1"/>
              <a:t>pick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items</a:t>
            </a:r>
            <a:r>
              <a:rPr lang="pl-PL" dirty="0"/>
              <a:t>?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sz="2000" dirty="0"/>
              <a:t>A </a:t>
            </a:r>
            <a:r>
              <a:rPr lang="pl-PL" sz="2000" dirty="0" err="1"/>
              <a:t>customer</a:t>
            </a:r>
            <a:r>
              <a:rPr lang="pl-PL" sz="2000" dirty="0"/>
              <a:t> </a:t>
            </a:r>
            <a:r>
              <a:rPr lang="pl-PL" sz="2000" dirty="0" err="1"/>
              <a:t>watches</a:t>
            </a:r>
            <a:r>
              <a:rPr lang="pl-PL" sz="2000" dirty="0"/>
              <a:t> a </a:t>
            </a:r>
            <a:r>
              <a:rPr lang="pl-PL" sz="2000" dirty="0" err="1"/>
              <a:t>movie</a:t>
            </a:r>
            <a:r>
              <a:rPr lang="pl-PL" sz="2000" dirty="0"/>
              <a:t> with </a:t>
            </a:r>
            <a:r>
              <a:rPr lang="pl-PL" sz="2000" dirty="0" err="1"/>
              <a:t>probability</a:t>
            </a:r>
            <a:r>
              <a:rPr lang="pl-PL" sz="2000" dirty="0"/>
              <a:t> </a:t>
            </a:r>
            <a:r>
              <a:rPr lang="pl-PL" sz="2000" i="1" dirty="0"/>
              <a:t>p</a:t>
            </a:r>
            <a:r>
              <a:rPr lang="pl-PL" sz="2000" dirty="0"/>
              <a:t> and </a:t>
            </a:r>
            <a:r>
              <a:rPr lang="pl-PL" sz="2000" dirty="0" err="1"/>
              <a:t>chooses</a:t>
            </a:r>
            <a:r>
              <a:rPr lang="pl-PL" sz="2000" dirty="0"/>
              <a:t> to stop </a:t>
            </a:r>
            <a:r>
              <a:rPr lang="pl-PL" sz="2000" dirty="0" err="1"/>
              <a:t>watching</a:t>
            </a:r>
            <a:r>
              <a:rPr lang="pl-PL" sz="2000" dirty="0"/>
              <a:t> with </a:t>
            </a:r>
            <a:r>
              <a:rPr lang="pl-PL" sz="2000" dirty="0" err="1"/>
              <a:t>probability</a:t>
            </a:r>
            <a:r>
              <a:rPr lang="pl-PL" sz="2000" dirty="0"/>
              <a:t> </a:t>
            </a:r>
            <a:r>
              <a:rPr lang="pl-PL" sz="2000" i="1" dirty="0"/>
              <a:t>1-p</a:t>
            </a:r>
            <a:r>
              <a:rPr lang="pl-PL" sz="2000" dirty="0"/>
              <a:t>.</a:t>
            </a:r>
          </a:p>
          <a:p>
            <a:pPr marL="0" indent="0">
              <a:buFont typeface="Arial" pitchFamily="34" charset="0"/>
              <a:buNone/>
            </a:pPr>
            <a:endParaRPr lang="pl-PL" sz="2000" dirty="0"/>
          </a:p>
          <a:p>
            <a:pPr marL="0" indent="0">
              <a:buFont typeface="Arial" pitchFamily="34" charset="0"/>
              <a:buNone/>
              <a:tabLst>
                <a:tab pos="1160463" algn="l"/>
              </a:tabLst>
            </a:pPr>
            <a:r>
              <a:rPr lang="pl-PL" sz="2000" dirty="0"/>
              <a:t>0 </a:t>
            </a:r>
            <a:r>
              <a:rPr lang="pl-PL" sz="2000" dirty="0" err="1"/>
              <a:t>movies</a:t>
            </a:r>
            <a:r>
              <a:rPr lang="pl-PL" sz="2000" dirty="0"/>
              <a:t>	: </a:t>
            </a:r>
            <a:r>
              <a:rPr lang="pl-PL" sz="2000" i="1" dirty="0"/>
              <a:t>(1-p)</a:t>
            </a:r>
            <a:br>
              <a:rPr lang="pl-PL" sz="2000" dirty="0"/>
            </a:br>
            <a:r>
              <a:rPr lang="pl-PL" sz="2000" dirty="0"/>
              <a:t>1 </a:t>
            </a:r>
            <a:r>
              <a:rPr lang="pl-PL" sz="2000" dirty="0" err="1"/>
              <a:t>movie</a:t>
            </a:r>
            <a:r>
              <a:rPr lang="pl-PL" sz="2000" dirty="0"/>
              <a:t>	: </a:t>
            </a:r>
            <a:r>
              <a:rPr lang="pl-PL" sz="2000" i="1" dirty="0"/>
              <a:t>p(1-p)</a:t>
            </a:r>
            <a:br>
              <a:rPr lang="pl-PL" sz="2000" dirty="0"/>
            </a:br>
            <a:r>
              <a:rPr lang="pl-PL" sz="2000" dirty="0"/>
              <a:t>2 </a:t>
            </a:r>
            <a:r>
              <a:rPr lang="pl-PL" sz="2000" dirty="0" err="1"/>
              <a:t>movies</a:t>
            </a:r>
            <a:r>
              <a:rPr lang="pl-PL" sz="2000" dirty="0"/>
              <a:t>	: </a:t>
            </a:r>
            <a:r>
              <a:rPr lang="pl-PL" sz="2000" i="1" dirty="0"/>
              <a:t>p</a:t>
            </a:r>
            <a:r>
              <a:rPr lang="pl-PL" sz="2000" i="1" baseline="30000" dirty="0"/>
              <a:t>2</a:t>
            </a:r>
            <a:r>
              <a:rPr lang="pl-PL" sz="2000" i="1" dirty="0"/>
              <a:t>(1-p)</a:t>
            </a:r>
          </a:p>
          <a:p>
            <a:pPr marL="0" indent="0">
              <a:buFont typeface="Arial" pitchFamily="34" charset="0"/>
              <a:buNone/>
              <a:tabLst>
                <a:tab pos="1160463" algn="l"/>
              </a:tabLst>
            </a:pPr>
            <a:endParaRPr lang="pl-PL" sz="2000" dirty="0"/>
          </a:p>
          <a:p>
            <a:pPr marL="0" indent="0">
              <a:buFont typeface="Arial" pitchFamily="34" charset="0"/>
              <a:buNone/>
              <a:tabLst>
                <a:tab pos="1160463" algn="l"/>
              </a:tabLst>
            </a:pPr>
            <a:r>
              <a:rPr lang="pl-PL" sz="2000" b="1" dirty="0"/>
              <a:t>We </a:t>
            </a:r>
            <a:r>
              <a:rPr lang="pl-PL" sz="2000" b="1" dirty="0" err="1"/>
              <a:t>should</a:t>
            </a:r>
            <a:r>
              <a:rPr lang="pl-PL" sz="2000" b="1" dirty="0"/>
              <a:t> </a:t>
            </a:r>
            <a:r>
              <a:rPr lang="pl-PL" sz="2000" b="1" dirty="0" err="1"/>
              <a:t>optimize</a:t>
            </a:r>
            <a:r>
              <a:rPr lang="pl-PL" sz="2000" b="1" dirty="0"/>
              <a:t> the </a:t>
            </a:r>
            <a:r>
              <a:rPr lang="pl-PL" sz="2000" b="1" dirty="0" err="1"/>
              <a:t>expected</a:t>
            </a:r>
            <a:r>
              <a:rPr lang="pl-PL" sz="2000" b="1" dirty="0"/>
              <a:t> </a:t>
            </a:r>
            <a:r>
              <a:rPr lang="pl-PL" sz="2000" b="1" dirty="0" err="1"/>
              <a:t>utility</a:t>
            </a:r>
            <a:r>
              <a:rPr lang="pl-PL" sz="2000" b="1" dirty="0"/>
              <a:t>!</a:t>
            </a:r>
            <a:endParaRPr lang="pl-PL" sz="2400" b="1" dirty="0"/>
          </a:p>
          <a:p>
            <a:pPr marL="0" indent="0">
              <a:buFont typeface="Arial" pitchFamily="34" charset="0"/>
              <a:buNone/>
            </a:pPr>
            <a:endParaRPr lang="pl-PL" sz="2400" dirty="0"/>
          </a:p>
        </p:txBody>
      </p:sp>
      <p:cxnSp>
        <p:nvCxnSpPr>
          <p:cNvPr id="18" name="Łącznik prostoliniowy 17"/>
          <p:cNvCxnSpPr/>
          <p:nvPr/>
        </p:nvCxnSpPr>
        <p:spPr>
          <a:xfrm flipH="1">
            <a:off x="5254388" y="1269242"/>
            <a:ext cx="13648" cy="5348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4800" y="1342764"/>
            <a:ext cx="3164114" cy="253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1</a:t>
            </a:r>
          </a:p>
          <a:p>
            <a:endParaRPr lang="pl-PL" sz="1050" dirty="0"/>
          </a:p>
          <a:p>
            <a:r>
              <a:rPr lang="pl-PL" dirty="0" err="1"/>
              <a:t>Pick</a:t>
            </a:r>
            <a:r>
              <a:rPr lang="pl-PL" dirty="0"/>
              <a:t>  (2pk/(1-</a:t>
            </a:r>
            <a:r>
              <a:rPr lang="el-GR" dirty="0"/>
              <a:t>β</a:t>
            </a:r>
            <a:r>
              <a:rPr lang="pl-PL" dirty="0"/>
              <a:t>)+k)</a:t>
            </a:r>
            <a:r>
              <a:rPr lang="pl-PL" baseline="30000" dirty="0"/>
              <a:t>k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most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.</a:t>
            </a:r>
          </a:p>
          <a:p>
            <a:endParaRPr lang="pl-PL" sz="1000" dirty="0"/>
          </a:p>
          <a:p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-k </a:t>
            </a:r>
            <a:r>
              <a:rPr lang="pl-PL" dirty="0" err="1"/>
              <a:t>committees</a:t>
            </a:r>
            <a:r>
              <a:rPr lang="pl-PL" dirty="0"/>
              <a:t> of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.</a:t>
            </a:r>
          </a:p>
          <a:p>
            <a:endParaRPr lang="pl-PL" sz="900" dirty="0"/>
          </a:p>
          <a:p>
            <a:r>
              <a:rPr lang="pl-PL" dirty="0" err="1"/>
              <a:t>Output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one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4800" y="4026626"/>
            <a:ext cx="3164114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2</a:t>
            </a:r>
            <a:endParaRPr lang="pl-PL" sz="1050" dirty="0"/>
          </a:p>
          <a:p>
            <a:endParaRPr lang="pl-PL" sz="1050" b="1" u="sng" dirty="0"/>
          </a:p>
          <a:p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 marL="342900" indent="-342900">
              <a:buAutoNum type="arabicParenR"/>
            </a:pP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representative</a:t>
            </a:r>
            <a:r>
              <a:rPr lang="pl-PL" dirty="0"/>
              <a:t> (</a:t>
            </a:r>
            <a:r>
              <a:rPr lang="pl-PL" dirty="0" err="1"/>
              <a:t>randomly</a:t>
            </a:r>
            <a:r>
              <a:rPr lang="pl-PL" dirty="0"/>
              <a:t>)</a:t>
            </a:r>
          </a:p>
          <a:p>
            <a:pPr marL="342900" indent="-342900">
              <a:buAutoNum type="arabicParenR"/>
            </a:pPr>
            <a:r>
              <a:rPr lang="pl-PL" dirty="0" err="1"/>
              <a:t>Branch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≤p </a:t>
            </a:r>
            <a:r>
              <a:rPr lang="pl-PL" dirty="0" err="1"/>
              <a:t>subtrees</a:t>
            </a:r>
            <a:r>
              <a:rPr lang="pl-PL" dirty="0"/>
              <a:t>, one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he/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approves</a:t>
            </a:r>
            <a:r>
              <a:rPr lang="pl-PL" dirty="0"/>
              <a:t> of.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1342764"/>
            <a:ext cx="1381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29663" y="134276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02" y="2153296"/>
            <a:ext cx="214312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30" y="2128848"/>
            <a:ext cx="219074" cy="2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82" y="3245383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2" y="2165202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 flipH="1">
            <a:off x="2801614" y="1712096"/>
            <a:ext cx="628049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>
            <a:stCxn id="3" idx="2"/>
            <a:endCxn id="1028" idx="0"/>
          </p:cNvCxnSpPr>
          <p:nvPr/>
        </p:nvCxnSpPr>
        <p:spPr>
          <a:xfrm>
            <a:off x="3613367" y="1712096"/>
            <a:ext cx="0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3739760" y="1712096"/>
            <a:ext cx="733312" cy="45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06" y="3254908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24"/>
          <p:cNvSpPr txBox="1"/>
          <p:nvPr/>
        </p:nvSpPr>
        <p:spPr>
          <a:xfrm>
            <a:off x="2510774" y="24238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 flipV="1">
            <a:off x="2337240" y="2758238"/>
            <a:ext cx="220909" cy="41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 flipV="1">
            <a:off x="2747415" y="277897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 flipH="1" flipV="1">
            <a:off x="4656360" y="249078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V="1">
            <a:off x="4396871" y="2497653"/>
            <a:ext cx="152401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ostokąt 43"/>
          <p:cNvSpPr/>
          <p:nvPr/>
        </p:nvSpPr>
        <p:spPr>
          <a:xfrm>
            <a:off x="5259186" y="1187116"/>
            <a:ext cx="3419594" cy="27642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81492" y="3684188"/>
            <a:ext cx="19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Why</a:t>
            </a:r>
            <a:r>
              <a:rPr lang="pl-PL" b="1" dirty="0"/>
              <a:t> </a:t>
            </a:r>
            <a:r>
              <a:rPr lang="pl-PL" b="1" dirty="0" err="1"/>
              <a:t>does</a:t>
            </a:r>
            <a:r>
              <a:rPr lang="pl-PL" b="1" dirty="0"/>
              <a:t> </a:t>
            </a:r>
            <a:r>
              <a:rPr lang="pl-PL" b="1" dirty="0" err="1"/>
              <a:t>it</a:t>
            </a:r>
            <a:r>
              <a:rPr lang="pl-PL" b="1" dirty="0"/>
              <a:t> </a:t>
            </a:r>
            <a:r>
              <a:rPr lang="pl-PL" b="1" dirty="0" err="1"/>
              <a:t>work</a:t>
            </a:r>
            <a:r>
              <a:rPr lang="pl-PL" b="1" dirty="0"/>
              <a:t>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81492" y="4266310"/>
            <a:ext cx="4977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Intuition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solution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gives</a:t>
            </a:r>
            <a:r>
              <a:rPr lang="pl-PL" dirty="0"/>
              <a:t> a </a:t>
            </a:r>
            <a:r>
              <a:rPr lang="pl-PL" dirty="0" err="1"/>
              <a:t>representative</a:t>
            </a:r>
            <a:r>
              <a:rPr lang="pl-PL" dirty="0"/>
              <a:t> to </a:t>
            </a:r>
            <a:r>
              <a:rPr lang="pl-PL" dirty="0" err="1"/>
              <a:t>every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, </a:t>
            </a:r>
            <a:r>
              <a:rPr lang="pl-PL" dirty="0" err="1"/>
              <a:t>then</a:t>
            </a:r>
            <a:r>
              <a:rPr lang="pl-PL" dirty="0"/>
              <a:t> the </a:t>
            </a:r>
            <a:r>
              <a:rPr lang="pl-PL" dirty="0" err="1"/>
              <a:t>algorithm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find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sequence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(</a:t>
            </a:r>
            <a:r>
              <a:rPr lang="pl-PL" dirty="0" err="1"/>
              <a:t>irrespective</a:t>
            </a:r>
            <a:r>
              <a:rPr lang="pl-PL" dirty="0"/>
              <a:t> of the order)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choices</a:t>
            </a:r>
            <a:r>
              <a:rPr lang="pl-PL" dirty="0"/>
              <a:t> of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, and the </a:t>
            </a:r>
            <a:r>
              <a:rPr lang="pl-PL" dirty="0" err="1"/>
              <a:t>algorithm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them</a:t>
            </a:r>
            <a:endParaRPr lang="pl-PL" dirty="0"/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70" y="3054997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7" y="3050103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pole tekstowe 46"/>
          <p:cNvSpPr txBox="1"/>
          <p:nvPr/>
        </p:nvSpPr>
        <p:spPr>
          <a:xfrm>
            <a:off x="3439758" y="2233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cxnSp>
        <p:nvCxnSpPr>
          <p:cNvPr id="48" name="Łącznik prostoliniowy 47"/>
          <p:cNvCxnSpPr/>
          <p:nvPr/>
        </p:nvCxnSpPr>
        <p:spPr>
          <a:xfrm flipV="1">
            <a:off x="3378703" y="2588586"/>
            <a:ext cx="154381" cy="419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oliniowy 48"/>
          <p:cNvCxnSpPr/>
          <p:nvPr/>
        </p:nvCxnSpPr>
        <p:spPr>
          <a:xfrm flipH="1" flipV="1">
            <a:off x="3647303" y="2588588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oliniowy 49"/>
          <p:cNvCxnSpPr/>
          <p:nvPr/>
        </p:nvCxnSpPr>
        <p:spPr>
          <a:xfrm flipV="1">
            <a:off x="3389690" y="2602775"/>
            <a:ext cx="154381" cy="419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ytuł 1">
            <a:extLst>
              <a:ext uri="{FF2B5EF4-FFF2-40B4-BE49-F238E27FC236}">
                <a16:creationId xmlns:a16="http://schemas.microsoft.com/office/drawing/2014/main" id="{903E4F8A-F10A-4211-916B-C18CDB0B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6216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4800" y="1342764"/>
            <a:ext cx="3164114" cy="253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1</a:t>
            </a:r>
          </a:p>
          <a:p>
            <a:endParaRPr lang="pl-PL" sz="1050" dirty="0"/>
          </a:p>
          <a:p>
            <a:r>
              <a:rPr lang="pl-PL" dirty="0" err="1"/>
              <a:t>Pick</a:t>
            </a:r>
            <a:r>
              <a:rPr lang="pl-PL" dirty="0"/>
              <a:t>  (2pk/(1-</a:t>
            </a:r>
            <a:r>
              <a:rPr lang="el-GR" dirty="0"/>
              <a:t>β</a:t>
            </a:r>
            <a:r>
              <a:rPr lang="pl-PL" dirty="0"/>
              <a:t>)+k)</a:t>
            </a:r>
            <a:r>
              <a:rPr lang="pl-PL" baseline="30000" dirty="0"/>
              <a:t>k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most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.</a:t>
            </a:r>
          </a:p>
          <a:p>
            <a:endParaRPr lang="pl-PL" sz="1000" dirty="0"/>
          </a:p>
          <a:p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-k </a:t>
            </a:r>
            <a:r>
              <a:rPr lang="pl-PL" dirty="0" err="1"/>
              <a:t>committees</a:t>
            </a:r>
            <a:r>
              <a:rPr lang="pl-PL" dirty="0"/>
              <a:t> of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.</a:t>
            </a:r>
          </a:p>
          <a:p>
            <a:endParaRPr lang="pl-PL" sz="900" dirty="0"/>
          </a:p>
          <a:p>
            <a:r>
              <a:rPr lang="pl-PL" dirty="0" err="1"/>
              <a:t>Output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one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4800" y="4026626"/>
            <a:ext cx="3164114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2</a:t>
            </a:r>
            <a:endParaRPr lang="pl-PL" sz="1050" dirty="0"/>
          </a:p>
          <a:p>
            <a:endParaRPr lang="pl-PL" sz="1050" b="1" u="sng" dirty="0"/>
          </a:p>
          <a:p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 marL="342900" indent="-342900">
              <a:buAutoNum type="arabicParenR"/>
            </a:pP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representative</a:t>
            </a:r>
            <a:r>
              <a:rPr lang="pl-PL" dirty="0"/>
              <a:t> (</a:t>
            </a:r>
            <a:r>
              <a:rPr lang="pl-PL" dirty="0" err="1"/>
              <a:t>randomly</a:t>
            </a:r>
            <a:r>
              <a:rPr lang="pl-PL" dirty="0"/>
              <a:t>)</a:t>
            </a:r>
          </a:p>
          <a:p>
            <a:pPr marL="342900" indent="-342900">
              <a:buAutoNum type="arabicParenR"/>
            </a:pPr>
            <a:r>
              <a:rPr lang="pl-PL" dirty="0" err="1"/>
              <a:t>Branch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≤p </a:t>
            </a:r>
            <a:r>
              <a:rPr lang="pl-PL" dirty="0" err="1"/>
              <a:t>subtrees</a:t>
            </a:r>
            <a:r>
              <a:rPr lang="pl-PL" dirty="0"/>
              <a:t>, one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he/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approves</a:t>
            </a:r>
            <a:r>
              <a:rPr lang="pl-PL" dirty="0"/>
              <a:t> of.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1342764"/>
            <a:ext cx="1381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29663" y="134276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02" y="2153296"/>
            <a:ext cx="214312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30" y="2128848"/>
            <a:ext cx="219074" cy="2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82" y="3245383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2" y="2165202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 flipH="1">
            <a:off x="2801614" y="1712096"/>
            <a:ext cx="628049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>
            <a:stCxn id="3" idx="2"/>
            <a:endCxn id="1028" idx="0"/>
          </p:cNvCxnSpPr>
          <p:nvPr/>
        </p:nvCxnSpPr>
        <p:spPr>
          <a:xfrm>
            <a:off x="3613367" y="1712096"/>
            <a:ext cx="0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3739760" y="1712096"/>
            <a:ext cx="733312" cy="45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06" y="3254908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24"/>
          <p:cNvSpPr txBox="1"/>
          <p:nvPr/>
        </p:nvSpPr>
        <p:spPr>
          <a:xfrm>
            <a:off x="2510774" y="24238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 flipV="1">
            <a:off x="2337240" y="2758238"/>
            <a:ext cx="220909" cy="41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 flipV="1">
            <a:off x="2747415" y="277897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 flipH="1" flipV="1">
            <a:off x="4656360" y="249078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V="1">
            <a:off x="4396871" y="2497653"/>
            <a:ext cx="152401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ostokąt 43"/>
          <p:cNvSpPr/>
          <p:nvPr/>
        </p:nvSpPr>
        <p:spPr>
          <a:xfrm>
            <a:off x="5259186" y="1187116"/>
            <a:ext cx="3419594" cy="27642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81492" y="3684188"/>
            <a:ext cx="19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Why</a:t>
            </a:r>
            <a:r>
              <a:rPr lang="pl-PL" b="1" dirty="0"/>
              <a:t> </a:t>
            </a:r>
            <a:r>
              <a:rPr lang="pl-PL" b="1" dirty="0" err="1"/>
              <a:t>does</a:t>
            </a:r>
            <a:r>
              <a:rPr lang="pl-PL" b="1" dirty="0"/>
              <a:t> </a:t>
            </a:r>
            <a:r>
              <a:rPr lang="pl-PL" b="1" dirty="0" err="1"/>
              <a:t>it</a:t>
            </a:r>
            <a:r>
              <a:rPr lang="pl-PL" b="1" dirty="0"/>
              <a:t> </a:t>
            </a:r>
            <a:r>
              <a:rPr lang="pl-PL" b="1" dirty="0" err="1"/>
              <a:t>work</a:t>
            </a:r>
            <a:r>
              <a:rPr lang="pl-PL" b="1" dirty="0"/>
              <a:t>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72547" y="4053520"/>
            <a:ext cx="5392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/>
            <a:r>
              <a:rPr lang="pl-PL" sz="1600" dirty="0"/>
              <a:t>P – </a:t>
            </a:r>
            <a:r>
              <a:rPr lang="pl-PL" sz="1600" dirty="0" err="1"/>
              <a:t>probability</a:t>
            </a:r>
            <a:r>
              <a:rPr lang="pl-PL" sz="1600" dirty="0"/>
              <a:t> of </a:t>
            </a:r>
            <a:r>
              <a:rPr lang="pl-PL" sz="1600" dirty="0" err="1"/>
              <a:t>finding</a:t>
            </a:r>
            <a:r>
              <a:rPr lang="pl-PL" sz="1600" dirty="0"/>
              <a:t> </a:t>
            </a:r>
            <a:r>
              <a:rPr lang="el-GR" sz="1600" dirty="0"/>
              <a:t>β</a:t>
            </a:r>
            <a:r>
              <a:rPr lang="pl-PL" sz="1600" dirty="0"/>
              <a:t>-</a:t>
            </a:r>
            <a:r>
              <a:rPr lang="pl-PL" sz="1600" dirty="0" err="1"/>
              <a:t>approximate</a:t>
            </a:r>
            <a:r>
              <a:rPr lang="pl-PL" sz="1600" dirty="0"/>
              <a:t> </a:t>
            </a:r>
            <a:r>
              <a:rPr lang="pl-PL" sz="1600" dirty="0" err="1"/>
              <a:t>solution</a:t>
            </a:r>
            <a:endParaRPr lang="pl-PL" sz="1600" dirty="0"/>
          </a:p>
          <a:p>
            <a:pPr marL="444500" indent="-444500"/>
            <a:r>
              <a:rPr lang="pl-PL" sz="1600" dirty="0"/>
              <a:t>C* – </a:t>
            </a:r>
            <a:r>
              <a:rPr lang="pl-PL" sz="1600" dirty="0" err="1"/>
              <a:t>an</a:t>
            </a:r>
            <a:r>
              <a:rPr lang="pl-PL" sz="1600" dirty="0"/>
              <a:t> </a:t>
            </a:r>
            <a:r>
              <a:rPr lang="pl-PL" sz="1600" dirty="0" err="1"/>
              <a:t>optimal</a:t>
            </a:r>
            <a:r>
              <a:rPr lang="pl-PL" sz="1600" dirty="0"/>
              <a:t> </a:t>
            </a:r>
            <a:r>
              <a:rPr lang="pl-PL" sz="1600" dirty="0" err="1"/>
              <a:t>committee</a:t>
            </a:r>
            <a:endParaRPr lang="pl-PL" sz="1600" dirty="0"/>
          </a:p>
          <a:p>
            <a:pPr marL="444500" indent="-444500"/>
            <a:r>
              <a:rPr lang="pl-PL" sz="1600" dirty="0"/>
              <a:t>N* – </a:t>
            </a:r>
            <a:r>
              <a:rPr lang="pl-PL" sz="1600" dirty="0" err="1"/>
              <a:t>voters</a:t>
            </a:r>
            <a:r>
              <a:rPr lang="pl-PL" sz="1600" dirty="0"/>
              <a:t>  </a:t>
            </a:r>
            <a:r>
              <a:rPr lang="pl-PL" sz="1600" dirty="0" err="1"/>
              <a:t>who</a:t>
            </a:r>
            <a:r>
              <a:rPr lang="pl-PL" sz="1600" dirty="0"/>
              <a:t> </a:t>
            </a:r>
            <a:r>
              <a:rPr lang="pl-PL" sz="1600" dirty="0" err="1"/>
              <a:t>have</a:t>
            </a:r>
            <a:r>
              <a:rPr lang="pl-PL" sz="1600" dirty="0"/>
              <a:t> </a:t>
            </a:r>
            <a:r>
              <a:rPr lang="pl-PL" sz="1600" dirty="0" err="1"/>
              <a:t>representatives</a:t>
            </a:r>
            <a:r>
              <a:rPr lang="pl-PL" sz="1600" dirty="0"/>
              <a:t> </a:t>
            </a:r>
            <a:r>
              <a:rPr lang="pl-PL" sz="1600" dirty="0" err="1"/>
              <a:t>under</a:t>
            </a:r>
            <a:r>
              <a:rPr lang="pl-PL" sz="1600" dirty="0"/>
              <a:t> C*</a:t>
            </a:r>
          </a:p>
          <a:p>
            <a:pPr marL="444500" indent="-444500"/>
            <a:r>
              <a:rPr lang="pl-PL" sz="1600" dirty="0"/>
              <a:t>U* – </a:t>
            </a:r>
            <a:r>
              <a:rPr lang="pl-PL" sz="1600" dirty="0" err="1"/>
              <a:t>voters</a:t>
            </a:r>
            <a:r>
              <a:rPr lang="pl-PL" sz="1600" dirty="0"/>
              <a:t> </a:t>
            </a:r>
            <a:r>
              <a:rPr lang="pl-PL" sz="1600" dirty="0" err="1"/>
              <a:t>who</a:t>
            </a:r>
            <a:r>
              <a:rPr lang="pl-PL" sz="1600" dirty="0"/>
              <a:t> do not </a:t>
            </a:r>
            <a:r>
              <a:rPr lang="pl-PL" sz="1600" dirty="0" err="1"/>
              <a:t>have</a:t>
            </a:r>
            <a:r>
              <a:rPr lang="pl-PL" sz="1600" dirty="0"/>
              <a:t> </a:t>
            </a:r>
            <a:r>
              <a:rPr lang="pl-PL" sz="1600" dirty="0" err="1"/>
              <a:t>representatvies</a:t>
            </a:r>
            <a:r>
              <a:rPr lang="pl-PL" sz="1600" dirty="0"/>
              <a:t> </a:t>
            </a:r>
            <a:r>
              <a:rPr lang="pl-PL" sz="1600" dirty="0" err="1"/>
              <a:t>under</a:t>
            </a:r>
            <a:r>
              <a:rPr lang="pl-PL" sz="1600" dirty="0"/>
              <a:t> C*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122758" y="5298151"/>
            <a:ext cx="5357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X – </a:t>
            </a:r>
            <a:r>
              <a:rPr lang="pl-PL" sz="1600" dirty="0" err="1"/>
              <a:t>voters</a:t>
            </a:r>
            <a:r>
              <a:rPr lang="pl-PL" sz="1600" dirty="0"/>
              <a:t> </a:t>
            </a:r>
            <a:r>
              <a:rPr lang="pl-PL" sz="1600" dirty="0" err="1"/>
              <a:t>without</a:t>
            </a:r>
            <a:r>
              <a:rPr lang="pl-PL" sz="1600" dirty="0"/>
              <a:t> </a:t>
            </a:r>
            <a:r>
              <a:rPr lang="pl-PL" sz="1600" dirty="0" err="1"/>
              <a:t>representatives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some</a:t>
            </a:r>
            <a:r>
              <a:rPr lang="pl-PL" sz="1600" dirty="0"/>
              <a:t> </a:t>
            </a:r>
            <a:r>
              <a:rPr lang="pl-PL" sz="1600" dirty="0" err="1"/>
              <a:t>node</a:t>
            </a:r>
            <a:r>
              <a:rPr lang="pl-PL" sz="1600" dirty="0"/>
              <a:t> in the </a:t>
            </a:r>
            <a:r>
              <a:rPr lang="pl-PL" sz="1600" dirty="0" err="1"/>
              <a:t>tree</a:t>
            </a:r>
            <a:r>
              <a:rPr lang="pl-PL" sz="1600" dirty="0"/>
              <a:t>. </a:t>
            </a:r>
          </a:p>
          <a:p>
            <a:endParaRPr lang="pl-PL" sz="1600" dirty="0"/>
          </a:p>
          <a:p>
            <a:r>
              <a:rPr lang="pl-PL" sz="1600" dirty="0" err="1"/>
              <a:t>If</a:t>
            </a:r>
            <a:r>
              <a:rPr lang="pl-PL" sz="1600" dirty="0"/>
              <a:t> less </a:t>
            </a:r>
            <a:r>
              <a:rPr lang="pl-PL" sz="1600" dirty="0" err="1"/>
              <a:t>than</a:t>
            </a:r>
            <a:r>
              <a:rPr lang="pl-PL" sz="1600" dirty="0"/>
              <a:t>  (</a:t>
            </a:r>
            <a:r>
              <a:rPr lang="el-GR" sz="1600" dirty="0"/>
              <a:t>β</a:t>
            </a:r>
            <a:r>
              <a:rPr lang="pl-PL" sz="1600" dirty="0"/>
              <a:t>-1)/</a:t>
            </a:r>
            <a:r>
              <a:rPr lang="el-GR" sz="1600" dirty="0"/>
              <a:t>β</a:t>
            </a:r>
            <a:r>
              <a:rPr lang="pl-PL" sz="1600" dirty="0"/>
              <a:t> </a:t>
            </a:r>
            <a:r>
              <a:rPr lang="pl-PL" sz="1600" dirty="0" err="1"/>
              <a:t>fraction</a:t>
            </a:r>
            <a:r>
              <a:rPr lang="pl-PL" sz="1600" dirty="0"/>
              <a:t> of X </a:t>
            </a:r>
            <a:r>
              <a:rPr lang="pl-PL" sz="1600" dirty="0" err="1"/>
              <a:t>belong</a:t>
            </a:r>
            <a:r>
              <a:rPr lang="pl-PL" sz="1600" dirty="0"/>
              <a:t> to N*, </a:t>
            </a:r>
            <a:r>
              <a:rPr lang="pl-PL" sz="1600" dirty="0" err="1"/>
              <a:t>then</a:t>
            </a:r>
            <a:r>
              <a:rPr lang="pl-PL" sz="800" dirty="0"/>
              <a:t>  </a:t>
            </a:r>
          </a:p>
          <a:p>
            <a:r>
              <a:rPr lang="pl-PL" sz="1600" dirty="0"/>
              <a:t>	</a:t>
            </a:r>
            <a:r>
              <a:rPr lang="pl-PL" sz="1600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(1/</a:t>
            </a:r>
            <a:r>
              <a:rPr lang="el-GR" sz="1600" dirty="0"/>
              <a:t>β</a:t>
            </a:r>
            <a:r>
              <a:rPr lang="pl-PL" sz="1600" dirty="0"/>
              <a:t>)X </a:t>
            </a:r>
            <a:r>
              <a:rPr lang="pl-PL" sz="1600" dirty="0" err="1"/>
              <a:t>belongs</a:t>
            </a:r>
            <a:r>
              <a:rPr lang="pl-PL" sz="1600" dirty="0"/>
              <a:t> to U*, </a:t>
            </a:r>
          </a:p>
          <a:p>
            <a:r>
              <a:rPr lang="pl-PL" sz="1600" dirty="0"/>
              <a:t>	</a:t>
            </a:r>
            <a:r>
              <a:rPr lang="pl-PL" sz="1600" dirty="0" err="1"/>
              <a:t>so</a:t>
            </a:r>
            <a:r>
              <a:rPr lang="pl-PL" sz="1600" dirty="0"/>
              <a:t> (1/</a:t>
            </a:r>
            <a:r>
              <a:rPr lang="el-GR" sz="1600" dirty="0"/>
              <a:t>β</a:t>
            </a:r>
            <a:r>
              <a:rPr lang="pl-PL" sz="1600" dirty="0"/>
              <a:t>)X ≤ U*, </a:t>
            </a:r>
            <a:r>
              <a:rPr lang="pl-PL" sz="1600" b="1" dirty="0" err="1"/>
              <a:t>so</a:t>
            </a:r>
            <a:r>
              <a:rPr lang="pl-PL" sz="1600" b="1" dirty="0"/>
              <a:t> X ≤ </a:t>
            </a:r>
            <a:r>
              <a:rPr lang="el-GR" sz="1600" b="1" dirty="0"/>
              <a:t>β</a:t>
            </a:r>
            <a:r>
              <a:rPr lang="pl-PL" sz="1600" b="1" dirty="0"/>
              <a:t>U*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70" y="3054997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7" y="3050103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ole tekstowe 31"/>
          <p:cNvSpPr txBox="1"/>
          <p:nvPr/>
        </p:nvSpPr>
        <p:spPr>
          <a:xfrm>
            <a:off x="3439758" y="2233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cxnSp>
        <p:nvCxnSpPr>
          <p:cNvPr id="36" name="Łącznik prostoliniowy 35"/>
          <p:cNvCxnSpPr/>
          <p:nvPr/>
        </p:nvCxnSpPr>
        <p:spPr>
          <a:xfrm flipV="1">
            <a:off x="3378703" y="2588586"/>
            <a:ext cx="154381" cy="419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H="1" flipV="1">
            <a:off x="3647303" y="2588588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 flipV="1">
            <a:off x="3389690" y="2602775"/>
            <a:ext cx="154381" cy="419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ytuł 1">
            <a:extLst>
              <a:ext uri="{FF2B5EF4-FFF2-40B4-BE49-F238E27FC236}">
                <a16:creationId xmlns:a16="http://schemas.microsoft.com/office/drawing/2014/main" id="{5C95DD56-2870-4E20-B766-385D1757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</p:spTree>
    <p:extLst>
      <p:ext uri="{BB962C8B-B14F-4D97-AF65-F5344CB8AC3E}">
        <p14:creationId xmlns:p14="http://schemas.microsoft.com/office/powerpoint/2010/main" val="37202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4800" y="1342764"/>
            <a:ext cx="3164114" cy="253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1</a:t>
            </a:r>
          </a:p>
          <a:p>
            <a:endParaRPr lang="pl-PL" sz="1050" dirty="0"/>
          </a:p>
          <a:p>
            <a:r>
              <a:rPr lang="pl-PL" dirty="0" err="1"/>
              <a:t>Pick</a:t>
            </a:r>
            <a:r>
              <a:rPr lang="pl-PL" dirty="0"/>
              <a:t>  (2pk/(1-</a:t>
            </a:r>
            <a:r>
              <a:rPr lang="el-GR" dirty="0"/>
              <a:t>β</a:t>
            </a:r>
            <a:r>
              <a:rPr lang="pl-PL" dirty="0"/>
              <a:t>)+k)</a:t>
            </a:r>
            <a:r>
              <a:rPr lang="pl-PL" baseline="30000" dirty="0"/>
              <a:t>k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most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.</a:t>
            </a:r>
          </a:p>
          <a:p>
            <a:endParaRPr lang="pl-PL" sz="1000" dirty="0"/>
          </a:p>
          <a:p>
            <a:r>
              <a:rPr lang="pl-PL" dirty="0" err="1"/>
              <a:t>Try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-k </a:t>
            </a:r>
            <a:r>
              <a:rPr lang="pl-PL" dirty="0" err="1"/>
              <a:t>committees</a:t>
            </a:r>
            <a:r>
              <a:rPr lang="pl-PL" dirty="0"/>
              <a:t> of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candidates</a:t>
            </a:r>
            <a:r>
              <a:rPr lang="pl-PL" dirty="0"/>
              <a:t>.</a:t>
            </a:r>
          </a:p>
          <a:p>
            <a:endParaRPr lang="pl-PL" sz="900" dirty="0"/>
          </a:p>
          <a:p>
            <a:r>
              <a:rPr lang="pl-PL" dirty="0" err="1"/>
              <a:t>Output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one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4800" y="4026626"/>
            <a:ext cx="3164114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 err="1"/>
              <a:t>Algorithm</a:t>
            </a:r>
            <a:r>
              <a:rPr lang="pl-PL" b="1" u="sng" dirty="0"/>
              <a:t> 2</a:t>
            </a:r>
            <a:endParaRPr lang="pl-PL" sz="1050" dirty="0"/>
          </a:p>
          <a:p>
            <a:endParaRPr lang="pl-PL" sz="1050" b="1" u="sng" dirty="0"/>
          </a:p>
          <a:p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</a:t>
            </a:r>
            <a:r>
              <a:rPr lang="pl-PL" dirty="0" err="1"/>
              <a:t>algorithm</a:t>
            </a:r>
            <a:endParaRPr lang="pl-PL" dirty="0"/>
          </a:p>
          <a:p>
            <a:pPr marL="342900" indent="-342900">
              <a:buAutoNum type="arabicParenR"/>
            </a:pP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representative</a:t>
            </a:r>
            <a:r>
              <a:rPr lang="pl-PL" dirty="0"/>
              <a:t> (</a:t>
            </a:r>
            <a:r>
              <a:rPr lang="pl-PL" dirty="0" err="1"/>
              <a:t>randomly</a:t>
            </a:r>
            <a:r>
              <a:rPr lang="pl-PL" dirty="0"/>
              <a:t>)</a:t>
            </a:r>
          </a:p>
          <a:p>
            <a:pPr marL="342900" indent="-342900">
              <a:buAutoNum type="arabicParenR"/>
            </a:pPr>
            <a:r>
              <a:rPr lang="pl-PL" dirty="0" err="1"/>
              <a:t>Branch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≤p </a:t>
            </a:r>
            <a:r>
              <a:rPr lang="pl-PL" dirty="0" err="1"/>
              <a:t>subtrees</a:t>
            </a:r>
            <a:r>
              <a:rPr lang="pl-PL" dirty="0"/>
              <a:t>, one for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candidate</a:t>
            </a:r>
            <a:r>
              <a:rPr lang="pl-PL" dirty="0"/>
              <a:t> he/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approves</a:t>
            </a:r>
            <a:r>
              <a:rPr lang="pl-PL" dirty="0"/>
              <a:t> of.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1342764"/>
            <a:ext cx="1381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429663" y="134276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02" y="2153296"/>
            <a:ext cx="214312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30" y="2128848"/>
            <a:ext cx="219074" cy="2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82" y="3245383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2" y="2165202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 flipH="1">
            <a:off x="2801614" y="1712096"/>
            <a:ext cx="628049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>
            <a:stCxn id="3" idx="2"/>
            <a:endCxn id="1028" idx="0"/>
          </p:cNvCxnSpPr>
          <p:nvPr/>
        </p:nvCxnSpPr>
        <p:spPr>
          <a:xfrm>
            <a:off x="3613367" y="1712096"/>
            <a:ext cx="0" cy="41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3739760" y="1712096"/>
            <a:ext cx="733312" cy="453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06" y="3254908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24"/>
          <p:cNvSpPr txBox="1"/>
          <p:nvPr/>
        </p:nvSpPr>
        <p:spPr>
          <a:xfrm>
            <a:off x="2510774" y="24238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 flipV="1">
            <a:off x="2337240" y="2758238"/>
            <a:ext cx="220909" cy="41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 flipV="1">
            <a:off x="2747415" y="277897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 flipH="1" flipV="1">
            <a:off x="4656360" y="2490784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V="1">
            <a:off x="4396871" y="2497653"/>
            <a:ext cx="152401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ostokąt 43"/>
          <p:cNvSpPr/>
          <p:nvPr/>
        </p:nvSpPr>
        <p:spPr>
          <a:xfrm>
            <a:off x="5259186" y="1187116"/>
            <a:ext cx="3419594" cy="27642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81492" y="3684188"/>
            <a:ext cx="19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Why</a:t>
            </a:r>
            <a:r>
              <a:rPr lang="pl-PL" b="1" dirty="0"/>
              <a:t> </a:t>
            </a:r>
            <a:r>
              <a:rPr lang="pl-PL" b="1" dirty="0" err="1"/>
              <a:t>does</a:t>
            </a:r>
            <a:r>
              <a:rPr lang="pl-PL" b="1" dirty="0"/>
              <a:t> </a:t>
            </a:r>
            <a:r>
              <a:rPr lang="pl-PL" b="1" dirty="0" err="1"/>
              <a:t>it</a:t>
            </a:r>
            <a:r>
              <a:rPr lang="pl-PL" b="1" dirty="0"/>
              <a:t> </a:t>
            </a:r>
            <a:r>
              <a:rPr lang="pl-PL" b="1" dirty="0" err="1"/>
              <a:t>work</a:t>
            </a:r>
            <a:r>
              <a:rPr lang="pl-PL" b="1" dirty="0"/>
              <a:t>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72547" y="4053520"/>
            <a:ext cx="5392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/>
            <a:r>
              <a:rPr lang="pl-PL" sz="1600" dirty="0"/>
              <a:t>P – </a:t>
            </a:r>
            <a:r>
              <a:rPr lang="pl-PL" sz="1600" dirty="0" err="1"/>
              <a:t>probability</a:t>
            </a:r>
            <a:r>
              <a:rPr lang="pl-PL" sz="1600" dirty="0"/>
              <a:t> of </a:t>
            </a:r>
            <a:r>
              <a:rPr lang="pl-PL" sz="1600" dirty="0" err="1"/>
              <a:t>finding</a:t>
            </a:r>
            <a:r>
              <a:rPr lang="pl-PL" sz="1600" dirty="0"/>
              <a:t> </a:t>
            </a:r>
            <a:r>
              <a:rPr lang="el-GR" sz="1600" dirty="0"/>
              <a:t>β</a:t>
            </a:r>
            <a:r>
              <a:rPr lang="pl-PL" sz="1600" dirty="0"/>
              <a:t>-</a:t>
            </a:r>
            <a:r>
              <a:rPr lang="pl-PL" sz="1600" dirty="0" err="1"/>
              <a:t>approximate</a:t>
            </a:r>
            <a:r>
              <a:rPr lang="pl-PL" sz="1600" dirty="0"/>
              <a:t> </a:t>
            </a:r>
            <a:r>
              <a:rPr lang="pl-PL" sz="1600" dirty="0" err="1"/>
              <a:t>solution</a:t>
            </a:r>
            <a:endParaRPr lang="pl-PL" sz="1600" dirty="0"/>
          </a:p>
          <a:p>
            <a:pPr marL="444500" indent="-444500"/>
            <a:r>
              <a:rPr lang="pl-PL" sz="1600" dirty="0"/>
              <a:t>C* – </a:t>
            </a:r>
            <a:r>
              <a:rPr lang="pl-PL" sz="1600" dirty="0" err="1"/>
              <a:t>an</a:t>
            </a:r>
            <a:r>
              <a:rPr lang="pl-PL" sz="1600" dirty="0"/>
              <a:t> </a:t>
            </a:r>
            <a:r>
              <a:rPr lang="pl-PL" sz="1600" dirty="0" err="1"/>
              <a:t>optimal</a:t>
            </a:r>
            <a:r>
              <a:rPr lang="pl-PL" sz="1600" dirty="0"/>
              <a:t> </a:t>
            </a:r>
            <a:r>
              <a:rPr lang="pl-PL" sz="1600" dirty="0" err="1"/>
              <a:t>committee</a:t>
            </a:r>
            <a:endParaRPr lang="pl-PL" sz="1600" dirty="0"/>
          </a:p>
          <a:p>
            <a:pPr marL="444500" indent="-444500"/>
            <a:r>
              <a:rPr lang="pl-PL" sz="1600" dirty="0"/>
              <a:t>N* – </a:t>
            </a:r>
            <a:r>
              <a:rPr lang="pl-PL" sz="1600" dirty="0" err="1"/>
              <a:t>voters</a:t>
            </a:r>
            <a:r>
              <a:rPr lang="pl-PL" sz="1600" dirty="0"/>
              <a:t>  </a:t>
            </a:r>
            <a:r>
              <a:rPr lang="pl-PL" sz="1600" dirty="0" err="1"/>
              <a:t>who</a:t>
            </a:r>
            <a:r>
              <a:rPr lang="pl-PL" sz="1600" dirty="0"/>
              <a:t> </a:t>
            </a:r>
            <a:r>
              <a:rPr lang="pl-PL" sz="1600" dirty="0" err="1"/>
              <a:t>have</a:t>
            </a:r>
            <a:r>
              <a:rPr lang="pl-PL" sz="1600" dirty="0"/>
              <a:t> </a:t>
            </a:r>
            <a:r>
              <a:rPr lang="pl-PL" sz="1600" dirty="0" err="1"/>
              <a:t>representatives</a:t>
            </a:r>
            <a:r>
              <a:rPr lang="pl-PL" sz="1600" dirty="0"/>
              <a:t> </a:t>
            </a:r>
            <a:r>
              <a:rPr lang="pl-PL" sz="1600" dirty="0" err="1"/>
              <a:t>under</a:t>
            </a:r>
            <a:r>
              <a:rPr lang="pl-PL" sz="1600" dirty="0"/>
              <a:t> C*</a:t>
            </a:r>
          </a:p>
          <a:p>
            <a:pPr marL="444500" indent="-444500"/>
            <a:r>
              <a:rPr lang="pl-PL" sz="1600" dirty="0"/>
              <a:t>U* – </a:t>
            </a:r>
            <a:r>
              <a:rPr lang="pl-PL" sz="1600" dirty="0" err="1"/>
              <a:t>voters</a:t>
            </a:r>
            <a:r>
              <a:rPr lang="pl-PL" sz="1600" dirty="0"/>
              <a:t> </a:t>
            </a:r>
            <a:r>
              <a:rPr lang="pl-PL" sz="1600" dirty="0" err="1"/>
              <a:t>who</a:t>
            </a:r>
            <a:r>
              <a:rPr lang="pl-PL" sz="1600" dirty="0"/>
              <a:t> do not </a:t>
            </a:r>
            <a:r>
              <a:rPr lang="pl-PL" sz="1600" dirty="0" err="1"/>
              <a:t>have</a:t>
            </a:r>
            <a:r>
              <a:rPr lang="pl-PL" sz="1600" dirty="0"/>
              <a:t> </a:t>
            </a:r>
            <a:r>
              <a:rPr lang="pl-PL" sz="1600" dirty="0" err="1"/>
              <a:t>representatvies</a:t>
            </a:r>
            <a:r>
              <a:rPr lang="pl-PL" sz="1600" dirty="0"/>
              <a:t> </a:t>
            </a:r>
            <a:r>
              <a:rPr lang="pl-PL" sz="1600" dirty="0" err="1"/>
              <a:t>under</a:t>
            </a:r>
            <a:r>
              <a:rPr lang="pl-PL" sz="1600" dirty="0"/>
              <a:t> C*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122758" y="5298151"/>
            <a:ext cx="535771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X – </a:t>
            </a:r>
            <a:r>
              <a:rPr lang="pl-PL" sz="1600" dirty="0" err="1"/>
              <a:t>voters</a:t>
            </a:r>
            <a:r>
              <a:rPr lang="pl-PL" sz="1600" dirty="0"/>
              <a:t> </a:t>
            </a:r>
            <a:r>
              <a:rPr lang="pl-PL" sz="1600" dirty="0" err="1"/>
              <a:t>without</a:t>
            </a:r>
            <a:r>
              <a:rPr lang="pl-PL" sz="1600" dirty="0"/>
              <a:t> </a:t>
            </a:r>
            <a:r>
              <a:rPr lang="pl-PL" sz="1600" dirty="0" err="1"/>
              <a:t>representatives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some</a:t>
            </a:r>
            <a:r>
              <a:rPr lang="pl-PL" sz="1600" dirty="0"/>
              <a:t> </a:t>
            </a:r>
            <a:r>
              <a:rPr lang="pl-PL" sz="1600" dirty="0" err="1"/>
              <a:t>node</a:t>
            </a:r>
            <a:r>
              <a:rPr lang="pl-PL" sz="1600" dirty="0"/>
              <a:t> in the </a:t>
            </a:r>
            <a:r>
              <a:rPr lang="pl-PL" sz="1600" dirty="0" err="1"/>
              <a:t>tree</a:t>
            </a:r>
            <a:r>
              <a:rPr lang="pl-PL" sz="1600" dirty="0"/>
              <a:t>. </a:t>
            </a:r>
          </a:p>
          <a:p>
            <a:endParaRPr lang="pl-PL" sz="1600" dirty="0"/>
          </a:p>
          <a:p>
            <a:r>
              <a:rPr lang="pl-PL" sz="1600" dirty="0" err="1"/>
              <a:t>If</a:t>
            </a:r>
            <a:r>
              <a:rPr lang="pl-PL" sz="1600" dirty="0"/>
              <a:t> </a:t>
            </a:r>
            <a:r>
              <a:rPr lang="pl-PL" sz="1600" b="1" dirty="0" err="1"/>
              <a:t>always</a:t>
            </a:r>
            <a:r>
              <a:rPr lang="pl-PL" sz="1600" b="1" dirty="0"/>
              <a:t> </a:t>
            </a:r>
            <a:r>
              <a:rPr lang="pl-PL" sz="1600" b="1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 (</a:t>
            </a:r>
            <a:r>
              <a:rPr lang="el-GR" sz="1600" dirty="0"/>
              <a:t>β</a:t>
            </a:r>
            <a:r>
              <a:rPr lang="pl-PL" sz="1600" dirty="0"/>
              <a:t>-1)/</a:t>
            </a:r>
            <a:r>
              <a:rPr lang="el-GR" sz="1600" dirty="0"/>
              <a:t>β</a:t>
            </a:r>
            <a:r>
              <a:rPr lang="pl-PL" sz="1600" dirty="0"/>
              <a:t> </a:t>
            </a:r>
            <a:r>
              <a:rPr lang="pl-PL" sz="1600" dirty="0" err="1"/>
              <a:t>fraction</a:t>
            </a:r>
            <a:r>
              <a:rPr lang="pl-PL" sz="1600" dirty="0"/>
              <a:t> of X </a:t>
            </a:r>
            <a:r>
              <a:rPr lang="pl-PL" sz="1600" dirty="0" err="1"/>
              <a:t>belong</a:t>
            </a:r>
            <a:r>
              <a:rPr lang="pl-PL" sz="1600" dirty="0"/>
              <a:t> to N*, </a:t>
            </a:r>
            <a:r>
              <a:rPr lang="pl-PL" sz="1600" dirty="0" err="1"/>
              <a:t>then</a:t>
            </a:r>
            <a:r>
              <a:rPr lang="pl-PL" sz="1600" dirty="0"/>
              <a:t> </a:t>
            </a:r>
          </a:p>
          <a:p>
            <a:endParaRPr lang="pl-PL" sz="600" dirty="0"/>
          </a:p>
          <a:p>
            <a:r>
              <a:rPr lang="pl-PL" sz="1600" b="1" dirty="0"/>
              <a:t>		P ≥ ((</a:t>
            </a:r>
            <a:r>
              <a:rPr lang="el-GR" sz="1600" b="1" dirty="0"/>
              <a:t>β</a:t>
            </a:r>
            <a:r>
              <a:rPr lang="pl-PL" sz="1600" b="1" dirty="0"/>
              <a:t>-1)/</a:t>
            </a:r>
            <a:r>
              <a:rPr lang="el-GR" sz="1600" b="1" dirty="0"/>
              <a:t>β</a:t>
            </a:r>
            <a:r>
              <a:rPr lang="pl-PL" sz="1600" b="1" dirty="0"/>
              <a:t>)</a:t>
            </a:r>
            <a:r>
              <a:rPr lang="pl-PL" sz="1600" b="1" baseline="30000" dirty="0"/>
              <a:t>k</a:t>
            </a:r>
            <a:r>
              <a:rPr lang="pl-PL" sz="1600" dirty="0"/>
              <a:t>  </a:t>
            </a:r>
          </a:p>
          <a:p>
            <a:r>
              <a:rPr lang="pl-PL" sz="1600" dirty="0" err="1">
                <a:sym typeface="Wingdings" panose="05000000000000000000" pitchFamily="2" charset="2"/>
              </a:rPr>
              <a:t>So</a:t>
            </a:r>
            <a:r>
              <a:rPr lang="pl-PL" sz="1600" dirty="0">
                <a:sym typeface="Wingdings" panose="05000000000000000000" pitchFamily="2" charset="2"/>
              </a:rPr>
              <a:t> </a:t>
            </a:r>
            <a:r>
              <a:rPr lang="pl-PL" sz="1600" dirty="0"/>
              <a:t>(</a:t>
            </a:r>
            <a:r>
              <a:rPr lang="el-GR" sz="1600" dirty="0"/>
              <a:t>β</a:t>
            </a:r>
            <a:r>
              <a:rPr lang="pl-PL" sz="1600" dirty="0"/>
              <a:t>/(</a:t>
            </a:r>
            <a:r>
              <a:rPr lang="el-GR" sz="1600" dirty="0"/>
              <a:t>β</a:t>
            </a:r>
            <a:r>
              <a:rPr lang="pl-PL" sz="1600" dirty="0"/>
              <a:t>-1))</a:t>
            </a:r>
            <a:r>
              <a:rPr lang="pl-PL" sz="1600" baseline="30000" dirty="0"/>
              <a:t>k </a:t>
            </a:r>
            <a:r>
              <a:rPr lang="pl-PL" sz="1600" dirty="0" err="1"/>
              <a:t>trials</a:t>
            </a:r>
            <a:r>
              <a:rPr lang="pl-PL" sz="1600" dirty="0"/>
              <a:t> for a high </a:t>
            </a:r>
            <a:r>
              <a:rPr lang="pl-PL" sz="1600" dirty="0" err="1"/>
              <a:t>probability</a:t>
            </a:r>
            <a:r>
              <a:rPr lang="pl-PL" sz="1600" dirty="0"/>
              <a:t> of </a:t>
            </a:r>
            <a:r>
              <a:rPr lang="pl-PL" sz="1600" dirty="0" err="1"/>
              <a:t>success</a:t>
            </a:r>
            <a:endParaRPr lang="pl-PL" sz="1600" dirty="0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70" y="3054997"/>
            <a:ext cx="190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7" y="3050103"/>
            <a:ext cx="17621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ole tekstowe 31"/>
          <p:cNvSpPr txBox="1"/>
          <p:nvPr/>
        </p:nvSpPr>
        <p:spPr>
          <a:xfrm>
            <a:off x="3439758" y="223344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</a:p>
        </p:txBody>
      </p:sp>
      <p:cxnSp>
        <p:nvCxnSpPr>
          <p:cNvPr id="36" name="Łącznik prostoliniowy 35"/>
          <p:cNvCxnSpPr/>
          <p:nvPr/>
        </p:nvCxnSpPr>
        <p:spPr>
          <a:xfrm flipV="1">
            <a:off x="3378703" y="2588586"/>
            <a:ext cx="154381" cy="419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H="1" flipV="1">
            <a:off x="3647303" y="2588588"/>
            <a:ext cx="155725" cy="41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 flipV="1">
            <a:off x="3389690" y="2602775"/>
            <a:ext cx="154381" cy="4197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ytuł 1">
            <a:extLst>
              <a:ext uri="{FF2B5EF4-FFF2-40B4-BE49-F238E27FC236}">
                <a16:creationId xmlns:a16="http://schemas.microsoft.com/office/drawing/2014/main" id="{2B075188-BB7F-4DC4-AE7B-B91B0BDD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8" y="260648"/>
            <a:ext cx="8656972" cy="72008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Approval-Based</a:t>
            </a:r>
            <a:r>
              <a:rPr lang="pl-PL" sz="3200" b="1" dirty="0"/>
              <a:t> </a:t>
            </a:r>
            <a:r>
              <a:rPr lang="pl-PL" sz="3200" b="1" dirty="0" err="1"/>
              <a:t>Chamberlin</a:t>
            </a:r>
            <a:r>
              <a:rPr lang="pl-PL" sz="3200" b="1" dirty="0"/>
              <a:t>—Courant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D40129-27DF-4F57-BE0F-C860B70FCF18}"/>
              </a:ext>
            </a:extLst>
          </p:cNvPr>
          <p:cNvSpPr txBox="1"/>
          <p:nvPr/>
        </p:nvSpPr>
        <p:spPr>
          <a:xfrm>
            <a:off x="5384800" y="137271"/>
            <a:ext cx="3164114" cy="1031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b="1" dirty="0" err="1"/>
              <a:t>Generalized</a:t>
            </a:r>
            <a:r>
              <a:rPr lang="pl-PL" sz="1600" b="1" dirty="0"/>
              <a:t> in: </a:t>
            </a:r>
            <a:r>
              <a:rPr lang="pl-PL" sz="1500" dirty="0"/>
              <a:t>P. </a:t>
            </a:r>
            <a:r>
              <a:rPr lang="pl-PL" sz="1500" dirty="0" err="1"/>
              <a:t>Skowroni</a:t>
            </a:r>
            <a:r>
              <a:rPr lang="en-US" sz="1500" dirty="0"/>
              <a:t>:FPT approximation schemes for maximizing submodular functions</a:t>
            </a:r>
            <a:r>
              <a:rPr lang="pl-PL" sz="1500" dirty="0"/>
              <a:t>, Information and </a:t>
            </a:r>
            <a:r>
              <a:rPr lang="pl-PL" sz="1500" dirty="0" err="1"/>
              <a:t>Computation</a:t>
            </a:r>
            <a:r>
              <a:rPr lang="pl-PL" sz="15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3844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 17"/>
          <p:cNvSpPr/>
          <p:nvPr/>
        </p:nvSpPr>
        <p:spPr>
          <a:xfrm>
            <a:off x="557274" y="5354242"/>
            <a:ext cx="8427699" cy="1402789"/>
          </a:xfrm>
          <a:custGeom>
            <a:avLst/>
            <a:gdLst>
              <a:gd name="connsiteX0" fmla="*/ 1001282 w 7651080"/>
              <a:gd name="connsiteY0" fmla="*/ 41414 h 1402789"/>
              <a:gd name="connsiteX1" fmla="*/ 28825 w 7651080"/>
              <a:gd name="connsiteY1" fmla="*/ 288157 h 1402789"/>
              <a:gd name="connsiteX2" fmla="*/ 478768 w 7651080"/>
              <a:gd name="connsiteY2" fmla="*/ 1333186 h 1402789"/>
              <a:gd name="connsiteX3" fmla="*/ 2655911 w 7651080"/>
              <a:gd name="connsiteY3" fmla="*/ 1260614 h 1402789"/>
              <a:gd name="connsiteX4" fmla="*/ 3309053 w 7651080"/>
              <a:gd name="connsiteY4" fmla="*/ 897757 h 1402789"/>
              <a:gd name="connsiteX5" fmla="*/ 6894082 w 7651080"/>
              <a:gd name="connsiteY5" fmla="*/ 883243 h 1402789"/>
              <a:gd name="connsiteX6" fmla="*/ 7314996 w 7651080"/>
              <a:gd name="connsiteY6" fmla="*/ 563929 h 1402789"/>
              <a:gd name="connsiteX7" fmla="*/ 2902653 w 7651080"/>
              <a:gd name="connsiteY7" fmla="*/ 447814 h 1402789"/>
              <a:gd name="connsiteX8" fmla="*/ 2191453 w 7651080"/>
              <a:gd name="connsiteY8" fmla="*/ 41414 h 1402789"/>
              <a:gd name="connsiteX9" fmla="*/ 1001282 w 7651080"/>
              <a:gd name="connsiteY9" fmla="*/ 41414 h 140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51080" h="1402789">
                <a:moveTo>
                  <a:pt x="1001282" y="41414"/>
                </a:moveTo>
                <a:cubicBezTo>
                  <a:pt x="640844" y="82538"/>
                  <a:pt x="115911" y="72862"/>
                  <a:pt x="28825" y="288157"/>
                </a:cubicBezTo>
                <a:cubicBezTo>
                  <a:pt x="-58261" y="503452"/>
                  <a:pt x="40921" y="1171110"/>
                  <a:pt x="478768" y="1333186"/>
                </a:cubicBezTo>
                <a:cubicBezTo>
                  <a:pt x="916615" y="1495262"/>
                  <a:pt x="2184197" y="1333186"/>
                  <a:pt x="2655911" y="1260614"/>
                </a:cubicBezTo>
                <a:cubicBezTo>
                  <a:pt x="3127625" y="1188042"/>
                  <a:pt x="2602691" y="960652"/>
                  <a:pt x="3309053" y="897757"/>
                </a:cubicBezTo>
                <a:cubicBezTo>
                  <a:pt x="4015415" y="834862"/>
                  <a:pt x="6226425" y="938881"/>
                  <a:pt x="6894082" y="883243"/>
                </a:cubicBezTo>
                <a:cubicBezTo>
                  <a:pt x="7561739" y="827605"/>
                  <a:pt x="7980234" y="636501"/>
                  <a:pt x="7314996" y="563929"/>
                </a:cubicBezTo>
                <a:cubicBezTo>
                  <a:pt x="6649758" y="491358"/>
                  <a:pt x="3756577" y="534900"/>
                  <a:pt x="2902653" y="447814"/>
                </a:cubicBezTo>
                <a:cubicBezTo>
                  <a:pt x="2048729" y="360728"/>
                  <a:pt x="2508348" y="109147"/>
                  <a:pt x="2191453" y="41414"/>
                </a:cubicBezTo>
                <a:cubicBezTo>
                  <a:pt x="1874558" y="-26319"/>
                  <a:pt x="1361720" y="290"/>
                  <a:pt x="1001282" y="4141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Dowolny kształt 4"/>
          <p:cNvSpPr/>
          <p:nvPr/>
        </p:nvSpPr>
        <p:spPr>
          <a:xfrm>
            <a:off x="929118" y="539157"/>
            <a:ext cx="7651080" cy="1402789"/>
          </a:xfrm>
          <a:custGeom>
            <a:avLst/>
            <a:gdLst>
              <a:gd name="connsiteX0" fmla="*/ 1001282 w 7651080"/>
              <a:gd name="connsiteY0" fmla="*/ 41414 h 1402789"/>
              <a:gd name="connsiteX1" fmla="*/ 28825 w 7651080"/>
              <a:gd name="connsiteY1" fmla="*/ 288157 h 1402789"/>
              <a:gd name="connsiteX2" fmla="*/ 478768 w 7651080"/>
              <a:gd name="connsiteY2" fmla="*/ 1333186 h 1402789"/>
              <a:gd name="connsiteX3" fmla="*/ 2655911 w 7651080"/>
              <a:gd name="connsiteY3" fmla="*/ 1260614 h 1402789"/>
              <a:gd name="connsiteX4" fmla="*/ 3309053 w 7651080"/>
              <a:gd name="connsiteY4" fmla="*/ 897757 h 1402789"/>
              <a:gd name="connsiteX5" fmla="*/ 6894082 w 7651080"/>
              <a:gd name="connsiteY5" fmla="*/ 883243 h 1402789"/>
              <a:gd name="connsiteX6" fmla="*/ 7314996 w 7651080"/>
              <a:gd name="connsiteY6" fmla="*/ 563929 h 1402789"/>
              <a:gd name="connsiteX7" fmla="*/ 2902653 w 7651080"/>
              <a:gd name="connsiteY7" fmla="*/ 447814 h 1402789"/>
              <a:gd name="connsiteX8" fmla="*/ 2191453 w 7651080"/>
              <a:gd name="connsiteY8" fmla="*/ 41414 h 1402789"/>
              <a:gd name="connsiteX9" fmla="*/ 1001282 w 7651080"/>
              <a:gd name="connsiteY9" fmla="*/ 41414 h 140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51080" h="1402789">
                <a:moveTo>
                  <a:pt x="1001282" y="41414"/>
                </a:moveTo>
                <a:cubicBezTo>
                  <a:pt x="640844" y="82538"/>
                  <a:pt x="115911" y="72862"/>
                  <a:pt x="28825" y="288157"/>
                </a:cubicBezTo>
                <a:cubicBezTo>
                  <a:pt x="-58261" y="503452"/>
                  <a:pt x="40921" y="1171110"/>
                  <a:pt x="478768" y="1333186"/>
                </a:cubicBezTo>
                <a:cubicBezTo>
                  <a:pt x="916615" y="1495262"/>
                  <a:pt x="2184197" y="1333186"/>
                  <a:pt x="2655911" y="1260614"/>
                </a:cubicBezTo>
                <a:cubicBezTo>
                  <a:pt x="3127625" y="1188042"/>
                  <a:pt x="2602691" y="960652"/>
                  <a:pt x="3309053" y="897757"/>
                </a:cubicBezTo>
                <a:cubicBezTo>
                  <a:pt x="4015415" y="834862"/>
                  <a:pt x="6226425" y="938881"/>
                  <a:pt x="6894082" y="883243"/>
                </a:cubicBezTo>
                <a:cubicBezTo>
                  <a:pt x="7561739" y="827605"/>
                  <a:pt x="7980234" y="636501"/>
                  <a:pt x="7314996" y="563929"/>
                </a:cubicBezTo>
                <a:cubicBezTo>
                  <a:pt x="6649758" y="491358"/>
                  <a:pt x="3756577" y="534900"/>
                  <a:pt x="2902653" y="447814"/>
                </a:cubicBezTo>
                <a:cubicBezTo>
                  <a:pt x="2048729" y="360728"/>
                  <a:pt x="2508348" y="109147"/>
                  <a:pt x="2191453" y="41414"/>
                </a:cubicBezTo>
                <a:cubicBezTo>
                  <a:pt x="1874558" y="-26319"/>
                  <a:pt x="1361720" y="290"/>
                  <a:pt x="1001282" y="41414"/>
                </a:cubicBezTo>
                <a:close/>
              </a:path>
            </a:pathLst>
          </a:custGeom>
          <a:solidFill>
            <a:srgbClr val="00FF0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246850" y="547200"/>
            <a:ext cx="4897150" cy="6208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/>
              <a:t>Special OWA </a:t>
            </a:r>
            <a:r>
              <a:rPr lang="pl-PL" u="sng" dirty="0" err="1"/>
              <a:t>families</a:t>
            </a:r>
            <a:endParaRPr lang="pl-PL" u="sng" dirty="0"/>
          </a:p>
          <a:p>
            <a:r>
              <a:rPr lang="pl-PL" sz="2400" dirty="0"/>
              <a:t>1-Best OWA         (1, 0, …, 0)</a:t>
            </a:r>
          </a:p>
          <a:p>
            <a:r>
              <a:rPr lang="pl-PL" sz="2400" dirty="0"/>
              <a:t>t-Best OWA	         (1, … , 1, 0, …,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k-Best OWA         (1, 1, …, 1)</a:t>
            </a:r>
          </a:p>
          <a:p>
            <a:pPr>
              <a:tabLst>
                <a:tab pos="2416175" algn="l"/>
              </a:tabLst>
            </a:pPr>
            <a:r>
              <a:rPr lang="pl-PL" sz="2400" dirty="0"/>
              <a:t>(k-1)-Best OWA  	(1, …, 1, 0)</a:t>
            </a:r>
          </a:p>
          <a:p>
            <a:pPr>
              <a:tabLst>
                <a:tab pos="2416175" algn="l"/>
              </a:tabLst>
            </a:pPr>
            <a:endParaRPr lang="pl-PL" sz="2400" dirty="0"/>
          </a:p>
          <a:p>
            <a:r>
              <a:rPr lang="pl-PL" sz="2400" dirty="0"/>
              <a:t>t-Median OWA   (0, … 0, 1, 0, …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k-Median OWA   (0, …, 0, 1)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</a:rPr>
              <a:t>Hurwicz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 OWA (x, 0, …, 0, 1-x)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err="1"/>
              <a:t>harmonic</a:t>
            </a:r>
            <a:r>
              <a:rPr lang="pl-PL" sz="2400" dirty="0"/>
              <a:t> OWA  (1, 1/2, 1/3, …, 1/k)</a:t>
            </a:r>
          </a:p>
          <a:p>
            <a:r>
              <a:rPr lang="pl-PL" sz="2400" b="1" dirty="0" err="1">
                <a:solidFill>
                  <a:srgbClr val="00B050"/>
                </a:solidFill>
              </a:rPr>
              <a:t>nonincreasing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OWAs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58" name="Nawias klamrowy zamykający 57"/>
          <p:cNvSpPr/>
          <p:nvPr/>
        </p:nvSpPr>
        <p:spPr>
          <a:xfrm rot="5400000">
            <a:off x="7090711" y="3473287"/>
            <a:ext cx="156747" cy="7289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7170481" y="19291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</a:p>
        </p:txBody>
      </p:sp>
      <p:sp>
        <p:nvSpPr>
          <p:cNvPr id="60" name="Nawias klamrowy zamykający 59"/>
          <p:cNvSpPr/>
          <p:nvPr/>
        </p:nvSpPr>
        <p:spPr>
          <a:xfrm rot="5400000">
            <a:off x="7214238" y="1390896"/>
            <a:ext cx="156747" cy="973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948516" y="3835607"/>
            <a:ext cx="4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t-1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17660" y="451388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(minimum)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319645" y="794648"/>
            <a:ext cx="1839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NP-</a:t>
            </a:r>
            <a:r>
              <a:rPr lang="pl-PL" sz="2400" b="1" dirty="0" err="1"/>
              <a:t>complete</a:t>
            </a:r>
            <a:br>
              <a:rPr lang="pl-PL" sz="2400" b="1" dirty="0"/>
            </a:br>
            <a:r>
              <a:rPr lang="pl-PL" b="1" dirty="0"/>
              <a:t>+</a:t>
            </a:r>
            <a:r>
              <a:rPr lang="pl-PL" b="1" dirty="0" err="1"/>
              <a:t>approximation</a:t>
            </a:r>
            <a:r>
              <a:rPr lang="pl-PL" b="1" dirty="0"/>
              <a:t> </a:t>
            </a:r>
          </a:p>
          <a:p>
            <a:r>
              <a:rPr lang="pl-PL" b="1" dirty="0"/>
              <a:t>+FPT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319645" y="5609435"/>
            <a:ext cx="1839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NP-</a:t>
            </a:r>
            <a:r>
              <a:rPr lang="pl-PL" sz="2400" b="1" dirty="0" err="1"/>
              <a:t>complete</a:t>
            </a:r>
            <a:br>
              <a:rPr lang="pl-PL" sz="2400" b="1" dirty="0"/>
            </a:br>
            <a:r>
              <a:rPr lang="pl-PL" b="1" dirty="0"/>
              <a:t>+</a:t>
            </a:r>
            <a:r>
              <a:rPr lang="pl-PL" b="1" dirty="0" err="1"/>
              <a:t>approximation</a:t>
            </a:r>
            <a:r>
              <a:rPr lang="pl-P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3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15" grpId="0"/>
      <p:bldP spid="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 17"/>
          <p:cNvSpPr/>
          <p:nvPr/>
        </p:nvSpPr>
        <p:spPr>
          <a:xfrm>
            <a:off x="557274" y="5354242"/>
            <a:ext cx="8427699" cy="1402789"/>
          </a:xfrm>
          <a:custGeom>
            <a:avLst/>
            <a:gdLst>
              <a:gd name="connsiteX0" fmla="*/ 1001282 w 7651080"/>
              <a:gd name="connsiteY0" fmla="*/ 41414 h 1402789"/>
              <a:gd name="connsiteX1" fmla="*/ 28825 w 7651080"/>
              <a:gd name="connsiteY1" fmla="*/ 288157 h 1402789"/>
              <a:gd name="connsiteX2" fmla="*/ 478768 w 7651080"/>
              <a:gd name="connsiteY2" fmla="*/ 1333186 h 1402789"/>
              <a:gd name="connsiteX3" fmla="*/ 2655911 w 7651080"/>
              <a:gd name="connsiteY3" fmla="*/ 1260614 h 1402789"/>
              <a:gd name="connsiteX4" fmla="*/ 3309053 w 7651080"/>
              <a:gd name="connsiteY4" fmla="*/ 897757 h 1402789"/>
              <a:gd name="connsiteX5" fmla="*/ 6894082 w 7651080"/>
              <a:gd name="connsiteY5" fmla="*/ 883243 h 1402789"/>
              <a:gd name="connsiteX6" fmla="*/ 7314996 w 7651080"/>
              <a:gd name="connsiteY6" fmla="*/ 563929 h 1402789"/>
              <a:gd name="connsiteX7" fmla="*/ 2902653 w 7651080"/>
              <a:gd name="connsiteY7" fmla="*/ 447814 h 1402789"/>
              <a:gd name="connsiteX8" fmla="*/ 2191453 w 7651080"/>
              <a:gd name="connsiteY8" fmla="*/ 41414 h 1402789"/>
              <a:gd name="connsiteX9" fmla="*/ 1001282 w 7651080"/>
              <a:gd name="connsiteY9" fmla="*/ 41414 h 140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51080" h="1402789">
                <a:moveTo>
                  <a:pt x="1001282" y="41414"/>
                </a:moveTo>
                <a:cubicBezTo>
                  <a:pt x="640844" y="82538"/>
                  <a:pt x="115911" y="72862"/>
                  <a:pt x="28825" y="288157"/>
                </a:cubicBezTo>
                <a:cubicBezTo>
                  <a:pt x="-58261" y="503452"/>
                  <a:pt x="40921" y="1171110"/>
                  <a:pt x="478768" y="1333186"/>
                </a:cubicBezTo>
                <a:cubicBezTo>
                  <a:pt x="916615" y="1495262"/>
                  <a:pt x="2184197" y="1333186"/>
                  <a:pt x="2655911" y="1260614"/>
                </a:cubicBezTo>
                <a:cubicBezTo>
                  <a:pt x="3127625" y="1188042"/>
                  <a:pt x="2602691" y="960652"/>
                  <a:pt x="3309053" y="897757"/>
                </a:cubicBezTo>
                <a:cubicBezTo>
                  <a:pt x="4015415" y="834862"/>
                  <a:pt x="6226425" y="938881"/>
                  <a:pt x="6894082" y="883243"/>
                </a:cubicBezTo>
                <a:cubicBezTo>
                  <a:pt x="7561739" y="827605"/>
                  <a:pt x="7980234" y="636501"/>
                  <a:pt x="7314996" y="563929"/>
                </a:cubicBezTo>
                <a:cubicBezTo>
                  <a:pt x="6649758" y="491358"/>
                  <a:pt x="3756577" y="534900"/>
                  <a:pt x="2902653" y="447814"/>
                </a:cubicBezTo>
                <a:cubicBezTo>
                  <a:pt x="2048729" y="360728"/>
                  <a:pt x="2508348" y="109147"/>
                  <a:pt x="2191453" y="41414"/>
                </a:cubicBezTo>
                <a:cubicBezTo>
                  <a:pt x="1874558" y="-26319"/>
                  <a:pt x="1361720" y="290"/>
                  <a:pt x="1001282" y="4141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246850" y="547200"/>
            <a:ext cx="4897150" cy="6208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/>
              <a:t>Special OWA </a:t>
            </a:r>
            <a:r>
              <a:rPr lang="pl-PL" u="sng" dirty="0" err="1"/>
              <a:t>families</a:t>
            </a:r>
            <a:endParaRPr lang="pl-PL" u="sng" dirty="0"/>
          </a:p>
          <a:p>
            <a:r>
              <a:rPr lang="pl-PL" sz="2400" dirty="0"/>
              <a:t>1-Best OWA         (1, 0, …, 0)</a:t>
            </a:r>
          </a:p>
          <a:p>
            <a:r>
              <a:rPr lang="pl-PL" sz="2400" dirty="0"/>
              <a:t>t-Best OWA	         (1, … , 1, 0, …,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k-Best OWA         (1, 1, …, 1)</a:t>
            </a:r>
          </a:p>
          <a:p>
            <a:pPr>
              <a:tabLst>
                <a:tab pos="2416175" algn="l"/>
              </a:tabLst>
            </a:pPr>
            <a:r>
              <a:rPr lang="pl-PL" sz="2400" dirty="0"/>
              <a:t>(k-1)-Best OWA  	(1, …, 1, 0)</a:t>
            </a:r>
          </a:p>
          <a:p>
            <a:pPr>
              <a:tabLst>
                <a:tab pos="2416175" algn="l"/>
              </a:tabLst>
            </a:pPr>
            <a:endParaRPr lang="pl-PL" sz="2400" dirty="0"/>
          </a:p>
          <a:p>
            <a:r>
              <a:rPr lang="pl-PL" sz="2400" dirty="0"/>
              <a:t>t-Median OWA   (0, … 0, 1, 0, …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k-Median OWA   (0, …, 0, 1)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</a:rPr>
              <a:t>Hurwicz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 OWA (x, 0, …, 0, 1-x)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err="1"/>
              <a:t>harmonic</a:t>
            </a:r>
            <a:r>
              <a:rPr lang="pl-PL" sz="2400" dirty="0"/>
              <a:t> OWA  (1, 1/2, 1/3, …, 1/k)</a:t>
            </a:r>
          </a:p>
          <a:p>
            <a:r>
              <a:rPr lang="pl-PL" sz="2400" b="1" dirty="0" err="1">
                <a:solidFill>
                  <a:srgbClr val="00B050"/>
                </a:solidFill>
              </a:rPr>
              <a:t>nonincreasing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OWAs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58" name="Nawias klamrowy zamykający 57"/>
          <p:cNvSpPr/>
          <p:nvPr/>
        </p:nvSpPr>
        <p:spPr>
          <a:xfrm rot="5400000">
            <a:off x="7090711" y="3473287"/>
            <a:ext cx="156747" cy="7289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7170481" y="19291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</a:p>
        </p:txBody>
      </p:sp>
      <p:sp>
        <p:nvSpPr>
          <p:cNvPr id="60" name="Nawias klamrowy zamykający 59"/>
          <p:cNvSpPr/>
          <p:nvPr/>
        </p:nvSpPr>
        <p:spPr>
          <a:xfrm rot="5400000">
            <a:off x="7214238" y="1390896"/>
            <a:ext cx="156747" cy="973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948516" y="3835607"/>
            <a:ext cx="4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t-1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17660" y="451388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(minimum)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319645" y="5609435"/>
            <a:ext cx="1839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NP-</a:t>
            </a:r>
            <a:r>
              <a:rPr lang="pl-PL" sz="2400" b="1" dirty="0" err="1"/>
              <a:t>complete</a:t>
            </a:r>
            <a:br>
              <a:rPr lang="pl-PL" sz="2400" b="1" dirty="0"/>
            </a:br>
            <a:r>
              <a:rPr lang="pl-PL" b="1" dirty="0"/>
              <a:t>+</a:t>
            </a:r>
            <a:r>
              <a:rPr lang="pl-PL" b="1" dirty="0" err="1"/>
              <a:t>approximation</a:t>
            </a:r>
            <a:r>
              <a:rPr lang="pl-PL" b="1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1312B2-EA96-4F93-9925-E1721ADDC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1" y="156126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840FB9-2A04-44AB-A874-E02E9BD6D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1" y="411966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768DA8-DABB-43B3-A850-6435CD49E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1" y="2834655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4829A-4B92-4B96-82D3-43A4D24FD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1" y="4092668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3D6EAD-E25C-45C5-978E-FFC165D6E16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296942" y="408342"/>
            <a:ext cx="1080000" cy="10872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5156D6-855D-47D7-BCBF-B8D7DD21198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296942" y="1560299"/>
            <a:ext cx="1080000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99ED68-4C58-440A-8EF5-243694EA7A96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296942" y="2840030"/>
            <a:ext cx="1080000" cy="10947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7F725D-3FFA-4A6B-BCD6-2FEB9F2296FE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296942" y="406152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804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ymbol zastępczy zawartości 2"/>
          <p:cNvSpPr txBox="1">
            <a:spLocks/>
          </p:cNvSpPr>
          <p:nvPr/>
        </p:nvSpPr>
        <p:spPr>
          <a:xfrm>
            <a:off x="4246850" y="547200"/>
            <a:ext cx="4897150" cy="6208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u="sng" dirty="0"/>
              <a:t>Special OWA </a:t>
            </a:r>
            <a:r>
              <a:rPr lang="pl-PL" u="sng" dirty="0" err="1"/>
              <a:t>families</a:t>
            </a:r>
            <a:endParaRPr lang="pl-PL" u="sng" dirty="0"/>
          </a:p>
          <a:p>
            <a:r>
              <a:rPr lang="pl-PL" sz="2400" dirty="0"/>
              <a:t>1-Best OWA         (1, 0, …, 0)</a:t>
            </a:r>
          </a:p>
          <a:p>
            <a:r>
              <a:rPr lang="pl-PL" sz="2400" dirty="0"/>
              <a:t>t-Best OWA	         (1, … , 1, 0, …,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</a:rPr>
              <a:t>k-Best OWA         (1, 1, …, 1)</a:t>
            </a:r>
          </a:p>
          <a:p>
            <a:pPr>
              <a:tabLst>
                <a:tab pos="2416175" algn="l"/>
              </a:tabLst>
            </a:pPr>
            <a:r>
              <a:rPr lang="pl-PL" sz="2400" dirty="0"/>
              <a:t>(k-1)-Best OWA  	(1, …, 1, 0)</a:t>
            </a:r>
          </a:p>
          <a:p>
            <a:pPr>
              <a:tabLst>
                <a:tab pos="2416175" algn="l"/>
              </a:tabLst>
            </a:pPr>
            <a:endParaRPr lang="pl-PL" sz="2400" dirty="0"/>
          </a:p>
          <a:p>
            <a:r>
              <a:rPr lang="pl-PL" sz="2400" dirty="0"/>
              <a:t>t-Median OWA   (0, … 0, 1, 0, … 0)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k-Median OWA   (0, …, 0, 1)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</a:rPr>
              <a:t>Hurwicz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 OWA (x, 0, …, 0, 1-x)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err="1"/>
              <a:t>harmonic</a:t>
            </a:r>
            <a:r>
              <a:rPr lang="pl-PL" sz="2400" dirty="0"/>
              <a:t> OWA  (1, 1/2, 1/3, …, 1/k)</a:t>
            </a:r>
          </a:p>
          <a:p>
            <a:r>
              <a:rPr lang="pl-PL" sz="2400" b="1" dirty="0" err="1">
                <a:solidFill>
                  <a:srgbClr val="00B050"/>
                </a:solidFill>
              </a:rPr>
              <a:t>nonincreasing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OWAs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58" name="Nawias klamrowy zamykający 57"/>
          <p:cNvSpPr/>
          <p:nvPr/>
        </p:nvSpPr>
        <p:spPr>
          <a:xfrm rot="5400000">
            <a:off x="7090711" y="3473287"/>
            <a:ext cx="156747" cy="7289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/>
          <p:cNvSpPr txBox="1"/>
          <p:nvPr/>
        </p:nvSpPr>
        <p:spPr>
          <a:xfrm>
            <a:off x="7170481" y="19291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</a:p>
        </p:txBody>
      </p:sp>
      <p:sp>
        <p:nvSpPr>
          <p:cNvPr id="60" name="Nawias klamrowy zamykający 59"/>
          <p:cNvSpPr/>
          <p:nvPr/>
        </p:nvSpPr>
        <p:spPr>
          <a:xfrm rot="5400000">
            <a:off x="7214238" y="1390896"/>
            <a:ext cx="156747" cy="9732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6948516" y="3835607"/>
            <a:ext cx="4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t-1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17660" y="451388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(minimum)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07BDC-E6C4-4174-9B12-CB8ACDD84232}"/>
              </a:ext>
            </a:extLst>
          </p:cNvPr>
          <p:cNvSpPr txBox="1"/>
          <p:nvPr/>
        </p:nvSpPr>
        <p:spPr>
          <a:xfrm>
            <a:off x="425745" y="547200"/>
            <a:ext cx="3389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FF0000"/>
                </a:solidFill>
              </a:rPr>
              <a:t>Overview</a:t>
            </a:r>
            <a:r>
              <a:rPr lang="pl-PL" sz="2400" b="1" dirty="0">
                <a:solidFill>
                  <a:srgbClr val="FF0000"/>
                </a:solidFill>
              </a:rPr>
              <a:t> for </a:t>
            </a:r>
          </a:p>
          <a:p>
            <a:pPr algn="ctr"/>
            <a:r>
              <a:rPr lang="pl-PL" sz="2400" b="1" dirty="0" err="1">
                <a:solidFill>
                  <a:srgbClr val="FF0000"/>
                </a:solidFill>
              </a:rPr>
              <a:t>Parametrized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Complexity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114D9-2AD8-48D4-BB0D-612F332173BC}"/>
              </a:ext>
            </a:extLst>
          </p:cNvPr>
          <p:cNvSpPr txBox="1"/>
          <p:nvPr/>
        </p:nvSpPr>
        <p:spPr>
          <a:xfrm>
            <a:off x="355601" y="1652193"/>
            <a:ext cx="389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#</a:t>
            </a:r>
            <a:r>
              <a:rPr lang="pl-PL" dirty="0" err="1">
                <a:solidFill>
                  <a:srgbClr val="0070C0"/>
                </a:solidFill>
              </a:rPr>
              <a:t>candidates</a:t>
            </a:r>
            <a:r>
              <a:rPr lang="pl-PL" dirty="0">
                <a:solidFill>
                  <a:srgbClr val="0070C0"/>
                </a:solidFill>
              </a:rPr>
              <a:t> – not much </a:t>
            </a:r>
            <a:r>
              <a:rPr lang="pl-PL" dirty="0" err="1">
                <a:solidFill>
                  <a:srgbClr val="0070C0"/>
                </a:solidFill>
              </a:rPr>
              <a:t>left</a:t>
            </a:r>
            <a:r>
              <a:rPr lang="pl-PL" dirty="0">
                <a:solidFill>
                  <a:srgbClr val="0070C0"/>
                </a:solidFill>
              </a:rPr>
              <a:t> for OWA </a:t>
            </a:r>
            <a:r>
              <a:rPr lang="pl-PL" dirty="0" err="1">
                <a:solidFill>
                  <a:srgbClr val="0070C0"/>
                </a:solidFill>
              </a:rPr>
              <a:t>rules</a:t>
            </a:r>
            <a:r>
              <a:rPr lang="pl-PL" dirty="0">
                <a:solidFill>
                  <a:srgbClr val="0070C0"/>
                </a:solidFill>
              </a:rPr>
              <a:t> (a lot of </a:t>
            </a:r>
            <a:r>
              <a:rPr lang="pl-PL" dirty="0" err="1">
                <a:solidFill>
                  <a:srgbClr val="0070C0"/>
                </a:solidFill>
              </a:rPr>
              <a:t>left</a:t>
            </a:r>
            <a:r>
              <a:rPr lang="pl-PL" dirty="0">
                <a:solidFill>
                  <a:srgbClr val="0070C0"/>
                </a:solidFill>
              </a:rPr>
              <a:t> for </a:t>
            </a:r>
            <a:r>
              <a:rPr lang="pl-PL" dirty="0" err="1">
                <a:solidFill>
                  <a:srgbClr val="0070C0"/>
                </a:solidFill>
              </a:rPr>
              <a:t>approximation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algorithms</a:t>
            </a:r>
            <a:r>
              <a:rPr lang="pl-PL" dirty="0">
                <a:solidFill>
                  <a:srgbClr val="0070C0"/>
                </a:solidFill>
              </a:rPr>
              <a:t> and </a:t>
            </a:r>
            <a:r>
              <a:rPr lang="pl-PL" dirty="0" err="1">
                <a:solidFill>
                  <a:srgbClr val="0070C0"/>
                </a:solidFill>
              </a:rPr>
              <a:t>other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rules</a:t>
            </a:r>
            <a:r>
              <a:rPr lang="pl-PL" dirty="0">
                <a:solidFill>
                  <a:srgbClr val="0070C0"/>
                </a:solidFill>
              </a:rPr>
              <a:t>!)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56B9DA-B9F8-4510-8523-EFB85A06AA2B}"/>
              </a:ext>
            </a:extLst>
          </p:cNvPr>
          <p:cNvSpPr txBox="1"/>
          <p:nvPr/>
        </p:nvSpPr>
        <p:spPr>
          <a:xfrm>
            <a:off x="355601" y="2912277"/>
            <a:ext cx="360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1B3E83"/>
                </a:solidFill>
              </a:rPr>
              <a:t>#</a:t>
            </a:r>
            <a:r>
              <a:rPr lang="pl-PL" dirty="0" err="1">
                <a:solidFill>
                  <a:srgbClr val="1B3E83"/>
                </a:solidFill>
              </a:rPr>
              <a:t>voters</a:t>
            </a:r>
            <a:r>
              <a:rPr lang="pl-PL" dirty="0">
                <a:solidFill>
                  <a:srgbClr val="1B3E83"/>
                </a:solidFill>
              </a:rPr>
              <a:t> – </a:t>
            </a:r>
            <a:r>
              <a:rPr lang="pl-PL" dirty="0" err="1">
                <a:solidFill>
                  <a:srgbClr val="1B3E83"/>
                </a:solidFill>
              </a:rPr>
              <a:t>established</a:t>
            </a:r>
            <a:r>
              <a:rPr lang="pl-PL" dirty="0">
                <a:solidFill>
                  <a:srgbClr val="1B3E83"/>
                </a:solidFill>
              </a:rPr>
              <a:t> for </a:t>
            </a:r>
            <a:r>
              <a:rPr lang="pl-PL" dirty="0" err="1">
                <a:solidFill>
                  <a:srgbClr val="1B3E83"/>
                </a:solidFill>
              </a:rPr>
              <a:t>basic</a:t>
            </a:r>
            <a:r>
              <a:rPr lang="pl-PL" dirty="0">
                <a:solidFill>
                  <a:srgbClr val="1B3E83"/>
                </a:solidFill>
              </a:rPr>
              <a:t> </a:t>
            </a:r>
            <a:r>
              <a:rPr lang="pl-PL" dirty="0" err="1">
                <a:solidFill>
                  <a:srgbClr val="1B3E83"/>
                </a:solidFill>
              </a:rPr>
              <a:t>rules</a:t>
            </a:r>
            <a:r>
              <a:rPr lang="pl-PL" dirty="0">
                <a:solidFill>
                  <a:srgbClr val="1B3E83"/>
                </a:solidFill>
              </a:rPr>
              <a:t> (but </a:t>
            </a:r>
            <a:r>
              <a:rPr lang="pl-PL" dirty="0" err="1">
                <a:solidFill>
                  <a:srgbClr val="1B3E83"/>
                </a:solidFill>
              </a:rPr>
              <a:t>remain</a:t>
            </a:r>
            <a:r>
              <a:rPr lang="pl-PL" dirty="0">
                <a:solidFill>
                  <a:srgbClr val="1B3E83"/>
                </a:solidFill>
              </a:rPr>
              <a:t> open for </a:t>
            </a:r>
            <a:r>
              <a:rPr lang="pl-PL" dirty="0" err="1">
                <a:solidFill>
                  <a:srgbClr val="1B3E83"/>
                </a:solidFill>
              </a:rPr>
              <a:t>others</a:t>
            </a:r>
            <a:r>
              <a:rPr lang="pl-PL" dirty="0">
                <a:solidFill>
                  <a:srgbClr val="1B3E83"/>
                </a:solidFill>
              </a:rPr>
              <a:t>—</a:t>
            </a:r>
            <a:r>
              <a:rPr lang="pl-PL" dirty="0" err="1">
                <a:solidFill>
                  <a:srgbClr val="1B3E83"/>
                </a:solidFill>
              </a:rPr>
              <a:t>active</a:t>
            </a:r>
            <a:r>
              <a:rPr lang="pl-PL" dirty="0">
                <a:solidFill>
                  <a:srgbClr val="1B3E83"/>
                </a:solidFill>
              </a:rPr>
              <a:t> </a:t>
            </a:r>
            <a:r>
              <a:rPr lang="pl-PL" dirty="0" err="1">
                <a:solidFill>
                  <a:srgbClr val="1B3E83"/>
                </a:solidFill>
              </a:rPr>
              <a:t>study</a:t>
            </a:r>
            <a:r>
              <a:rPr lang="pl-PL" dirty="0">
                <a:solidFill>
                  <a:srgbClr val="1B3E83"/>
                </a:solidFill>
              </a:rPr>
              <a:t>!)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420DFA-E8C7-4F54-9A38-70CAF3F91DBB}"/>
              </a:ext>
            </a:extLst>
          </p:cNvPr>
          <p:cNvSpPr txBox="1"/>
          <p:nvPr/>
        </p:nvSpPr>
        <p:spPr>
          <a:xfrm>
            <a:off x="355601" y="4020273"/>
            <a:ext cx="360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7030A0"/>
                </a:solidFill>
              </a:rPr>
              <a:t>#</a:t>
            </a:r>
            <a:r>
              <a:rPr lang="pl-PL" dirty="0" err="1">
                <a:solidFill>
                  <a:srgbClr val="7030A0"/>
                </a:solidFill>
              </a:rPr>
              <a:t>committee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size</a:t>
            </a:r>
            <a:r>
              <a:rPr lang="pl-PL" dirty="0">
                <a:solidFill>
                  <a:srgbClr val="7030A0"/>
                </a:solidFill>
              </a:rPr>
              <a:t> – not much </a:t>
            </a:r>
            <a:r>
              <a:rPr lang="pl-PL" dirty="0" err="1">
                <a:solidFill>
                  <a:srgbClr val="7030A0"/>
                </a:solidFill>
              </a:rPr>
              <a:t>hope</a:t>
            </a:r>
            <a:r>
              <a:rPr lang="pl-PL" dirty="0">
                <a:solidFill>
                  <a:srgbClr val="7030A0"/>
                </a:solidFill>
              </a:rPr>
              <a:t> for FPT </a:t>
            </a:r>
            <a:r>
              <a:rPr lang="pl-PL" b="1" dirty="0">
                <a:solidFill>
                  <a:srgbClr val="7030A0"/>
                </a:solidFill>
              </a:rPr>
              <a:t>(but </a:t>
            </a:r>
            <a:r>
              <a:rPr lang="pl-PL" b="1" dirty="0" err="1">
                <a:solidFill>
                  <a:srgbClr val="7030A0"/>
                </a:solidFill>
              </a:rPr>
              <a:t>try</a:t>
            </a:r>
            <a:r>
              <a:rPr lang="pl-PL" b="1" dirty="0">
                <a:solidFill>
                  <a:srgbClr val="7030A0"/>
                </a:solidFill>
              </a:rPr>
              <a:t> (k-1)-</a:t>
            </a:r>
            <a:r>
              <a:rPr lang="pl-PL" b="1" dirty="0" err="1">
                <a:solidFill>
                  <a:srgbClr val="7030A0"/>
                </a:solidFill>
              </a:rPr>
              <a:t>best</a:t>
            </a:r>
            <a:r>
              <a:rPr lang="pl-PL" b="1" dirty="0">
                <a:solidFill>
                  <a:srgbClr val="7030A0"/>
                </a:solidFill>
              </a:rPr>
              <a:t>)</a:t>
            </a:r>
          </a:p>
          <a:p>
            <a:endParaRPr lang="pl-PL" dirty="0">
              <a:solidFill>
                <a:srgbClr val="7030A0"/>
              </a:solidFill>
            </a:endParaRPr>
          </a:p>
          <a:p>
            <a:r>
              <a:rPr lang="pl-PL" dirty="0">
                <a:solidFill>
                  <a:srgbClr val="7030A0"/>
                </a:solidFill>
              </a:rPr>
              <a:t>FPT-AS for </a:t>
            </a:r>
            <a:r>
              <a:rPr lang="pl-PL" dirty="0" err="1">
                <a:solidFill>
                  <a:srgbClr val="7030A0"/>
                </a:solidFill>
              </a:rPr>
              <a:t>nonincreasing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OWAs</a:t>
            </a:r>
            <a:r>
              <a:rPr lang="pl-PL" dirty="0">
                <a:solidFill>
                  <a:srgbClr val="7030A0"/>
                </a:solidFill>
              </a:rPr>
              <a:t>, but not-</a:t>
            </a:r>
            <a:r>
              <a:rPr lang="pl-PL" dirty="0" err="1">
                <a:solidFill>
                  <a:srgbClr val="7030A0"/>
                </a:solidFill>
              </a:rPr>
              <a:t>nonincreasing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are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waiting</a:t>
            </a:r>
            <a:r>
              <a:rPr lang="pl-PL" dirty="0">
                <a:solidFill>
                  <a:srgbClr val="7030A0"/>
                </a:solidFill>
              </a:rPr>
              <a:t>!</a:t>
            </a:r>
          </a:p>
          <a:p>
            <a:pPr algn="r"/>
            <a:r>
              <a:rPr lang="pl-PL" sz="2400" b="1" dirty="0">
                <a:solidFill>
                  <a:srgbClr val="7030A0"/>
                </a:solidFill>
              </a:rPr>
              <a:t>Go! Go! Go! Go!</a:t>
            </a:r>
          </a:p>
        </p:txBody>
      </p:sp>
    </p:spTree>
    <p:extLst>
      <p:ext uri="{BB962C8B-B14F-4D97-AF65-F5344CB8AC3E}">
        <p14:creationId xmlns:p14="http://schemas.microsoft.com/office/powerpoint/2010/main" val="1905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DCE7DB-5C9E-4690-BB68-82E6F2582C43}"/>
              </a:ext>
            </a:extLst>
          </p:cNvPr>
          <p:cNvSpPr/>
          <p:nvPr/>
        </p:nvSpPr>
        <p:spPr>
          <a:xfrm>
            <a:off x="0" y="1212830"/>
            <a:ext cx="4781351" cy="1394274"/>
          </a:xfrm>
          <a:custGeom>
            <a:avLst/>
            <a:gdLst>
              <a:gd name="connsiteX0" fmla="*/ 5114599 w 5399705"/>
              <a:gd name="connsiteY0" fmla="*/ 99731 h 1440743"/>
              <a:gd name="connsiteX1" fmla="*/ 648107 w 5399705"/>
              <a:gd name="connsiteY1" fmla="*/ 134901 h 1440743"/>
              <a:gd name="connsiteX2" fmla="*/ 50230 w 5399705"/>
              <a:gd name="connsiteY2" fmla="*/ 1400993 h 1440743"/>
              <a:gd name="connsiteX3" fmla="*/ 876707 w 5399705"/>
              <a:gd name="connsiteY3" fmla="*/ 1084470 h 1440743"/>
              <a:gd name="connsiteX4" fmla="*/ 4499138 w 5399705"/>
              <a:gd name="connsiteY4" fmla="*/ 697608 h 1440743"/>
              <a:gd name="connsiteX5" fmla="*/ 5114599 w 5399705"/>
              <a:gd name="connsiteY5" fmla="*/ 99731 h 144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9705" h="1440743">
                <a:moveTo>
                  <a:pt x="5114599" y="99731"/>
                </a:moveTo>
                <a:cubicBezTo>
                  <a:pt x="4472761" y="5947"/>
                  <a:pt x="1492168" y="-81976"/>
                  <a:pt x="648107" y="134901"/>
                </a:cubicBezTo>
                <a:cubicBezTo>
                  <a:pt x="-195955" y="351778"/>
                  <a:pt x="12130" y="1242731"/>
                  <a:pt x="50230" y="1400993"/>
                </a:cubicBezTo>
                <a:cubicBezTo>
                  <a:pt x="88330" y="1559255"/>
                  <a:pt x="135222" y="1201701"/>
                  <a:pt x="876707" y="1084470"/>
                </a:cubicBezTo>
                <a:cubicBezTo>
                  <a:pt x="1618192" y="967239"/>
                  <a:pt x="3786961" y="858800"/>
                  <a:pt x="4499138" y="697608"/>
                </a:cubicBezTo>
                <a:cubicBezTo>
                  <a:pt x="5211315" y="536416"/>
                  <a:pt x="5756437" y="193515"/>
                  <a:pt x="5114599" y="99731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97310" y="3740387"/>
            <a:ext cx="4222809" cy="14129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Committee</a:t>
            </a:r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Elections</a:t>
            </a:r>
            <a:endParaRPr lang="pl-PL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-146809" y="2596407"/>
            <a:ext cx="17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Committee</a:t>
            </a:r>
            <a:r>
              <a:rPr lang="pl-PL" sz="2000" b="1" dirty="0"/>
              <a:t> </a:t>
            </a:r>
            <a:r>
              <a:rPr lang="pl-PL" sz="2000" b="1" dirty="0" err="1"/>
              <a:t>Scoring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endParaRPr lang="pl-PL" sz="2000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361040" y="1620285"/>
            <a:ext cx="558950" cy="6470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V="1">
            <a:off x="3492743" y="1758367"/>
            <a:ext cx="340836" cy="489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106143" y="142380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k-</a:t>
            </a:r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432061" y="1707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SNTV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553561" y="21759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Bloc</a:t>
            </a:r>
            <a:endParaRPr lang="pl-PL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1194632" y="1299342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Chamberlin</a:t>
            </a:r>
            <a:r>
              <a:rPr lang="pl-PL" sz="1400" dirty="0"/>
              <a:t>—Courant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424418" y="2001399"/>
            <a:ext cx="201059" cy="6923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V="1">
            <a:off x="807645" y="1744726"/>
            <a:ext cx="141160" cy="949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V="1">
            <a:off x="1059889" y="1610665"/>
            <a:ext cx="974345" cy="10444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3033257" y="146893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PAV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9F28C-00CB-49E0-A1E1-87D249A68996}"/>
              </a:ext>
            </a:extLst>
          </p:cNvPr>
          <p:cNvSpPr txBox="1"/>
          <p:nvPr/>
        </p:nvSpPr>
        <p:spPr>
          <a:xfrm>
            <a:off x="2122561" y="2178435"/>
            <a:ext cx="218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r>
              <a:rPr lang="pl-PL" sz="2000" dirty="0"/>
              <a:t> </a:t>
            </a:r>
            <a:r>
              <a:rPr lang="pl-PL" sz="2000" dirty="0" err="1"/>
              <a:t>Counting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AA2FE9-C0A2-437C-9875-5EC2167E22E3}"/>
              </a:ext>
            </a:extLst>
          </p:cNvPr>
          <p:cNvCxnSpPr>
            <a:cxnSpLocks/>
          </p:cNvCxnSpPr>
          <p:nvPr/>
        </p:nvCxnSpPr>
        <p:spPr>
          <a:xfrm flipH="1" flipV="1">
            <a:off x="1181389" y="3331235"/>
            <a:ext cx="437985" cy="485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5AFAD2-017A-4693-97DA-DEF9D7DD35C2}"/>
              </a:ext>
            </a:extLst>
          </p:cNvPr>
          <p:cNvCxnSpPr>
            <a:cxnSpLocks/>
          </p:cNvCxnSpPr>
          <p:nvPr/>
        </p:nvCxnSpPr>
        <p:spPr>
          <a:xfrm flipV="1">
            <a:off x="2761209" y="2950350"/>
            <a:ext cx="317562" cy="7788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017044A-0B4B-4CF4-A812-335A0A245DE1}"/>
              </a:ext>
            </a:extLst>
          </p:cNvPr>
          <p:cNvCxnSpPr>
            <a:cxnSpLocks/>
          </p:cNvCxnSpPr>
          <p:nvPr/>
        </p:nvCxnSpPr>
        <p:spPr>
          <a:xfrm flipH="1" flipV="1">
            <a:off x="222215" y="2517608"/>
            <a:ext cx="104793" cy="1650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9A16F4C-BB48-46F3-B620-E8160F902F8D}"/>
              </a:ext>
            </a:extLst>
          </p:cNvPr>
          <p:cNvSpPr txBox="1"/>
          <p:nvPr/>
        </p:nvSpPr>
        <p:spPr>
          <a:xfrm>
            <a:off x="3100263" y="1164683"/>
            <a:ext cx="218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OWA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8267102-A65E-498E-8AB4-F203B550C687}"/>
              </a:ext>
            </a:extLst>
          </p:cNvPr>
          <p:cNvSpPr/>
          <p:nvPr/>
        </p:nvSpPr>
        <p:spPr>
          <a:xfrm>
            <a:off x="5150375" y="942625"/>
            <a:ext cx="3771630" cy="526297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pl-PL" sz="1600" dirty="0">
                <a:solidFill>
                  <a:schemeClr val="tx1"/>
                </a:solidFill>
              </a:rPr>
              <a:t>E. Elkind, P. Faliszewski, P. Skowron,  A. Slinko, Properties of Multiwinner Voting Rules, Social Choice and Welfare, 2017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Piotr Faliszewski, Piotr Skowron, Arkadii M. </a:t>
            </a:r>
            <a:r>
              <a:rPr lang="pl-PL" sz="1600" dirty="0" err="1">
                <a:solidFill>
                  <a:schemeClr val="tx1"/>
                </a:solidFill>
              </a:rPr>
              <a:t>Slinko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Nimrod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Talmon</a:t>
            </a:r>
            <a:r>
              <a:rPr lang="pl-PL" sz="1600" dirty="0">
                <a:solidFill>
                  <a:schemeClr val="tx1"/>
                </a:solidFill>
              </a:rPr>
              <a:t>: </a:t>
            </a:r>
            <a:r>
              <a:rPr lang="pl-PL" sz="1600" dirty="0" err="1">
                <a:solidFill>
                  <a:schemeClr val="tx1"/>
                </a:solidFill>
              </a:rPr>
              <a:t>Multiwinner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Analogues</a:t>
            </a:r>
            <a:r>
              <a:rPr lang="pl-PL" sz="1600" dirty="0">
                <a:solidFill>
                  <a:schemeClr val="tx1"/>
                </a:solidFill>
              </a:rPr>
              <a:t> of the </a:t>
            </a:r>
            <a:r>
              <a:rPr lang="pl-PL" sz="1600" dirty="0" err="1">
                <a:solidFill>
                  <a:schemeClr val="tx1"/>
                </a:solidFill>
              </a:rPr>
              <a:t>Plurality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Rule</a:t>
            </a:r>
            <a:r>
              <a:rPr lang="pl-PL" sz="1600" dirty="0">
                <a:solidFill>
                  <a:schemeClr val="tx1"/>
                </a:solidFill>
              </a:rPr>
              <a:t>: </a:t>
            </a:r>
            <a:r>
              <a:rPr lang="pl-PL" sz="1600" dirty="0" err="1">
                <a:solidFill>
                  <a:schemeClr val="tx1"/>
                </a:solidFill>
              </a:rPr>
              <a:t>Axiomatic</a:t>
            </a:r>
            <a:r>
              <a:rPr lang="pl-PL" sz="1600" dirty="0">
                <a:solidFill>
                  <a:schemeClr val="tx1"/>
                </a:solidFill>
              </a:rPr>
              <a:t> and </a:t>
            </a:r>
            <a:r>
              <a:rPr lang="pl-PL" sz="1600" dirty="0" err="1">
                <a:solidFill>
                  <a:schemeClr val="tx1"/>
                </a:solidFill>
              </a:rPr>
              <a:t>Algorithmic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Perspectives</a:t>
            </a:r>
            <a:r>
              <a:rPr lang="pl-PL" sz="1600" dirty="0">
                <a:solidFill>
                  <a:schemeClr val="tx1"/>
                </a:solidFill>
              </a:rPr>
              <a:t>. AAAI 2016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P. Faliszewski, P. Skowron, A. </a:t>
            </a:r>
            <a:r>
              <a:rPr lang="pl-PL" sz="1600" dirty="0" err="1">
                <a:solidFill>
                  <a:schemeClr val="tx1"/>
                </a:solidFill>
              </a:rPr>
              <a:t>Slinko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N. </a:t>
            </a:r>
            <a:r>
              <a:rPr lang="pl-PL" sz="1600" dirty="0" err="1">
                <a:solidFill>
                  <a:schemeClr val="tx1"/>
                </a:solidFill>
              </a:rPr>
              <a:t>Talmon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Committtee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Scoring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Rules</a:t>
            </a:r>
            <a:r>
              <a:rPr lang="pl-PL" sz="1600" dirty="0">
                <a:solidFill>
                  <a:schemeClr val="tx1"/>
                </a:solidFill>
              </a:rPr>
              <a:t>: </a:t>
            </a:r>
            <a:r>
              <a:rPr lang="pl-PL" sz="1600" dirty="0" err="1">
                <a:solidFill>
                  <a:schemeClr val="tx1"/>
                </a:solidFill>
              </a:rPr>
              <a:t>Axiomatic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Classification</a:t>
            </a:r>
            <a:r>
              <a:rPr lang="pl-PL" sz="1600" dirty="0">
                <a:solidFill>
                  <a:schemeClr val="tx1"/>
                </a:solidFill>
              </a:rPr>
              <a:t> and Hierarchy, AAAI-2016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Martin </a:t>
            </a:r>
            <a:r>
              <a:rPr lang="en-US" sz="1600" dirty="0" err="1">
                <a:solidFill>
                  <a:schemeClr val="tx1"/>
                </a:solidFill>
              </a:rPr>
              <a:t>Lackner</a:t>
            </a:r>
            <a:r>
              <a:rPr lang="en-US" sz="1600" dirty="0">
                <a:solidFill>
                  <a:schemeClr val="tx1"/>
                </a:solidFill>
              </a:rPr>
              <a:t>, Piotr </a:t>
            </a:r>
            <a:r>
              <a:rPr lang="en-US" sz="1600" dirty="0" err="1">
                <a:solidFill>
                  <a:schemeClr val="tx1"/>
                </a:solidFill>
              </a:rPr>
              <a:t>Skowron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Consistent Approval-Based Multi-Winner Rules. </a:t>
            </a:r>
            <a:r>
              <a:rPr lang="pl-PL" sz="1600" dirty="0" err="1">
                <a:solidFill>
                  <a:schemeClr val="tx1"/>
                </a:solidFill>
              </a:rPr>
              <a:t>arXiv</a:t>
            </a:r>
            <a:r>
              <a:rPr lang="pl-PL" sz="1600" dirty="0">
                <a:solidFill>
                  <a:schemeClr val="tx1"/>
                </a:solidFill>
              </a:rPr>
              <a:t> 2017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P. Skowron, P. Faliszewski, A. </a:t>
            </a:r>
            <a:r>
              <a:rPr lang="pl-PL" sz="1600" dirty="0" err="1">
                <a:solidFill>
                  <a:schemeClr val="tx1"/>
                </a:solidFill>
              </a:rPr>
              <a:t>Slinko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Axiomatic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Characterization</a:t>
            </a:r>
            <a:r>
              <a:rPr lang="pl-PL" sz="1600" dirty="0">
                <a:solidFill>
                  <a:schemeClr val="tx1"/>
                </a:solidFill>
              </a:rPr>
              <a:t> of </a:t>
            </a:r>
            <a:r>
              <a:rPr lang="pl-PL" sz="1600" dirty="0" err="1">
                <a:solidFill>
                  <a:schemeClr val="tx1"/>
                </a:solidFill>
              </a:rPr>
              <a:t>Committee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Scoring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Rules</a:t>
            </a:r>
            <a:r>
              <a:rPr lang="pl-PL" sz="1600" dirty="0">
                <a:solidFill>
                  <a:schemeClr val="tx1"/>
                </a:solidFill>
              </a:rPr>
              <a:t>, </a:t>
            </a:r>
            <a:r>
              <a:rPr lang="pl-PL" sz="1600" dirty="0" err="1">
                <a:solidFill>
                  <a:schemeClr val="tx1"/>
                </a:solidFill>
              </a:rPr>
              <a:t>arXiv</a:t>
            </a:r>
            <a:r>
              <a:rPr lang="pl-PL" sz="1600" dirty="0">
                <a:solidFill>
                  <a:schemeClr val="tx1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3309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8" grpId="0"/>
      <p:bldP spid="43" grpId="0"/>
      <p:bldP spid="44" grpId="0"/>
      <p:bldP spid="45" grpId="0"/>
      <p:bldP spid="47" grpId="0"/>
      <p:bldP spid="69" grpId="0"/>
      <p:bldP spid="49" grpId="0"/>
      <p:bldP spid="65" grpId="0"/>
      <p:bldP spid="7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DCE7DB-5C9E-4690-BB68-82E6F2582C43}"/>
              </a:ext>
            </a:extLst>
          </p:cNvPr>
          <p:cNvSpPr/>
          <p:nvPr/>
        </p:nvSpPr>
        <p:spPr>
          <a:xfrm>
            <a:off x="0" y="1212830"/>
            <a:ext cx="4781351" cy="1394274"/>
          </a:xfrm>
          <a:custGeom>
            <a:avLst/>
            <a:gdLst>
              <a:gd name="connsiteX0" fmla="*/ 5114599 w 5399705"/>
              <a:gd name="connsiteY0" fmla="*/ 99731 h 1440743"/>
              <a:gd name="connsiteX1" fmla="*/ 648107 w 5399705"/>
              <a:gd name="connsiteY1" fmla="*/ 134901 h 1440743"/>
              <a:gd name="connsiteX2" fmla="*/ 50230 w 5399705"/>
              <a:gd name="connsiteY2" fmla="*/ 1400993 h 1440743"/>
              <a:gd name="connsiteX3" fmla="*/ 876707 w 5399705"/>
              <a:gd name="connsiteY3" fmla="*/ 1084470 h 1440743"/>
              <a:gd name="connsiteX4" fmla="*/ 4499138 w 5399705"/>
              <a:gd name="connsiteY4" fmla="*/ 697608 h 1440743"/>
              <a:gd name="connsiteX5" fmla="*/ 5114599 w 5399705"/>
              <a:gd name="connsiteY5" fmla="*/ 99731 h 144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9705" h="1440743">
                <a:moveTo>
                  <a:pt x="5114599" y="99731"/>
                </a:moveTo>
                <a:cubicBezTo>
                  <a:pt x="4472761" y="5947"/>
                  <a:pt x="1492168" y="-81976"/>
                  <a:pt x="648107" y="134901"/>
                </a:cubicBezTo>
                <a:cubicBezTo>
                  <a:pt x="-195955" y="351778"/>
                  <a:pt x="12130" y="1242731"/>
                  <a:pt x="50230" y="1400993"/>
                </a:cubicBezTo>
                <a:cubicBezTo>
                  <a:pt x="88330" y="1559255"/>
                  <a:pt x="135222" y="1201701"/>
                  <a:pt x="876707" y="1084470"/>
                </a:cubicBezTo>
                <a:cubicBezTo>
                  <a:pt x="1618192" y="967239"/>
                  <a:pt x="3786961" y="858800"/>
                  <a:pt x="4499138" y="697608"/>
                </a:cubicBezTo>
                <a:cubicBezTo>
                  <a:pt x="5211315" y="536416"/>
                  <a:pt x="5756437" y="193515"/>
                  <a:pt x="5114599" y="99731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DD3A30-4667-4359-ADCB-443A10E30E32}"/>
              </a:ext>
            </a:extLst>
          </p:cNvPr>
          <p:cNvSpPr txBox="1"/>
          <p:nvPr/>
        </p:nvSpPr>
        <p:spPr>
          <a:xfrm>
            <a:off x="1455233" y="767883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Monroe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4BB3BB-8FAE-40F3-AA59-BA5BC408E7D0}"/>
              </a:ext>
            </a:extLst>
          </p:cNvPr>
          <p:cNvSpPr txBox="1"/>
          <p:nvPr/>
        </p:nvSpPr>
        <p:spPr>
          <a:xfrm>
            <a:off x="-102178" y="594141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GreedyCC</a:t>
            </a:r>
            <a:endParaRPr lang="pl-PL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97310" y="3740387"/>
            <a:ext cx="4222809" cy="14129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Committee</a:t>
            </a:r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Elections</a:t>
            </a:r>
            <a:endParaRPr lang="pl-PL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-146809" y="2596407"/>
            <a:ext cx="17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Committee</a:t>
            </a:r>
            <a:r>
              <a:rPr lang="pl-PL" sz="2000" b="1" dirty="0"/>
              <a:t> </a:t>
            </a:r>
            <a:r>
              <a:rPr lang="pl-PL" sz="2000" b="1" dirty="0" err="1"/>
              <a:t>Scoring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endParaRPr lang="pl-PL" sz="2000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V="1">
            <a:off x="2919990" y="849947"/>
            <a:ext cx="404186" cy="62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361040" y="1620285"/>
            <a:ext cx="558950" cy="6470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V="1">
            <a:off x="3492743" y="1758367"/>
            <a:ext cx="340836" cy="489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1354006" y="-62516"/>
            <a:ext cx="185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Approximation</a:t>
            </a:r>
            <a:r>
              <a:rPr lang="pl-PL" dirty="0"/>
              <a:t> </a:t>
            </a:r>
            <a:r>
              <a:rPr lang="pl-PL" dirty="0" err="1"/>
              <a:t>algorithms</a:t>
            </a:r>
            <a:endParaRPr lang="pl-P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106143" y="142380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k-</a:t>
            </a:r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432061" y="1707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SNTV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553561" y="21759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Bloc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1643117" y="2371819"/>
            <a:ext cx="60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1194632" y="1299342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Chamberlin</a:t>
            </a:r>
            <a:r>
              <a:rPr lang="pl-PL" sz="1400" dirty="0"/>
              <a:t>—Courant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424418" y="2001399"/>
            <a:ext cx="201059" cy="6923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V="1">
            <a:off x="807645" y="1744726"/>
            <a:ext cx="141160" cy="949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V="1">
            <a:off x="1059889" y="1610665"/>
            <a:ext cx="974345" cy="10444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1309103" y="946417"/>
            <a:ext cx="494294" cy="3493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V="1">
            <a:off x="2222138" y="992967"/>
            <a:ext cx="220072" cy="3478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3033257" y="146893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PAV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9F28C-00CB-49E0-A1E1-87D249A68996}"/>
              </a:ext>
            </a:extLst>
          </p:cNvPr>
          <p:cNvSpPr txBox="1"/>
          <p:nvPr/>
        </p:nvSpPr>
        <p:spPr>
          <a:xfrm>
            <a:off x="2122561" y="2178435"/>
            <a:ext cx="218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r>
              <a:rPr lang="pl-PL" sz="2000" dirty="0"/>
              <a:t> </a:t>
            </a:r>
            <a:r>
              <a:rPr lang="pl-PL" sz="2000" dirty="0" err="1"/>
              <a:t>Counting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AA2FE9-C0A2-437C-9875-5EC2167E22E3}"/>
              </a:ext>
            </a:extLst>
          </p:cNvPr>
          <p:cNvCxnSpPr>
            <a:cxnSpLocks/>
          </p:cNvCxnSpPr>
          <p:nvPr/>
        </p:nvCxnSpPr>
        <p:spPr>
          <a:xfrm flipH="1" flipV="1">
            <a:off x="1181389" y="3331235"/>
            <a:ext cx="437985" cy="485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5AFAD2-017A-4693-97DA-DEF9D7DD35C2}"/>
              </a:ext>
            </a:extLst>
          </p:cNvPr>
          <p:cNvCxnSpPr>
            <a:cxnSpLocks/>
          </p:cNvCxnSpPr>
          <p:nvPr/>
        </p:nvCxnSpPr>
        <p:spPr>
          <a:xfrm flipV="1">
            <a:off x="2761209" y="2950350"/>
            <a:ext cx="317562" cy="7788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8C393AA-BAC6-4908-B37F-4FA02AC59855}"/>
              </a:ext>
            </a:extLst>
          </p:cNvPr>
          <p:cNvSpPr txBox="1"/>
          <p:nvPr/>
        </p:nvSpPr>
        <p:spPr>
          <a:xfrm>
            <a:off x="2885469" y="594140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GreedyMonroe</a:t>
            </a:r>
            <a:endParaRPr lang="pl-PL" sz="14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017044A-0B4B-4CF4-A812-335A0A245DE1}"/>
              </a:ext>
            </a:extLst>
          </p:cNvPr>
          <p:cNvCxnSpPr>
            <a:cxnSpLocks/>
          </p:cNvCxnSpPr>
          <p:nvPr/>
        </p:nvCxnSpPr>
        <p:spPr>
          <a:xfrm flipH="1" flipV="1">
            <a:off x="222215" y="2517608"/>
            <a:ext cx="104793" cy="1650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E097405-624C-4888-BE54-5BE73727EDEA}"/>
              </a:ext>
            </a:extLst>
          </p:cNvPr>
          <p:cNvCxnSpPr>
            <a:cxnSpLocks/>
          </p:cNvCxnSpPr>
          <p:nvPr/>
        </p:nvCxnSpPr>
        <p:spPr>
          <a:xfrm flipH="1">
            <a:off x="1309103" y="344694"/>
            <a:ext cx="372714" cy="3054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CDF670A-DC33-4D18-8711-09280483BBA5}"/>
              </a:ext>
            </a:extLst>
          </p:cNvPr>
          <p:cNvCxnSpPr>
            <a:cxnSpLocks/>
          </p:cNvCxnSpPr>
          <p:nvPr/>
        </p:nvCxnSpPr>
        <p:spPr>
          <a:xfrm>
            <a:off x="2905874" y="339874"/>
            <a:ext cx="486708" cy="2841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22D140-C899-4A44-87E3-78C3D0F693E6}"/>
              </a:ext>
            </a:extLst>
          </p:cNvPr>
          <p:cNvCxnSpPr>
            <a:cxnSpLocks/>
            <a:endCxn id="46" idx="2"/>
          </p:cNvCxnSpPr>
          <p:nvPr/>
        </p:nvCxnSpPr>
        <p:spPr>
          <a:xfrm flipH="1" flipV="1">
            <a:off x="1944888" y="2771929"/>
            <a:ext cx="131400" cy="9722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9A16F4C-BB48-46F3-B620-E8160F902F8D}"/>
              </a:ext>
            </a:extLst>
          </p:cNvPr>
          <p:cNvSpPr txBox="1"/>
          <p:nvPr/>
        </p:nvSpPr>
        <p:spPr>
          <a:xfrm>
            <a:off x="3100263" y="1164683"/>
            <a:ext cx="218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OWA</a:t>
            </a:r>
          </a:p>
        </p:txBody>
      </p:sp>
      <p:sp>
        <p:nvSpPr>
          <p:cNvPr id="68" name="pole tekstowe 8">
            <a:extLst>
              <a:ext uri="{FF2B5EF4-FFF2-40B4-BE49-F238E27FC236}">
                <a16:creationId xmlns:a16="http://schemas.microsoft.com/office/drawing/2014/main" id="{C7294DD8-591F-487B-B70D-46B1B9648930}"/>
              </a:ext>
            </a:extLst>
          </p:cNvPr>
          <p:cNvSpPr txBox="1"/>
          <p:nvPr/>
        </p:nvSpPr>
        <p:spPr>
          <a:xfrm>
            <a:off x="5644277" y="323320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71" name="pole tekstowe 9">
            <a:extLst>
              <a:ext uri="{FF2B5EF4-FFF2-40B4-BE49-F238E27FC236}">
                <a16:creationId xmlns:a16="http://schemas.microsoft.com/office/drawing/2014/main" id="{9B5FF2B3-DC70-4A80-AAEB-CB0F36D64D80}"/>
              </a:ext>
            </a:extLst>
          </p:cNvPr>
          <p:cNvSpPr txBox="1"/>
          <p:nvPr/>
        </p:nvSpPr>
        <p:spPr>
          <a:xfrm>
            <a:off x="5644466" y="554931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73" name="pole tekstowe 10">
            <a:extLst>
              <a:ext uri="{FF2B5EF4-FFF2-40B4-BE49-F238E27FC236}">
                <a16:creationId xmlns:a16="http://schemas.microsoft.com/office/drawing/2014/main" id="{C44AA802-E2FB-4224-93B3-182EA50C83BD}"/>
              </a:ext>
            </a:extLst>
          </p:cNvPr>
          <p:cNvSpPr txBox="1"/>
          <p:nvPr/>
        </p:nvSpPr>
        <p:spPr>
          <a:xfrm>
            <a:off x="5644277" y="381070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75" name="pole tekstowe 11">
            <a:extLst>
              <a:ext uri="{FF2B5EF4-FFF2-40B4-BE49-F238E27FC236}">
                <a16:creationId xmlns:a16="http://schemas.microsoft.com/office/drawing/2014/main" id="{9581803D-B24D-41AC-9C3E-002231C987CC}"/>
              </a:ext>
            </a:extLst>
          </p:cNvPr>
          <p:cNvSpPr txBox="1"/>
          <p:nvPr/>
        </p:nvSpPr>
        <p:spPr>
          <a:xfrm>
            <a:off x="5644277" y="44268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76" name="pole tekstowe 12">
            <a:extLst>
              <a:ext uri="{FF2B5EF4-FFF2-40B4-BE49-F238E27FC236}">
                <a16:creationId xmlns:a16="http://schemas.microsoft.com/office/drawing/2014/main" id="{1F1780E8-0090-4D41-B993-85C6758CA443}"/>
              </a:ext>
            </a:extLst>
          </p:cNvPr>
          <p:cNvSpPr txBox="1"/>
          <p:nvPr/>
        </p:nvSpPr>
        <p:spPr>
          <a:xfrm>
            <a:off x="5644277" y="608725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78" name="pole tekstowe 13">
            <a:extLst>
              <a:ext uri="{FF2B5EF4-FFF2-40B4-BE49-F238E27FC236}">
                <a16:creationId xmlns:a16="http://schemas.microsoft.com/office/drawing/2014/main" id="{8DCF6164-7C17-42B3-9F28-927E0A577262}"/>
              </a:ext>
            </a:extLst>
          </p:cNvPr>
          <p:cNvSpPr txBox="1"/>
          <p:nvPr/>
        </p:nvSpPr>
        <p:spPr>
          <a:xfrm>
            <a:off x="5644466" y="492824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87B97BFB-F599-44B6-B6A4-D866FF9C8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53" y="3202338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5FA46403-209D-4242-B8BE-E577C1A0E5E7}"/>
              </a:ext>
            </a:extLst>
          </p:cNvPr>
          <p:cNvSpPr/>
          <p:nvPr/>
        </p:nvSpPr>
        <p:spPr>
          <a:xfrm>
            <a:off x="6631442" y="3810703"/>
            <a:ext cx="471487" cy="295895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6BC6068-A02F-4B3A-AC50-9E5E15F803F0}"/>
              </a:ext>
            </a:extLst>
          </p:cNvPr>
          <p:cNvSpPr/>
          <p:nvPr/>
        </p:nvSpPr>
        <p:spPr>
          <a:xfrm>
            <a:off x="7972046" y="3176376"/>
            <a:ext cx="561228" cy="63432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ACC3A47-D48F-43D6-B03A-8A945E1FCF1B}"/>
              </a:ext>
            </a:extLst>
          </p:cNvPr>
          <p:cNvSpPr/>
          <p:nvPr/>
        </p:nvSpPr>
        <p:spPr>
          <a:xfrm>
            <a:off x="6101453" y="5412682"/>
            <a:ext cx="561228" cy="55487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D13F71-DE15-4F6C-BB59-4D2DC3EC494A}"/>
              </a:ext>
            </a:extLst>
          </p:cNvPr>
          <p:cNvSpPr/>
          <p:nvPr/>
        </p:nvSpPr>
        <p:spPr>
          <a:xfrm>
            <a:off x="7978060" y="6037500"/>
            <a:ext cx="561228" cy="5053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BFD2E8-5C8D-4AA0-9C8A-08D65731387A}"/>
              </a:ext>
            </a:extLst>
          </p:cNvPr>
          <p:cNvSpPr/>
          <p:nvPr/>
        </p:nvSpPr>
        <p:spPr>
          <a:xfrm>
            <a:off x="7632729" y="4303270"/>
            <a:ext cx="429058" cy="5053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8F1113D-BF7E-4F17-B731-57A23836FA11}"/>
              </a:ext>
            </a:extLst>
          </p:cNvPr>
          <p:cNvSpPr/>
          <p:nvPr/>
        </p:nvSpPr>
        <p:spPr>
          <a:xfrm>
            <a:off x="6662681" y="3131384"/>
            <a:ext cx="486132" cy="5978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F16F70A-0A1C-49EA-8BF3-437F4DB337A9}"/>
              </a:ext>
            </a:extLst>
          </p:cNvPr>
          <p:cNvSpPr/>
          <p:nvPr/>
        </p:nvSpPr>
        <p:spPr>
          <a:xfrm>
            <a:off x="7098936" y="4928244"/>
            <a:ext cx="486132" cy="5566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DC3ED57-8679-4B27-B3EC-88F63D9C4C5C}"/>
              </a:ext>
            </a:extLst>
          </p:cNvPr>
          <p:cNvSpPr/>
          <p:nvPr/>
        </p:nvSpPr>
        <p:spPr>
          <a:xfrm>
            <a:off x="7964863" y="3764995"/>
            <a:ext cx="429058" cy="5053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243A14D-B4A4-41F8-B11C-DF78C482BF79}"/>
              </a:ext>
            </a:extLst>
          </p:cNvPr>
          <p:cNvSpPr/>
          <p:nvPr/>
        </p:nvSpPr>
        <p:spPr>
          <a:xfrm>
            <a:off x="6101453" y="4894350"/>
            <a:ext cx="539888" cy="5053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15036A4-5D9C-4DDC-B222-1DFBC56EE416}"/>
              </a:ext>
            </a:extLst>
          </p:cNvPr>
          <p:cNvSpPr/>
          <p:nvPr/>
        </p:nvSpPr>
        <p:spPr>
          <a:xfrm>
            <a:off x="7045498" y="6005007"/>
            <a:ext cx="539888" cy="5053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184AE2-240F-42F4-97B2-85F75E953564}"/>
              </a:ext>
            </a:extLst>
          </p:cNvPr>
          <p:cNvSpPr/>
          <p:nvPr/>
        </p:nvSpPr>
        <p:spPr>
          <a:xfrm>
            <a:off x="7611417" y="5496672"/>
            <a:ext cx="539888" cy="5053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D99F24C-3668-4350-84F9-E7C295ADE53A}"/>
              </a:ext>
            </a:extLst>
          </p:cNvPr>
          <p:cNvSpPr/>
          <p:nvPr/>
        </p:nvSpPr>
        <p:spPr>
          <a:xfrm>
            <a:off x="8007223" y="4312407"/>
            <a:ext cx="539888" cy="5053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74A1D51-DA34-431C-88C8-EE7F704FB339}"/>
              </a:ext>
            </a:extLst>
          </p:cNvPr>
          <p:cNvSpPr/>
          <p:nvPr/>
        </p:nvSpPr>
        <p:spPr>
          <a:xfrm>
            <a:off x="7470426" y="3185135"/>
            <a:ext cx="539888" cy="107611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058A201-A61E-4E5F-8C06-2FD5D10B878B}"/>
              </a:ext>
            </a:extLst>
          </p:cNvPr>
          <p:cNvSpPr/>
          <p:nvPr/>
        </p:nvSpPr>
        <p:spPr>
          <a:xfrm>
            <a:off x="7050048" y="3746408"/>
            <a:ext cx="538205" cy="107611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41D32B5-5AE1-478D-B54A-30938FC837C7}"/>
              </a:ext>
            </a:extLst>
          </p:cNvPr>
          <p:cNvSpPr/>
          <p:nvPr/>
        </p:nvSpPr>
        <p:spPr>
          <a:xfrm>
            <a:off x="7570423" y="4805969"/>
            <a:ext cx="538205" cy="64551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C9E9AB2-0294-4B08-8F17-A05A22D8EF23}"/>
              </a:ext>
            </a:extLst>
          </p:cNvPr>
          <p:cNvSpPr txBox="1"/>
          <p:nvPr/>
        </p:nvSpPr>
        <p:spPr>
          <a:xfrm>
            <a:off x="103977" y="5846851"/>
            <a:ext cx="538290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STV: Candidates ranked first quota times (about n/(k+1)+1) get elected. If there are no such candidates, delete one ranked first least frequently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B570F2-A4D0-46A8-A774-476B12459CA9}"/>
              </a:ext>
            </a:extLst>
          </p:cNvPr>
          <p:cNvSpPr/>
          <p:nvPr/>
        </p:nvSpPr>
        <p:spPr>
          <a:xfrm>
            <a:off x="5615321" y="3131384"/>
            <a:ext cx="3346236" cy="597821"/>
          </a:xfrm>
          <a:prstGeom prst="rect">
            <a:avLst/>
          </a:prstGeom>
          <a:solidFill>
            <a:srgbClr val="FF000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94F7A76-865B-4949-B3BD-072ABD3A3551}"/>
              </a:ext>
            </a:extLst>
          </p:cNvPr>
          <p:cNvSpPr/>
          <p:nvPr/>
        </p:nvSpPr>
        <p:spPr>
          <a:xfrm>
            <a:off x="5615321" y="3729205"/>
            <a:ext cx="3346236" cy="1736418"/>
          </a:xfrm>
          <a:prstGeom prst="rect">
            <a:avLst/>
          </a:prstGeom>
          <a:solidFill>
            <a:srgbClr val="F789FF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0AE0361-1DAA-4F8B-BA8A-4577962BA290}"/>
              </a:ext>
            </a:extLst>
          </p:cNvPr>
          <p:cNvSpPr/>
          <p:nvPr/>
        </p:nvSpPr>
        <p:spPr>
          <a:xfrm>
            <a:off x="5616129" y="5469384"/>
            <a:ext cx="3346236" cy="1214521"/>
          </a:xfrm>
          <a:prstGeom prst="rect">
            <a:avLst/>
          </a:prstGeom>
          <a:solidFill>
            <a:srgbClr val="FF000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CBC98D2E-63D5-45A5-A06A-B80390B1C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BB620A0A-EA32-4ECB-8429-F2263E503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76B423D-B486-42D9-B105-A01803F2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4C661CA-E3E0-4D8A-BBDE-3E5094F46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26246E0-9170-4FB5-B0CF-94482A0E55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181A2BC-50A8-4780-9CA7-115D409638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152D9B07-DC53-417E-A044-B44F392B8E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BBADCDB-91B9-4786-A82D-AEF5255877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A1BD309-9EC4-420F-9BB1-DD2E962109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1F7D775-7464-45AC-8674-84CE8B2E80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6514DE4-A903-44F3-85F1-4857D34E1A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3812539E-1FC2-49A8-AFE4-4F14D7288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D4CB9F6-38B8-46A8-9586-76E2F5ED7D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378BA573-CE58-4FCE-8CA2-A7C67B6476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2" y="349800"/>
            <a:ext cx="2340000" cy="23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2697ACC8-E237-497A-91EF-ED2672FD88F1}"/>
              </a:ext>
            </a:extLst>
          </p:cNvPr>
          <p:cNvSpPr txBox="1"/>
          <p:nvPr/>
        </p:nvSpPr>
        <p:spPr>
          <a:xfrm>
            <a:off x="6082442" y="23204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STV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F501121B-BFDD-4C5D-98F4-EF1C0F1C65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1" y="349799"/>
            <a:ext cx="2339141" cy="2339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92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/>
      <p:bldP spid="40" grpId="0"/>
      <p:bldP spid="46" grpId="0"/>
      <p:bldP spid="61" grpId="0"/>
      <p:bldP spid="68" grpId="0"/>
      <p:bldP spid="71" grpId="0"/>
      <p:bldP spid="73" grpId="0"/>
      <p:bldP spid="75" grpId="0"/>
      <p:bldP spid="76" grpId="0"/>
      <p:bldP spid="78" grpId="0"/>
      <p:bldP spid="82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7" grpId="0" animBg="1"/>
      <p:bldP spid="109" grpId="0" animBg="1"/>
      <p:bldP spid="112" grpId="0" animBg="1"/>
      <p:bldP spid="106" grpId="0" animBg="1"/>
      <p:bldP spid="111" grpId="0" animBg="1"/>
      <p:bldP spid="104" grpId="0" animBg="1"/>
      <p:bldP spid="1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DCE7DB-5C9E-4690-BB68-82E6F2582C43}"/>
              </a:ext>
            </a:extLst>
          </p:cNvPr>
          <p:cNvSpPr/>
          <p:nvPr/>
        </p:nvSpPr>
        <p:spPr>
          <a:xfrm>
            <a:off x="0" y="1212830"/>
            <a:ext cx="4781351" cy="1394274"/>
          </a:xfrm>
          <a:custGeom>
            <a:avLst/>
            <a:gdLst>
              <a:gd name="connsiteX0" fmla="*/ 5114599 w 5399705"/>
              <a:gd name="connsiteY0" fmla="*/ 99731 h 1440743"/>
              <a:gd name="connsiteX1" fmla="*/ 648107 w 5399705"/>
              <a:gd name="connsiteY1" fmla="*/ 134901 h 1440743"/>
              <a:gd name="connsiteX2" fmla="*/ 50230 w 5399705"/>
              <a:gd name="connsiteY2" fmla="*/ 1400993 h 1440743"/>
              <a:gd name="connsiteX3" fmla="*/ 876707 w 5399705"/>
              <a:gd name="connsiteY3" fmla="*/ 1084470 h 1440743"/>
              <a:gd name="connsiteX4" fmla="*/ 4499138 w 5399705"/>
              <a:gd name="connsiteY4" fmla="*/ 697608 h 1440743"/>
              <a:gd name="connsiteX5" fmla="*/ 5114599 w 5399705"/>
              <a:gd name="connsiteY5" fmla="*/ 99731 h 144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9705" h="1440743">
                <a:moveTo>
                  <a:pt x="5114599" y="99731"/>
                </a:moveTo>
                <a:cubicBezTo>
                  <a:pt x="4472761" y="5947"/>
                  <a:pt x="1492168" y="-81976"/>
                  <a:pt x="648107" y="134901"/>
                </a:cubicBezTo>
                <a:cubicBezTo>
                  <a:pt x="-195955" y="351778"/>
                  <a:pt x="12130" y="1242731"/>
                  <a:pt x="50230" y="1400993"/>
                </a:cubicBezTo>
                <a:cubicBezTo>
                  <a:pt x="88330" y="1559255"/>
                  <a:pt x="135222" y="1201701"/>
                  <a:pt x="876707" y="1084470"/>
                </a:cubicBezTo>
                <a:cubicBezTo>
                  <a:pt x="1618192" y="967239"/>
                  <a:pt x="3786961" y="858800"/>
                  <a:pt x="4499138" y="697608"/>
                </a:cubicBezTo>
                <a:cubicBezTo>
                  <a:pt x="5211315" y="536416"/>
                  <a:pt x="5756437" y="193515"/>
                  <a:pt x="5114599" y="99731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DD3A30-4667-4359-ADCB-443A10E30E32}"/>
              </a:ext>
            </a:extLst>
          </p:cNvPr>
          <p:cNvSpPr txBox="1"/>
          <p:nvPr/>
        </p:nvSpPr>
        <p:spPr>
          <a:xfrm>
            <a:off x="1455233" y="767883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Monroe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4BB3BB-8FAE-40F3-AA59-BA5BC408E7D0}"/>
              </a:ext>
            </a:extLst>
          </p:cNvPr>
          <p:cNvSpPr txBox="1"/>
          <p:nvPr/>
        </p:nvSpPr>
        <p:spPr>
          <a:xfrm>
            <a:off x="-102178" y="594141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GreedyCC</a:t>
            </a:r>
            <a:endParaRPr lang="pl-PL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97310" y="3740387"/>
            <a:ext cx="4222809" cy="14129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Committee</a:t>
            </a:r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Elections</a:t>
            </a:r>
            <a:endParaRPr lang="pl-PL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-146809" y="2596407"/>
            <a:ext cx="17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Committee</a:t>
            </a:r>
            <a:r>
              <a:rPr lang="pl-PL" sz="2000" b="1" dirty="0"/>
              <a:t> </a:t>
            </a:r>
            <a:r>
              <a:rPr lang="pl-PL" sz="2000" b="1" dirty="0" err="1"/>
              <a:t>Scoring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endParaRPr lang="pl-PL" sz="2000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V="1">
            <a:off x="2919990" y="849947"/>
            <a:ext cx="404186" cy="62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361040" y="1620285"/>
            <a:ext cx="558950" cy="6470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V="1">
            <a:off x="3492743" y="1758367"/>
            <a:ext cx="340836" cy="489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1354006" y="-62516"/>
            <a:ext cx="185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Approximation</a:t>
            </a:r>
            <a:r>
              <a:rPr lang="pl-PL" dirty="0"/>
              <a:t> </a:t>
            </a:r>
            <a:r>
              <a:rPr lang="pl-PL" dirty="0" err="1"/>
              <a:t>algorithms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4146754" y="226733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LSE-</a:t>
            </a:r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5578052" y="220539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NED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106143" y="142380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k-</a:t>
            </a:r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432061" y="1707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SNTV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553561" y="21759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Bloc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1643117" y="2371819"/>
            <a:ext cx="60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1194632" y="1299342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Chamberlin</a:t>
            </a:r>
            <a:r>
              <a:rPr lang="pl-PL" sz="1400" dirty="0"/>
              <a:t>—Courant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424418" y="2001399"/>
            <a:ext cx="201059" cy="6923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V="1">
            <a:off x="807645" y="1744726"/>
            <a:ext cx="141160" cy="949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V="1">
            <a:off x="1059889" y="1610665"/>
            <a:ext cx="974345" cy="10444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1309103" y="946417"/>
            <a:ext cx="494294" cy="3493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V="1">
            <a:off x="2222138" y="992967"/>
            <a:ext cx="220072" cy="3478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3033257" y="146893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PAV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4916885" y="2623397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  <a:stCxn id="63" idx="1"/>
          </p:cNvCxnSpPr>
          <p:nvPr/>
        </p:nvCxnSpPr>
        <p:spPr>
          <a:xfrm flipV="1">
            <a:off x="5986085" y="2483704"/>
            <a:ext cx="328621" cy="3014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V="1">
            <a:off x="5590418" y="2241479"/>
            <a:ext cx="148506" cy="5831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8F9F28C-00CB-49E0-A1E1-87D249A68996}"/>
              </a:ext>
            </a:extLst>
          </p:cNvPr>
          <p:cNvSpPr txBox="1"/>
          <p:nvPr/>
        </p:nvSpPr>
        <p:spPr>
          <a:xfrm>
            <a:off x="2122561" y="2178435"/>
            <a:ext cx="218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r>
              <a:rPr lang="pl-PL" sz="2000" dirty="0"/>
              <a:t> </a:t>
            </a:r>
            <a:r>
              <a:rPr lang="pl-PL" sz="2000" dirty="0" err="1"/>
              <a:t>Counting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1AB668-4888-43D8-A24A-DF80E03D322A}"/>
              </a:ext>
            </a:extLst>
          </p:cNvPr>
          <p:cNvSpPr txBox="1"/>
          <p:nvPr/>
        </p:nvSpPr>
        <p:spPr>
          <a:xfrm>
            <a:off x="4420731" y="2762679"/>
            <a:ext cx="2036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Condorcet-Inspired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AA2FE9-C0A2-437C-9875-5EC2167E22E3}"/>
              </a:ext>
            </a:extLst>
          </p:cNvPr>
          <p:cNvCxnSpPr>
            <a:cxnSpLocks/>
          </p:cNvCxnSpPr>
          <p:nvPr/>
        </p:nvCxnSpPr>
        <p:spPr>
          <a:xfrm flipH="1" flipV="1">
            <a:off x="1181389" y="3331235"/>
            <a:ext cx="437985" cy="485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4F6E887-676B-487E-A167-236C42609960}"/>
              </a:ext>
            </a:extLst>
          </p:cNvPr>
          <p:cNvCxnSpPr>
            <a:cxnSpLocks/>
          </p:cNvCxnSpPr>
          <p:nvPr/>
        </p:nvCxnSpPr>
        <p:spPr>
          <a:xfrm flipV="1">
            <a:off x="4170595" y="3481747"/>
            <a:ext cx="500271" cy="517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5AFAD2-017A-4693-97DA-DEF9D7DD35C2}"/>
              </a:ext>
            </a:extLst>
          </p:cNvPr>
          <p:cNvCxnSpPr>
            <a:cxnSpLocks/>
          </p:cNvCxnSpPr>
          <p:nvPr/>
        </p:nvCxnSpPr>
        <p:spPr>
          <a:xfrm flipV="1">
            <a:off x="2761209" y="2950350"/>
            <a:ext cx="317562" cy="7788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6C30D0-EFAB-47D1-B937-2E5AAF53616A}"/>
              </a:ext>
            </a:extLst>
          </p:cNvPr>
          <p:cNvSpPr txBox="1"/>
          <p:nvPr/>
        </p:nvSpPr>
        <p:spPr>
          <a:xfrm>
            <a:off x="4924041" y="190068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LSE-</a:t>
            </a:r>
            <a:r>
              <a:rPr lang="pl-PL" sz="1400" dirty="0" err="1"/>
              <a:t>Maximin</a:t>
            </a:r>
            <a:endParaRPr lang="pl-PL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C393AA-BAC6-4908-B37F-4FA02AC59855}"/>
              </a:ext>
            </a:extLst>
          </p:cNvPr>
          <p:cNvSpPr txBox="1"/>
          <p:nvPr/>
        </p:nvSpPr>
        <p:spPr>
          <a:xfrm>
            <a:off x="2885469" y="594140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GreedyMonroe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554181-A391-4192-BB16-E869C5E7FB5B}"/>
              </a:ext>
            </a:extLst>
          </p:cNvPr>
          <p:cNvSpPr txBox="1"/>
          <p:nvPr/>
        </p:nvSpPr>
        <p:spPr>
          <a:xfrm>
            <a:off x="5986085" y="26312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SEO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017044A-0B4B-4CF4-A812-335A0A245DE1}"/>
              </a:ext>
            </a:extLst>
          </p:cNvPr>
          <p:cNvCxnSpPr>
            <a:cxnSpLocks/>
          </p:cNvCxnSpPr>
          <p:nvPr/>
        </p:nvCxnSpPr>
        <p:spPr>
          <a:xfrm flipH="1" flipV="1">
            <a:off x="222215" y="2517608"/>
            <a:ext cx="104793" cy="1650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0962DAE-DC76-475A-8421-5E1763F76BAE}"/>
              </a:ext>
            </a:extLst>
          </p:cNvPr>
          <p:cNvCxnSpPr>
            <a:cxnSpLocks/>
          </p:cNvCxnSpPr>
          <p:nvPr/>
        </p:nvCxnSpPr>
        <p:spPr>
          <a:xfrm flipV="1">
            <a:off x="6094164" y="2824616"/>
            <a:ext cx="504720" cy="2558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E097405-624C-4888-BE54-5BE73727EDEA}"/>
              </a:ext>
            </a:extLst>
          </p:cNvPr>
          <p:cNvCxnSpPr>
            <a:cxnSpLocks/>
          </p:cNvCxnSpPr>
          <p:nvPr/>
        </p:nvCxnSpPr>
        <p:spPr>
          <a:xfrm flipH="1">
            <a:off x="1309103" y="344694"/>
            <a:ext cx="372714" cy="3054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CDF670A-DC33-4D18-8711-09280483BBA5}"/>
              </a:ext>
            </a:extLst>
          </p:cNvPr>
          <p:cNvCxnSpPr>
            <a:cxnSpLocks/>
          </p:cNvCxnSpPr>
          <p:nvPr/>
        </p:nvCxnSpPr>
        <p:spPr>
          <a:xfrm>
            <a:off x="2905874" y="339874"/>
            <a:ext cx="486708" cy="2841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22D140-C899-4A44-87E3-78C3D0F693E6}"/>
              </a:ext>
            </a:extLst>
          </p:cNvPr>
          <p:cNvCxnSpPr>
            <a:cxnSpLocks/>
            <a:endCxn id="46" idx="2"/>
          </p:cNvCxnSpPr>
          <p:nvPr/>
        </p:nvCxnSpPr>
        <p:spPr>
          <a:xfrm flipH="1" flipV="1">
            <a:off x="1944888" y="2771929"/>
            <a:ext cx="131400" cy="9722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9A16F4C-BB48-46F3-B620-E8160F902F8D}"/>
              </a:ext>
            </a:extLst>
          </p:cNvPr>
          <p:cNvSpPr txBox="1"/>
          <p:nvPr/>
        </p:nvSpPr>
        <p:spPr>
          <a:xfrm>
            <a:off x="3100263" y="1164683"/>
            <a:ext cx="218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OWA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F68368-3B3D-45AD-A7FC-43A67E5FC855}"/>
              </a:ext>
            </a:extLst>
          </p:cNvPr>
          <p:cNvSpPr/>
          <p:nvPr/>
        </p:nvSpPr>
        <p:spPr>
          <a:xfrm>
            <a:off x="4047013" y="5084272"/>
            <a:ext cx="4973405" cy="156966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</a:rPr>
              <a:t>S. </a:t>
            </a:r>
            <a:r>
              <a:rPr lang="pl-PL" sz="1600" dirty="0" err="1">
                <a:solidFill>
                  <a:srgbClr val="000000"/>
                </a:solidFill>
              </a:rPr>
              <a:t>Sekar</a:t>
            </a:r>
            <a:r>
              <a:rPr lang="pl-PL" sz="1600" dirty="0">
                <a:solidFill>
                  <a:srgbClr val="000000"/>
                </a:solidFill>
              </a:rPr>
              <a:t>, S. </a:t>
            </a:r>
            <a:r>
              <a:rPr lang="pl-PL" sz="1600" dirty="0" err="1">
                <a:solidFill>
                  <a:srgbClr val="000000"/>
                </a:solidFill>
              </a:rPr>
              <a:t>Sikdar</a:t>
            </a:r>
            <a:r>
              <a:rPr lang="pl-PL" sz="1600" dirty="0">
                <a:solidFill>
                  <a:srgbClr val="000000"/>
                </a:solidFill>
              </a:rPr>
              <a:t>, L. </a:t>
            </a:r>
            <a:r>
              <a:rPr lang="pl-PL" sz="1600" dirty="0" err="1">
                <a:solidFill>
                  <a:srgbClr val="000000"/>
                </a:solidFill>
              </a:rPr>
              <a:t>Xia</a:t>
            </a:r>
            <a:r>
              <a:rPr lang="pl-PL" sz="1600" dirty="0">
                <a:solidFill>
                  <a:srgbClr val="000000"/>
                </a:solidFill>
              </a:rPr>
              <a:t>, </a:t>
            </a:r>
            <a:r>
              <a:rPr lang="pl-PL" sz="1600" dirty="0" err="1">
                <a:solidFill>
                  <a:srgbClr val="000000"/>
                </a:solidFill>
              </a:rPr>
              <a:t>Condorcet</a:t>
            </a:r>
            <a:r>
              <a:rPr lang="pl-PL" sz="1600" dirty="0">
                <a:solidFill>
                  <a:srgbClr val="000000"/>
                </a:solidFill>
              </a:rPr>
              <a:t> </a:t>
            </a:r>
            <a:r>
              <a:rPr lang="pl-PL" sz="1600" dirty="0" err="1">
                <a:solidFill>
                  <a:srgbClr val="000000"/>
                </a:solidFill>
              </a:rPr>
              <a:t>Consistent</a:t>
            </a:r>
            <a:r>
              <a:rPr lang="pl-PL" sz="1600" dirty="0">
                <a:solidFill>
                  <a:srgbClr val="000000"/>
                </a:solidFill>
              </a:rPr>
              <a:t> </a:t>
            </a:r>
            <a:r>
              <a:rPr lang="pl-PL" sz="1600" dirty="0" err="1">
                <a:solidFill>
                  <a:srgbClr val="000000"/>
                </a:solidFill>
              </a:rPr>
              <a:t>Bundling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with </a:t>
            </a:r>
            <a:r>
              <a:rPr lang="pl-PL" sz="1600" dirty="0" err="1">
                <a:solidFill>
                  <a:srgbClr val="000000"/>
                </a:solidFill>
              </a:rPr>
              <a:t>Social</a:t>
            </a:r>
            <a:r>
              <a:rPr lang="pl-PL" sz="1600" dirty="0">
                <a:solidFill>
                  <a:srgbClr val="000000"/>
                </a:solidFill>
              </a:rPr>
              <a:t> Choice, AAMAS 2017</a:t>
            </a:r>
            <a:br>
              <a:rPr lang="pl-PL" sz="1600" dirty="0"/>
            </a:br>
            <a:br>
              <a:rPr lang="pl-PL" sz="1600" dirty="0"/>
            </a:br>
            <a:r>
              <a:rPr lang="pl-PL" sz="1600" dirty="0">
                <a:solidFill>
                  <a:srgbClr val="000000"/>
                </a:solidFill>
              </a:rPr>
              <a:t>H. Aziz, E. </a:t>
            </a:r>
            <a:r>
              <a:rPr lang="pl-PL" sz="1600" dirty="0" err="1">
                <a:solidFill>
                  <a:srgbClr val="000000"/>
                </a:solidFill>
              </a:rPr>
              <a:t>Elkind</a:t>
            </a:r>
            <a:r>
              <a:rPr lang="pl-PL" sz="1600" dirty="0">
                <a:solidFill>
                  <a:srgbClr val="000000"/>
                </a:solidFill>
              </a:rPr>
              <a:t>, P. Faliszewski, M. </a:t>
            </a:r>
            <a:r>
              <a:rPr lang="pl-PL" sz="1600" dirty="0" err="1">
                <a:solidFill>
                  <a:srgbClr val="000000"/>
                </a:solidFill>
              </a:rPr>
              <a:t>Lackner</a:t>
            </a:r>
            <a:r>
              <a:rPr lang="pl-PL" sz="1600" dirty="0">
                <a:solidFill>
                  <a:srgbClr val="000000"/>
                </a:solidFill>
              </a:rPr>
              <a:t>, P. Skowron, 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 The </a:t>
            </a:r>
            <a:r>
              <a:rPr lang="pl-PL" sz="1600" dirty="0" err="1">
                <a:solidFill>
                  <a:srgbClr val="000000"/>
                </a:solidFill>
              </a:rPr>
              <a:t>Condorcet</a:t>
            </a:r>
            <a:r>
              <a:rPr lang="pl-PL" sz="1600" dirty="0">
                <a:solidFill>
                  <a:srgbClr val="000000"/>
                </a:solidFill>
              </a:rPr>
              <a:t> </a:t>
            </a:r>
            <a:r>
              <a:rPr lang="pl-PL" sz="1600" dirty="0" err="1">
                <a:solidFill>
                  <a:srgbClr val="000000"/>
                </a:solidFill>
              </a:rPr>
              <a:t>Principle</a:t>
            </a:r>
            <a:r>
              <a:rPr lang="pl-PL" sz="1600" dirty="0">
                <a:solidFill>
                  <a:srgbClr val="000000"/>
                </a:solidFill>
              </a:rPr>
              <a:t> for </a:t>
            </a:r>
            <a:r>
              <a:rPr lang="pl-PL" sz="1600" dirty="0" err="1">
                <a:solidFill>
                  <a:srgbClr val="000000"/>
                </a:solidFill>
              </a:rPr>
              <a:t>Multiwinner</a:t>
            </a:r>
            <a:r>
              <a:rPr lang="pl-PL" sz="1600" dirty="0">
                <a:solidFill>
                  <a:srgbClr val="000000"/>
                </a:solidFill>
              </a:rPr>
              <a:t> </a:t>
            </a:r>
            <a:r>
              <a:rPr lang="pl-PL" sz="1600" dirty="0" err="1">
                <a:solidFill>
                  <a:srgbClr val="000000"/>
                </a:solidFill>
              </a:rPr>
              <a:t>Elections</a:t>
            </a:r>
            <a:r>
              <a:rPr lang="pl-PL" sz="1600" dirty="0">
                <a:solidFill>
                  <a:srgbClr val="000000"/>
                </a:solidFill>
              </a:rPr>
              <a:t>: From 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 err="1">
                <a:solidFill>
                  <a:srgbClr val="000000"/>
                </a:solidFill>
              </a:rPr>
              <a:t>Shortlisting</a:t>
            </a:r>
            <a:r>
              <a:rPr lang="pl-PL" sz="1600" dirty="0">
                <a:solidFill>
                  <a:srgbClr val="000000"/>
                </a:solidFill>
              </a:rPr>
              <a:t> to </a:t>
            </a:r>
            <a:r>
              <a:rPr lang="pl-PL" sz="1600" dirty="0" err="1">
                <a:solidFill>
                  <a:srgbClr val="000000"/>
                </a:solidFill>
              </a:rPr>
              <a:t>Proportionality</a:t>
            </a:r>
            <a:r>
              <a:rPr lang="pl-PL" sz="1600" dirty="0">
                <a:solidFill>
                  <a:srgbClr val="000000"/>
                </a:solidFill>
              </a:rPr>
              <a:t>, IJCAI 2017.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926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1" grpId="0"/>
      <p:bldP spid="57" grpId="0"/>
      <p:bldP spid="63" grpId="0"/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27F5-CFB3-4D4B-B4E3-64EA89D1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27F1-7559-45CC-A7BB-667AAC5B1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2CD51-AEDC-43DC-829F-B86CDE45F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capture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settings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480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OWA </a:t>
            </a:r>
            <a:r>
              <a:rPr lang="pl-PL" dirty="0" err="1"/>
              <a:t>operators</a:t>
            </a:r>
            <a:r>
              <a:rPr lang="pl-PL" dirty="0"/>
              <a:t> – </a:t>
            </a:r>
            <a:r>
              <a:rPr lang="pl-PL" dirty="0" err="1"/>
              <a:t>generalized</a:t>
            </a:r>
            <a:r>
              <a:rPr lang="pl-PL" dirty="0"/>
              <a:t> </a:t>
            </a:r>
            <a:r>
              <a:rPr lang="pl-PL" dirty="0" err="1"/>
              <a:t>averages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err="1"/>
              <a:t>Sequence</a:t>
            </a:r>
            <a:r>
              <a:rPr lang="pl-PL" sz="2400" dirty="0"/>
              <a:t> of </a:t>
            </a:r>
            <a:r>
              <a:rPr lang="pl-PL" sz="2400" dirty="0" err="1"/>
              <a:t>numbers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99045" y="2922081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sort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1831" y="3029803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 = ( u</a:t>
            </a:r>
            <a:r>
              <a:rPr lang="pl-PL" sz="2400" baseline="-25000" dirty="0"/>
              <a:t>1</a:t>
            </a:r>
            <a:r>
              <a:rPr lang="pl-PL" sz="2400" dirty="0"/>
              <a:t>, u</a:t>
            </a:r>
            <a:r>
              <a:rPr lang="pl-PL" sz="2400" baseline="-25000" dirty="0"/>
              <a:t>2</a:t>
            </a:r>
            <a:r>
              <a:rPr lang="pl-PL" sz="2400" dirty="0"/>
              <a:t>, u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</a:t>
            </a:r>
            <a:r>
              <a:rPr lang="pl-PL" sz="2400" baseline="-25000" dirty="0" err="1"/>
              <a:t>k</a:t>
            </a:r>
            <a:r>
              <a:rPr lang="pl-PL" sz="2400" dirty="0"/>
              <a:t> 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8510" y="302980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ym typeface="Wingdings" panose="05000000000000000000" pitchFamily="2" charset="2"/>
              </a:rPr>
              <a:t>u’ = (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, u’</a:t>
            </a:r>
            <a:r>
              <a:rPr lang="pl-PL" sz="2400" baseline="-25000" dirty="0"/>
              <a:t>2</a:t>
            </a:r>
            <a:r>
              <a:rPr lang="pl-PL" sz="2400" dirty="0"/>
              <a:t>, u’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r>
              <a:rPr lang="pl-PL" sz="2400" dirty="0"/>
              <a:t>)</a:t>
            </a:r>
          </a:p>
        </p:txBody>
      </p:sp>
      <p:cxnSp>
        <p:nvCxnSpPr>
          <p:cNvPr id="8" name="Łącznik prosty ze strzałką 7"/>
          <p:cNvCxnSpPr>
            <a:stCxn id="5" idx="3"/>
          </p:cNvCxnSpPr>
          <p:nvPr/>
        </p:nvCxnSpPr>
        <p:spPr>
          <a:xfrm flipV="1">
            <a:off x="4007175" y="3260635"/>
            <a:ext cx="100133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864733" y="362996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( 3, 1, 7, 5, 2)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849118" y="362996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( 7, 5, 3, 2, 1)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5348450" y="3491468"/>
            <a:ext cx="9453" cy="2186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034996" y="4309996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OWA operator</a:t>
            </a:r>
          </a:p>
          <a:p>
            <a:r>
              <a:rPr lang="el-GR" sz="2400" dirty="0"/>
              <a:t>α</a:t>
            </a:r>
            <a:r>
              <a:rPr lang="pl-PL" sz="2400" dirty="0"/>
              <a:t> = (</a:t>
            </a:r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,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, …, </a:t>
            </a:r>
            <a:r>
              <a:rPr lang="el-GR" sz="2400" dirty="0"/>
              <a:t>α</a:t>
            </a:r>
            <a:r>
              <a:rPr lang="pl-PL" sz="2400" baseline="-25000" dirty="0"/>
              <a:t>k</a:t>
            </a:r>
            <a:r>
              <a:rPr lang="pl-PL" sz="2400" dirty="0"/>
              <a:t>)</a:t>
            </a:r>
          </a:p>
          <a:p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344083" y="5720686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u’</a:t>
            </a:r>
            <a:r>
              <a:rPr lang="pl-PL" sz="2400" baseline="-25000" dirty="0"/>
              <a:t>2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3</a:t>
            </a:r>
            <a:r>
              <a:rPr lang="pl-PL" sz="2400" dirty="0"/>
              <a:t>u’</a:t>
            </a:r>
            <a:r>
              <a:rPr lang="pl-PL" sz="2400" baseline="-25000" dirty="0"/>
              <a:t>3</a:t>
            </a:r>
            <a:r>
              <a:rPr lang="pl-PL" sz="2400" dirty="0"/>
              <a:t> + … + </a:t>
            </a:r>
            <a:r>
              <a:rPr lang="el-GR" sz="2400" dirty="0"/>
              <a:t>α</a:t>
            </a:r>
            <a:r>
              <a:rPr lang="pl-PL" sz="2400" baseline="-25000" dirty="0" err="1"/>
              <a:t>k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920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3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64B9-6A57-4213-9D29-DF01FC20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6DE6-F8B9-4F28-A471-DD75A0B33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0E5BD-8702-47F0-AB42-651598D4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985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5D076-7CDC-44EE-B396-6511FC8AB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0F9E5E-ADB5-4DA5-8CA7-4945FB133B2E}"/>
              </a:ext>
            </a:extLst>
          </p:cNvPr>
          <p:cNvSpPr/>
          <p:nvPr/>
        </p:nvSpPr>
        <p:spPr>
          <a:xfrm>
            <a:off x="0" y="0"/>
            <a:ext cx="9144000" cy="8613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8362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3A31-5F27-4DB8-B089-67997E9C9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7E0A-A06C-4764-98E7-0001C6BA8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09B61-7760-4EB5-BB72-16DF32D6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D97D7-04E3-4E3F-AD6B-36CBD59F4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22026-C349-4324-8AE8-4B11660C4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6976" y="-1"/>
            <a:ext cx="121979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EDC2-05C2-4698-9774-3B721DAE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70E5-F6B4-4231-BF8E-A0968E326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268F6-3BB0-4F0D-BFA2-6389FA5F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58809-D6AC-4CC6-B37E-9DB5BF06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DA048-2C93-40A8-A7E3-E04F88271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9537C-F577-4D42-92B4-934E218DA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51F56-7CBE-4490-A36D-ADC46894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22" y="3325092"/>
            <a:ext cx="1348906" cy="144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6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DCE7DB-5C9E-4690-BB68-82E6F2582C43}"/>
              </a:ext>
            </a:extLst>
          </p:cNvPr>
          <p:cNvSpPr/>
          <p:nvPr/>
        </p:nvSpPr>
        <p:spPr>
          <a:xfrm>
            <a:off x="0" y="1212830"/>
            <a:ext cx="4781351" cy="1394274"/>
          </a:xfrm>
          <a:custGeom>
            <a:avLst/>
            <a:gdLst>
              <a:gd name="connsiteX0" fmla="*/ 5114599 w 5399705"/>
              <a:gd name="connsiteY0" fmla="*/ 99731 h 1440743"/>
              <a:gd name="connsiteX1" fmla="*/ 648107 w 5399705"/>
              <a:gd name="connsiteY1" fmla="*/ 134901 h 1440743"/>
              <a:gd name="connsiteX2" fmla="*/ 50230 w 5399705"/>
              <a:gd name="connsiteY2" fmla="*/ 1400993 h 1440743"/>
              <a:gd name="connsiteX3" fmla="*/ 876707 w 5399705"/>
              <a:gd name="connsiteY3" fmla="*/ 1084470 h 1440743"/>
              <a:gd name="connsiteX4" fmla="*/ 4499138 w 5399705"/>
              <a:gd name="connsiteY4" fmla="*/ 697608 h 1440743"/>
              <a:gd name="connsiteX5" fmla="*/ 5114599 w 5399705"/>
              <a:gd name="connsiteY5" fmla="*/ 99731 h 144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9705" h="1440743">
                <a:moveTo>
                  <a:pt x="5114599" y="99731"/>
                </a:moveTo>
                <a:cubicBezTo>
                  <a:pt x="4472761" y="5947"/>
                  <a:pt x="1492168" y="-81976"/>
                  <a:pt x="648107" y="134901"/>
                </a:cubicBezTo>
                <a:cubicBezTo>
                  <a:pt x="-195955" y="351778"/>
                  <a:pt x="12130" y="1242731"/>
                  <a:pt x="50230" y="1400993"/>
                </a:cubicBezTo>
                <a:cubicBezTo>
                  <a:pt x="88330" y="1559255"/>
                  <a:pt x="135222" y="1201701"/>
                  <a:pt x="876707" y="1084470"/>
                </a:cubicBezTo>
                <a:cubicBezTo>
                  <a:pt x="1618192" y="967239"/>
                  <a:pt x="3786961" y="858800"/>
                  <a:pt x="4499138" y="697608"/>
                </a:cubicBezTo>
                <a:cubicBezTo>
                  <a:pt x="5211315" y="536416"/>
                  <a:pt x="5756437" y="193515"/>
                  <a:pt x="5114599" y="99731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DD3A30-4667-4359-ADCB-443A10E30E32}"/>
              </a:ext>
            </a:extLst>
          </p:cNvPr>
          <p:cNvSpPr txBox="1"/>
          <p:nvPr/>
        </p:nvSpPr>
        <p:spPr>
          <a:xfrm>
            <a:off x="1455233" y="767883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Monroe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4BB3BB-8FAE-40F3-AA59-BA5BC408E7D0}"/>
              </a:ext>
            </a:extLst>
          </p:cNvPr>
          <p:cNvSpPr txBox="1"/>
          <p:nvPr/>
        </p:nvSpPr>
        <p:spPr>
          <a:xfrm>
            <a:off x="-102178" y="594141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GreedyCC</a:t>
            </a:r>
            <a:endParaRPr lang="pl-PL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97310" y="3740387"/>
            <a:ext cx="4222809" cy="14129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Committee</a:t>
            </a:r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Elections</a:t>
            </a:r>
            <a:endParaRPr lang="pl-PL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 rot="20469902">
            <a:off x="4967752" y="4826990"/>
            <a:ext cx="20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manipulations</a:t>
            </a:r>
            <a:endParaRPr lang="pl-PL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-146809" y="2596407"/>
            <a:ext cx="17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Committee</a:t>
            </a:r>
            <a:r>
              <a:rPr lang="pl-PL" sz="2000" b="1" dirty="0"/>
              <a:t> </a:t>
            </a:r>
            <a:r>
              <a:rPr lang="pl-PL" sz="2000" b="1" dirty="0" err="1"/>
              <a:t>Scoring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endParaRPr lang="pl-PL" sz="2000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V="1">
            <a:off x="2919990" y="849947"/>
            <a:ext cx="404186" cy="62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361040" y="1620285"/>
            <a:ext cx="558950" cy="6470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V="1">
            <a:off x="3492743" y="1758367"/>
            <a:ext cx="340836" cy="489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6128709" y="425913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7799356" y="4448507"/>
            <a:ext cx="1033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Bribery</a:t>
            </a:r>
            <a:endParaRPr lang="pl-PL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1354006" y="-62516"/>
            <a:ext cx="185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Approximation</a:t>
            </a:r>
            <a:r>
              <a:rPr lang="pl-PL" dirty="0"/>
              <a:t> </a:t>
            </a:r>
            <a:r>
              <a:rPr lang="pl-PL" dirty="0" err="1"/>
              <a:t>algorithms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4146754" y="226733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LSE-</a:t>
            </a:r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5578052" y="220539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NED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106143" y="142380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k-</a:t>
            </a:r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432061" y="1707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SNTV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553561" y="21759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Bloc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1643117" y="2371819"/>
            <a:ext cx="60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1194632" y="1299342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Chamberlin</a:t>
            </a:r>
            <a:r>
              <a:rPr lang="pl-PL" sz="1400" dirty="0"/>
              <a:t>—Courant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424418" y="2001399"/>
            <a:ext cx="201059" cy="6923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V="1">
            <a:off x="807645" y="1744726"/>
            <a:ext cx="141160" cy="949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V="1">
            <a:off x="1059889" y="1610665"/>
            <a:ext cx="974345" cy="10444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1309103" y="946417"/>
            <a:ext cx="494294" cy="3493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V="1">
            <a:off x="2222138" y="992967"/>
            <a:ext cx="220072" cy="3478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3033257" y="146893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PAV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4916885" y="2623397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  <a:stCxn id="63" idx="1"/>
          </p:cNvCxnSpPr>
          <p:nvPr/>
        </p:nvCxnSpPr>
        <p:spPr>
          <a:xfrm flipV="1">
            <a:off x="5986085" y="2483704"/>
            <a:ext cx="328621" cy="3014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V="1">
            <a:off x="5590418" y="2241479"/>
            <a:ext cx="148506" cy="5831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8F9F28C-00CB-49E0-A1E1-87D249A68996}"/>
              </a:ext>
            </a:extLst>
          </p:cNvPr>
          <p:cNvSpPr txBox="1"/>
          <p:nvPr/>
        </p:nvSpPr>
        <p:spPr>
          <a:xfrm>
            <a:off x="2122561" y="2178435"/>
            <a:ext cx="218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r>
              <a:rPr lang="pl-PL" sz="2000" dirty="0"/>
              <a:t> </a:t>
            </a:r>
            <a:r>
              <a:rPr lang="pl-PL" sz="2000" dirty="0" err="1"/>
              <a:t>Counting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1AB668-4888-43D8-A24A-DF80E03D322A}"/>
              </a:ext>
            </a:extLst>
          </p:cNvPr>
          <p:cNvSpPr txBox="1"/>
          <p:nvPr/>
        </p:nvSpPr>
        <p:spPr>
          <a:xfrm>
            <a:off x="4420731" y="2762679"/>
            <a:ext cx="2036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Condorcet-Inspired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AA2FE9-C0A2-437C-9875-5EC2167E22E3}"/>
              </a:ext>
            </a:extLst>
          </p:cNvPr>
          <p:cNvCxnSpPr>
            <a:cxnSpLocks/>
          </p:cNvCxnSpPr>
          <p:nvPr/>
        </p:nvCxnSpPr>
        <p:spPr>
          <a:xfrm flipH="1" flipV="1">
            <a:off x="1181389" y="3331235"/>
            <a:ext cx="437985" cy="485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4F6E887-676B-487E-A167-236C42609960}"/>
              </a:ext>
            </a:extLst>
          </p:cNvPr>
          <p:cNvCxnSpPr>
            <a:cxnSpLocks/>
          </p:cNvCxnSpPr>
          <p:nvPr/>
        </p:nvCxnSpPr>
        <p:spPr>
          <a:xfrm flipV="1">
            <a:off x="4170595" y="3481747"/>
            <a:ext cx="500271" cy="517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5AFAD2-017A-4693-97DA-DEF9D7DD35C2}"/>
              </a:ext>
            </a:extLst>
          </p:cNvPr>
          <p:cNvCxnSpPr>
            <a:cxnSpLocks/>
          </p:cNvCxnSpPr>
          <p:nvPr/>
        </p:nvCxnSpPr>
        <p:spPr>
          <a:xfrm flipV="1">
            <a:off x="2761209" y="2950350"/>
            <a:ext cx="317562" cy="7788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06C30D0-EFAB-47D1-B937-2E5AAF53616A}"/>
              </a:ext>
            </a:extLst>
          </p:cNvPr>
          <p:cNvSpPr txBox="1"/>
          <p:nvPr/>
        </p:nvSpPr>
        <p:spPr>
          <a:xfrm>
            <a:off x="4924041" y="190068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LSE-</a:t>
            </a:r>
            <a:r>
              <a:rPr lang="pl-PL" sz="1400" dirty="0" err="1"/>
              <a:t>Maximin</a:t>
            </a:r>
            <a:endParaRPr lang="pl-PL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C393AA-BAC6-4908-B37F-4FA02AC59855}"/>
              </a:ext>
            </a:extLst>
          </p:cNvPr>
          <p:cNvSpPr txBox="1"/>
          <p:nvPr/>
        </p:nvSpPr>
        <p:spPr>
          <a:xfrm>
            <a:off x="2885469" y="594140"/>
            <a:ext cx="219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GreedyMonroe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554181-A391-4192-BB16-E869C5E7FB5B}"/>
              </a:ext>
            </a:extLst>
          </p:cNvPr>
          <p:cNvSpPr txBox="1"/>
          <p:nvPr/>
        </p:nvSpPr>
        <p:spPr>
          <a:xfrm>
            <a:off x="5986085" y="26312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SEO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017044A-0B4B-4CF4-A812-335A0A245DE1}"/>
              </a:ext>
            </a:extLst>
          </p:cNvPr>
          <p:cNvCxnSpPr>
            <a:cxnSpLocks/>
          </p:cNvCxnSpPr>
          <p:nvPr/>
        </p:nvCxnSpPr>
        <p:spPr>
          <a:xfrm flipH="1" flipV="1">
            <a:off x="222215" y="2517608"/>
            <a:ext cx="104793" cy="1650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0962DAE-DC76-475A-8421-5E1763F76BAE}"/>
              </a:ext>
            </a:extLst>
          </p:cNvPr>
          <p:cNvCxnSpPr>
            <a:cxnSpLocks/>
          </p:cNvCxnSpPr>
          <p:nvPr/>
        </p:nvCxnSpPr>
        <p:spPr>
          <a:xfrm flipV="1">
            <a:off x="6094164" y="2824616"/>
            <a:ext cx="504720" cy="2558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96580DEE-62E6-4B87-B8EF-9DD990312A2C}"/>
              </a:ext>
            </a:extLst>
          </p:cNvPr>
          <p:cNvSpPr/>
          <p:nvPr/>
        </p:nvSpPr>
        <p:spPr>
          <a:xfrm>
            <a:off x="6230003" y="5498847"/>
            <a:ext cx="2252172" cy="7860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Changing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endParaRPr lang="pl-PL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C6F0A24-8CC0-4566-8DCF-6C3686BE6122}"/>
              </a:ext>
            </a:extLst>
          </p:cNvPr>
          <p:cNvCxnSpPr>
            <a:cxnSpLocks/>
          </p:cNvCxnSpPr>
          <p:nvPr/>
        </p:nvCxnSpPr>
        <p:spPr>
          <a:xfrm>
            <a:off x="4420730" y="4762356"/>
            <a:ext cx="1893976" cy="10016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299E232-85A3-4B8C-BC98-98BC62907CB9}"/>
              </a:ext>
            </a:extLst>
          </p:cNvPr>
          <p:cNvCxnSpPr>
            <a:cxnSpLocks/>
            <a:stCxn id="79" idx="7"/>
            <a:endCxn id="38" idx="2"/>
          </p:cNvCxnSpPr>
          <p:nvPr/>
        </p:nvCxnSpPr>
        <p:spPr>
          <a:xfrm flipV="1">
            <a:off x="8152352" y="4848617"/>
            <a:ext cx="163577" cy="7653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9817E9C-B579-4F8B-96D4-197BABF70FB1}"/>
              </a:ext>
            </a:extLst>
          </p:cNvPr>
          <p:cNvCxnSpPr>
            <a:cxnSpLocks/>
            <a:stCxn id="79" idx="1"/>
            <a:endCxn id="25" idx="2"/>
          </p:cNvCxnSpPr>
          <p:nvPr/>
        </p:nvCxnSpPr>
        <p:spPr>
          <a:xfrm flipH="1" flipV="1">
            <a:off x="6035767" y="5126526"/>
            <a:ext cx="524059" cy="4874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E29C96B-78C2-446C-B913-305CD526238D}"/>
              </a:ext>
            </a:extLst>
          </p:cNvPr>
          <p:cNvCxnSpPr>
            <a:cxnSpLocks/>
            <a:stCxn id="79" idx="0"/>
            <a:endCxn id="37" idx="2"/>
          </p:cNvCxnSpPr>
          <p:nvPr/>
        </p:nvCxnSpPr>
        <p:spPr>
          <a:xfrm flipH="1" flipV="1">
            <a:off x="6935434" y="4566911"/>
            <a:ext cx="420655" cy="931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8D677E6-A668-48C5-BEE5-D813CD769910}"/>
              </a:ext>
            </a:extLst>
          </p:cNvPr>
          <p:cNvSpPr txBox="1"/>
          <p:nvPr/>
        </p:nvSpPr>
        <p:spPr>
          <a:xfrm>
            <a:off x="8080138" y="3358643"/>
            <a:ext cx="91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Success</a:t>
            </a:r>
            <a:r>
              <a:rPr lang="pl-PL" sz="1400" dirty="0"/>
              <a:t> </a:t>
            </a:r>
            <a:r>
              <a:rPr lang="pl-PL" sz="1400" dirty="0" err="1"/>
              <a:t>measure</a:t>
            </a:r>
            <a:endParaRPr lang="pl-PL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631566D-0782-4EA1-A452-39E01DFE2902}"/>
              </a:ext>
            </a:extLst>
          </p:cNvPr>
          <p:cNvSpPr txBox="1"/>
          <p:nvPr/>
        </p:nvSpPr>
        <p:spPr>
          <a:xfrm>
            <a:off x="6995545" y="3205171"/>
            <a:ext cx="110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robustness</a:t>
            </a:r>
            <a:endParaRPr lang="pl-PL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E0425C-AA50-4A20-BCF5-B0C0F8E42F57}"/>
              </a:ext>
            </a:extLst>
          </p:cNvPr>
          <p:cNvSpPr txBox="1"/>
          <p:nvPr/>
        </p:nvSpPr>
        <p:spPr>
          <a:xfrm>
            <a:off x="6526824" y="3688883"/>
            <a:ext cx="110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Shift-bribery</a:t>
            </a:r>
            <a:endParaRPr lang="pl-PL" sz="1400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34F9964-4857-4826-B00C-6E55C60F53AD}"/>
              </a:ext>
            </a:extLst>
          </p:cNvPr>
          <p:cNvCxnSpPr>
            <a:cxnSpLocks/>
            <a:endCxn id="93" idx="2"/>
          </p:cNvCxnSpPr>
          <p:nvPr/>
        </p:nvCxnSpPr>
        <p:spPr>
          <a:xfrm flipV="1">
            <a:off x="8469090" y="3881863"/>
            <a:ext cx="68069" cy="5666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860AC20-21B5-4989-A166-B6961F9FDD61}"/>
              </a:ext>
            </a:extLst>
          </p:cNvPr>
          <p:cNvCxnSpPr>
            <a:cxnSpLocks/>
          </p:cNvCxnSpPr>
          <p:nvPr/>
        </p:nvCxnSpPr>
        <p:spPr>
          <a:xfrm flipH="1" flipV="1">
            <a:off x="7524081" y="3515614"/>
            <a:ext cx="641151" cy="984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409157A-77E7-4D16-9D13-2D2BDD7F16F2}"/>
              </a:ext>
            </a:extLst>
          </p:cNvPr>
          <p:cNvCxnSpPr>
            <a:cxnSpLocks/>
          </p:cNvCxnSpPr>
          <p:nvPr/>
        </p:nvCxnSpPr>
        <p:spPr>
          <a:xfrm flipH="1" flipV="1">
            <a:off x="7093123" y="3986400"/>
            <a:ext cx="785683" cy="559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E097405-624C-4888-BE54-5BE73727EDEA}"/>
              </a:ext>
            </a:extLst>
          </p:cNvPr>
          <p:cNvCxnSpPr>
            <a:cxnSpLocks/>
          </p:cNvCxnSpPr>
          <p:nvPr/>
        </p:nvCxnSpPr>
        <p:spPr>
          <a:xfrm flipH="1">
            <a:off x="1309103" y="344694"/>
            <a:ext cx="372714" cy="3054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CDF670A-DC33-4D18-8711-09280483BBA5}"/>
              </a:ext>
            </a:extLst>
          </p:cNvPr>
          <p:cNvCxnSpPr>
            <a:cxnSpLocks/>
          </p:cNvCxnSpPr>
          <p:nvPr/>
        </p:nvCxnSpPr>
        <p:spPr>
          <a:xfrm>
            <a:off x="2905874" y="339874"/>
            <a:ext cx="486708" cy="2841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22D140-C899-4A44-87E3-78C3D0F693E6}"/>
              </a:ext>
            </a:extLst>
          </p:cNvPr>
          <p:cNvCxnSpPr>
            <a:cxnSpLocks/>
            <a:endCxn id="46" idx="2"/>
          </p:cNvCxnSpPr>
          <p:nvPr/>
        </p:nvCxnSpPr>
        <p:spPr>
          <a:xfrm flipH="1" flipV="1">
            <a:off x="1944888" y="2771929"/>
            <a:ext cx="131400" cy="9722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9A16F4C-BB48-46F3-B620-E8160F902F8D}"/>
              </a:ext>
            </a:extLst>
          </p:cNvPr>
          <p:cNvSpPr txBox="1"/>
          <p:nvPr/>
        </p:nvSpPr>
        <p:spPr>
          <a:xfrm>
            <a:off x="3100263" y="1164683"/>
            <a:ext cx="218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OWA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CE34FDB-A25C-4D7F-992C-A620C1CEB4F9}"/>
              </a:ext>
            </a:extLst>
          </p:cNvPr>
          <p:cNvCxnSpPr>
            <a:cxnSpLocks/>
          </p:cNvCxnSpPr>
          <p:nvPr/>
        </p:nvCxnSpPr>
        <p:spPr>
          <a:xfrm flipH="1" flipV="1">
            <a:off x="7111407" y="1577688"/>
            <a:ext cx="438356" cy="15695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94FC38A-C9C6-46E8-8B7E-C11666BFD371}"/>
              </a:ext>
            </a:extLst>
          </p:cNvPr>
          <p:cNvSpPr txBox="1"/>
          <p:nvPr/>
        </p:nvSpPr>
        <p:spPr>
          <a:xfrm>
            <a:off x="5187085" y="84217"/>
            <a:ext cx="3603929" cy="1477328"/>
          </a:xfrm>
          <a:prstGeom prst="rect">
            <a:avLst/>
          </a:prstGeom>
          <a:solidFill>
            <a:srgbClr val="00B050">
              <a:alpha val="14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Destructive</a:t>
            </a:r>
            <a:r>
              <a:rPr lang="pl-PL" b="1" dirty="0"/>
              <a:t> </a:t>
            </a:r>
            <a:r>
              <a:rPr lang="pl-PL" b="1" dirty="0" err="1"/>
              <a:t>Swap</a:t>
            </a:r>
            <a:r>
              <a:rPr lang="pl-PL" b="1" dirty="0"/>
              <a:t> </a:t>
            </a:r>
            <a:r>
              <a:rPr lang="pl-PL" b="1" dirty="0" err="1"/>
              <a:t>Bribery</a:t>
            </a:r>
            <a:r>
              <a:rPr lang="pl-PL" dirty="0"/>
              <a:t>: </a:t>
            </a:r>
            <a:r>
              <a:rPr lang="pl-PL" dirty="0" err="1"/>
              <a:t>If</a:t>
            </a:r>
            <a:r>
              <a:rPr lang="pl-PL" dirty="0"/>
              <a:t> a </a:t>
            </a:r>
            <a:r>
              <a:rPr lang="pl-PL" dirty="0" err="1"/>
              <a:t>rule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NP-hard to </a:t>
            </a:r>
            <a:r>
              <a:rPr lang="pl-PL" dirty="0" err="1"/>
              <a:t>compute</a:t>
            </a:r>
            <a:r>
              <a:rPr lang="pl-PL" dirty="0"/>
              <a:t>(*)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sometimes</a:t>
            </a:r>
            <a:r>
              <a:rPr lang="pl-PL" dirty="0"/>
              <a:t> a single </a:t>
            </a:r>
            <a:r>
              <a:rPr lang="pl-PL" dirty="0" err="1"/>
              <a:t>swap</a:t>
            </a:r>
            <a:r>
              <a:rPr lang="pl-PL" dirty="0"/>
              <a:t> </a:t>
            </a:r>
            <a:r>
              <a:rPr lang="pl-PL" dirty="0" err="1"/>
              <a:t>replaces</a:t>
            </a:r>
            <a:r>
              <a:rPr lang="pl-PL" dirty="0"/>
              <a:t> </a:t>
            </a:r>
            <a:r>
              <a:rPr lang="pl-PL" dirty="0" err="1"/>
              <a:t>unbounded</a:t>
            </a:r>
            <a:r>
              <a:rPr lang="pl-PL" dirty="0"/>
              <a:t> numer of </a:t>
            </a:r>
            <a:r>
              <a:rPr lang="pl-PL" dirty="0" err="1"/>
              <a:t>candidates</a:t>
            </a:r>
            <a:r>
              <a:rPr lang="pl-PL" dirty="0"/>
              <a:t> in a </a:t>
            </a:r>
            <a:r>
              <a:rPr lang="pl-PL" dirty="0" err="1"/>
              <a:t>committee</a:t>
            </a:r>
            <a:endParaRPr lang="pl-PL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E20C67-89C7-47B7-8A42-5DB3A3B25A74}"/>
              </a:ext>
            </a:extLst>
          </p:cNvPr>
          <p:cNvSpPr/>
          <p:nvPr/>
        </p:nvSpPr>
        <p:spPr>
          <a:xfrm>
            <a:off x="135238" y="1900689"/>
            <a:ext cx="5472708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A. D. </a:t>
            </a:r>
            <a:r>
              <a:rPr lang="en-US" sz="1600" dirty="0" err="1"/>
              <a:t>Procaccia</a:t>
            </a:r>
            <a:r>
              <a:rPr lang="en-US" sz="1600" dirty="0"/>
              <a:t>, J. S. </a:t>
            </a:r>
            <a:r>
              <a:rPr lang="en-US" sz="1600" dirty="0" err="1"/>
              <a:t>Rosenschein</a:t>
            </a:r>
            <a:r>
              <a:rPr lang="en-US" sz="1600" dirty="0"/>
              <a:t>, A. Zohar, Multi-Winner Elections: Complexity of Manipulation, Control and Winner-Determination, IJCAI 2007</a:t>
            </a:r>
            <a:endParaRPr lang="pl-PL" sz="1600" dirty="0"/>
          </a:p>
          <a:p>
            <a:endParaRPr lang="pl-PL" sz="1600" dirty="0"/>
          </a:p>
          <a:p>
            <a:r>
              <a:rPr lang="pl-PL" sz="1600" dirty="0"/>
              <a:t>D. </a:t>
            </a:r>
            <a:r>
              <a:rPr lang="pl-PL" sz="1600" dirty="0" err="1"/>
              <a:t>Baumeister</a:t>
            </a:r>
            <a:r>
              <a:rPr lang="pl-PL" sz="1600" dirty="0"/>
              <a:t>, S. </a:t>
            </a:r>
            <a:r>
              <a:rPr lang="pl-PL" sz="1600" dirty="0" err="1"/>
              <a:t>Dennisen</a:t>
            </a:r>
            <a:r>
              <a:rPr lang="pl-PL" sz="1600" dirty="0"/>
              <a:t>, L. Rey, Winner </a:t>
            </a:r>
            <a:r>
              <a:rPr lang="pl-PL" sz="1600" dirty="0" err="1"/>
              <a:t>Determination</a:t>
            </a:r>
            <a:r>
              <a:rPr lang="pl-PL" sz="1600" dirty="0"/>
              <a:t> and </a:t>
            </a:r>
            <a:r>
              <a:rPr lang="pl-PL" sz="1600" dirty="0" err="1"/>
              <a:t>Manipulation</a:t>
            </a:r>
            <a:r>
              <a:rPr lang="pl-PL" sz="1600" dirty="0"/>
              <a:t> in </a:t>
            </a:r>
            <a:r>
              <a:rPr lang="pl-PL" sz="1600" dirty="0" err="1"/>
              <a:t>Minisum</a:t>
            </a:r>
            <a:r>
              <a:rPr lang="pl-PL" sz="1600" dirty="0"/>
              <a:t> and </a:t>
            </a:r>
            <a:r>
              <a:rPr lang="pl-PL" sz="1600" dirty="0" err="1"/>
              <a:t>Minimax</a:t>
            </a:r>
            <a:r>
              <a:rPr lang="pl-PL" sz="1600" dirty="0"/>
              <a:t> </a:t>
            </a:r>
            <a:r>
              <a:rPr lang="pl-PL" sz="1600" dirty="0" err="1"/>
              <a:t>Committee</a:t>
            </a:r>
            <a:r>
              <a:rPr lang="pl-PL" sz="1600" dirty="0"/>
              <a:t> </a:t>
            </a:r>
            <a:r>
              <a:rPr lang="pl-PL" sz="1600" dirty="0" err="1"/>
              <a:t>Elections</a:t>
            </a:r>
            <a:r>
              <a:rPr lang="pl-PL" sz="1600" dirty="0"/>
              <a:t>. ADT 2015</a:t>
            </a:r>
            <a:endParaRPr lang="en-US" sz="1600" dirty="0"/>
          </a:p>
          <a:p>
            <a:endParaRPr lang="pl-PL" sz="1600" dirty="0"/>
          </a:p>
          <a:p>
            <a:r>
              <a:rPr lang="pl-PL" sz="1600" dirty="0"/>
              <a:t>R. </a:t>
            </a:r>
            <a:r>
              <a:rPr lang="pl-PL" sz="1600" dirty="0" err="1"/>
              <a:t>Bredereck</a:t>
            </a:r>
            <a:r>
              <a:rPr lang="pl-PL" sz="1600" dirty="0"/>
              <a:t>, P. Faliszewski, R. </a:t>
            </a:r>
            <a:r>
              <a:rPr lang="pl-PL" sz="1600" dirty="0" err="1"/>
              <a:t>Niedermeier</a:t>
            </a:r>
            <a:r>
              <a:rPr lang="pl-PL" sz="1600" dirty="0"/>
              <a:t>, N. </a:t>
            </a:r>
            <a:r>
              <a:rPr lang="pl-PL" sz="1600" dirty="0" err="1"/>
              <a:t>Talmon</a:t>
            </a:r>
            <a:r>
              <a:rPr lang="pl-PL" sz="1600" dirty="0"/>
              <a:t>: </a:t>
            </a:r>
            <a:r>
              <a:rPr lang="pl-PL" sz="1600" dirty="0" err="1"/>
              <a:t>Complexity</a:t>
            </a:r>
            <a:r>
              <a:rPr lang="pl-PL" sz="1600" dirty="0"/>
              <a:t> of </a:t>
            </a:r>
            <a:r>
              <a:rPr lang="pl-PL" sz="1600" dirty="0" err="1"/>
              <a:t>Shift</a:t>
            </a:r>
            <a:r>
              <a:rPr lang="pl-PL" sz="1600" dirty="0"/>
              <a:t> </a:t>
            </a:r>
            <a:r>
              <a:rPr lang="pl-PL" sz="1600" dirty="0" err="1"/>
              <a:t>Bribery</a:t>
            </a:r>
            <a:r>
              <a:rPr lang="pl-PL" sz="1600" dirty="0"/>
              <a:t> in </a:t>
            </a:r>
            <a:r>
              <a:rPr lang="pl-PL" sz="1600" dirty="0" err="1"/>
              <a:t>Committee</a:t>
            </a:r>
            <a:r>
              <a:rPr lang="pl-PL" sz="1600" dirty="0"/>
              <a:t> </a:t>
            </a:r>
            <a:r>
              <a:rPr lang="pl-PL" sz="1600" dirty="0" err="1"/>
              <a:t>Elections</a:t>
            </a:r>
            <a:r>
              <a:rPr lang="pl-PL" sz="1600" dirty="0"/>
              <a:t>. AAAI 2016</a:t>
            </a:r>
          </a:p>
          <a:p>
            <a:endParaRPr lang="pl-PL" sz="1600" dirty="0"/>
          </a:p>
          <a:p>
            <a:r>
              <a:rPr lang="pl-PL" sz="1600" dirty="0"/>
              <a:t>R. </a:t>
            </a:r>
            <a:r>
              <a:rPr lang="pl-PL" sz="1600" dirty="0" err="1"/>
              <a:t>Bredereck</a:t>
            </a:r>
            <a:r>
              <a:rPr lang="pl-PL" sz="1600" dirty="0"/>
              <a:t>, P. Faliszewski, A. Kaczmarczyk, R. </a:t>
            </a:r>
            <a:r>
              <a:rPr lang="pl-PL" sz="1600" dirty="0" err="1"/>
              <a:t>Niedermeier</a:t>
            </a:r>
            <a:r>
              <a:rPr lang="pl-PL" sz="1600" dirty="0"/>
              <a:t>, P. Skowron, N. </a:t>
            </a:r>
            <a:r>
              <a:rPr lang="pl-PL" sz="1600" dirty="0" err="1"/>
              <a:t>Talmon</a:t>
            </a:r>
            <a:r>
              <a:rPr lang="pl-PL" sz="1600" dirty="0"/>
              <a:t>: </a:t>
            </a:r>
            <a:r>
              <a:rPr lang="pl-PL" sz="1600" dirty="0" err="1"/>
              <a:t>Robustness</a:t>
            </a:r>
            <a:r>
              <a:rPr lang="pl-PL" sz="1600" dirty="0"/>
              <a:t> </a:t>
            </a:r>
            <a:r>
              <a:rPr lang="pl-PL" sz="1600" dirty="0" err="1"/>
              <a:t>Among</a:t>
            </a:r>
            <a:r>
              <a:rPr lang="pl-PL" sz="1600" dirty="0"/>
              <a:t> </a:t>
            </a:r>
            <a:r>
              <a:rPr lang="pl-PL" sz="1600" dirty="0" err="1"/>
              <a:t>Multiwinner</a:t>
            </a:r>
            <a:r>
              <a:rPr lang="pl-PL" sz="1600" dirty="0"/>
              <a:t> </a:t>
            </a:r>
            <a:r>
              <a:rPr lang="pl-PL" sz="1600" dirty="0" err="1"/>
              <a:t>Voting</a:t>
            </a:r>
            <a:r>
              <a:rPr lang="pl-PL" sz="1600" dirty="0"/>
              <a:t> </a:t>
            </a:r>
            <a:r>
              <a:rPr lang="pl-PL" sz="1600" dirty="0" err="1"/>
              <a:t>Rules</a:t>
            </a:r>
            <a:r>
              <a:rPr lang="pl-PL" sz="1600" dirty="0"/>
              <a:t>. SAGT 2017</a:t>
            </a:r>
          </a:p>
          <a:p>
            <a:endParaRPr lang="pl-PL" sz="1600" dirty="0"/>
          </a:p>
          <a:p>
            <a:r>
              <a:rPr lang="en-US" sz="1600" dirty="0"/>
              <a:t>P. </a:t>
            </a:r>
            <a:r>
              <a:rPr lang="en-US" sz="1600" dirty="0" err="1"/>
              <a:t>Faliszewski</a:t>
            </a:r>
            <a:r>
              <a:rPr lang="en-US" sz="1600" dirty="0"/>
              <a:t>, P. </a:t>
            </a:r>
            <a:r>
              <a:rPr lang="en-US" sz="1600" dirty="0" err="1"/>
              <a:t>Skowron</a:t>
            </a:r>
            <a:r>
              <a:rPr lang="en-US" sz="1600" dirty="0"/>
              <a:t>, N. </a:t>
            </a:r>
            <a:r>
              <a:rPr lang="en-US" sz="1600" dirty="0" err="1"/>
              <a:t>Talmon</a:t>
            </a:r>
            <a:r>
              <a:rPr lang="en-US" sz="1600" dirty="0"/>
              <a:t>, Bribery as a Measure of Candidate Success: Complexity Results for Approval-Based </a:t>
            </a:r>
            <a:r>
              <a:rPr lang="en-US" sz="1600" dirty="0" err="1"/>
              <a:t>Multiwinner</a:t>
            </a:r>
            <a:r>
              <a:rPr lang="en-US" sz="1600" dirty="0"/>
              <a:t> Rules, AAMAS 2017</a:t>
            </a:r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121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  <p:bldP spid="79" grpId="0" animBg="1"/>
      <p:bldP spid="93" grpId="0"/>
      <p:bldP spid="94" grpId="0"/>
      <p:bldP spid="95" grpId="0"/>
      <p:bldP spid="4" grpId="0" animBg="1"/>
      <p:bldP spid="6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8F4A-8351-4133-8956-1C98A5FF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3BA62-0855-4E43-8C98-2B2A6D86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78084"/>
          </a:xfrm>
        </p:spPr>
        <p:txBody>
          <a:bodyPr>
            <a:normAutofit/>
          </a:bodyPr>
          <a:lstStyle/>
          <a:p>
            <a:r>
              <a:rPr lang="pl-PL" dirty="0" err="1"/>
              <a:t>Committee</a:t>
            </a:r>
            <a:r>
              <a:rPr lang="pl-PL" dirty="0"/>
              <a:t> </a:t>
            </a:r>
            <a:r>
              <a:rPr lang="pl-PL" dirty="0" err="1"/>
              <a:t>elections</a:t>
            </a:r>
            <a:endParaRPr lang="pl-PL" dirty="0"/>
          </a:p>
          <a:p>
            <a:pPr lvl="1"/>
            <a:r>
              <a:rPr lang="pl-PL" dirty="0"/>
              <a:t>Many </a:t>
            </a:r>
            <a:r>
              <a:rPr lang="pl-PL" dirty="0" err="1"/>
              <a:t>computational</a:t>
            </a:r>
            <a:r>
              <a:rPr lang="pl-PL" dirty="0"/>
              <a:t> </a:t>
            </a:r>
            <a:r>
              <a:rPr lang="pl-PL" dirty="0" err="1"/>
              <a:t>problems</a:t>
            </a:r>
            <a:endParaRPr lang="pl-PL" dirty="0"/>
          </a:p>
          <a:p>
            <a:pPr lvl="1"/>
            <a:r>
              <a:rPr lang="pl-PL" dirty="0" err="1"/>
              <a:t>Parameters</a:t>
            </a:r>
            <a:endParaRPr lang="pl-PL" dirty="0"/>
          </a:p>
          <a:p>
            <a:pPr lvl="2"/>
            <a:r>
              <a:rPr lang="pl-PL" dirty="0"/>
              <a:t>#</a:t>
            </a:r>
            <a:r>
              <a:rPr lang="pl-PL" dirty="0" err="1"/>
              <a:t>candidates</a:t>
            </a:r>
            <a:r>
              <a:rPr lang="pl-PL" dirty="0"/>
              <a:t> – </a:t>
            </a:r>
            <a:r>
              <a:rPr lang="pl-PL" dirty="0" err="1"/>
              <a:t>easy</a:t>
            </a:r>
            <a:r>
              <a:rPr lang="pl-PL" dirty="0"/>
              <a:t> for </a:t>
            </a:r>
            <a:r>
              <a:rPr lang="pl-PL" dirty="0" err="1"/>
              <a:t>simple</a:t>
            </a:r>
            <a:r>
              <a:rPr lang="pl-PL" dirty="0"/>
              <a:t> </a:t>
            </a:r>
            <a:r>
              <a:rPr lang="pl-PL" dirty="0" err="1"/>
              <a:t>rules</a:t>
            </a:r>
            <a:r>
              <a:rPr lang="pl-PL" dirty="0"/>
              <a:t>, but </a:t>
            </a:r>
            <a:r>
              <a:rPr lang="pl-PL" dirty="0" err="1"/>
              <a:t>maybe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complicated</a:t>
            </a:r>
            <a:r>
              <a:rPr lang="pl-PL" dirty="0"/>
              <a:t> for </a:t>
            </a:r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rules</a:t>
            </a:r>
            <a:r>
              <a:rPr lang="pl-PL" dirty="0"/>
              <a:t> (and </a:t>
            </a:r>
            <a:r>
              <a:rPr lang="pl-PL" dirty="0" err="1"/>
              <a:t>result-changing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)</a:t>
            </a:r>
          </a:p>
          <a:p>
            <a:pPr lvl="2"/>
            <a:r>
              <a:rPr lang="pl-PL" dirty="0"/>
              <a:t>#</a:t>
            </a:r>
            <a:r>
              <a:rPr lang="pl-PL" dirty="0" err="1"/>
              <a:t>voters</a:t>
            </a:r>
            <a:r>
              <a:rPr lang="pl-PL" dirty="0"/>
              <a:t> – </a:t>
            </a:r>
            <a:r>
              <a:rPr lang="pl-PL" dirty="0" err="1"/>
              <a:t>partial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here</a:t>
            </a:r>
            <a:r>
              <a:rPr lang="pl-PL" dirty="0"/>
              <a:t> and </a:t>
            </a:r>
            <a:r>
              <a:rPr lang="pl-PL" dirty="0" err="1"/>
              <a:t>there</a:t>
            </a:r>
            <a:r>
              <a:rPr lang="pl-PL" dirty="0"/>
              <a:t> (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missing)</a:t>
            </a:r>
          </a:p>
          <a:p>
            <a:pPr lvl="2"/>
            <a:r>
              <a:rPr lang="pl-PL" dirty="0"/>
              <a:t>#</a:t>
            </a:r>
            <a:r>
              <a:rPr lang="pl-PL" dirty="0" err="1"/>
              <a:t>committee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 – </a:t>
            </a:r>
            <a:r>
              <a:rPr lang="pl-PL" dirty="0" err="1"/>
              <a:t>some</a:t>
            </a:r>
            <a:r>
              <a:rPr lang="pl-PL" dirty="0"/>
              <a:t> W[2]-</a:t>
            </a:r>
            <a:r>
              <a:rPr lang="pl-PL" dirty="0" err="1"/>
              <a:t>hardness</a:t>
            </a:r>
            <a:r>
              <a:rPr lang="pl-PL" dirty="0"/>
              <a:t>…. FPT-AS</a:t>
            </a:r>
          </a:p>
          <a:p>
            <a:pPr lvl="1"/>
            <a:r>
              <a:rPr lang="pl-PL" dirty="0" err="1"/>
              <a:t>Problems</a:t>
            </a:r>
            <a:endParaRPr lang="pl-PL" dirty="0"/>
          </a:p>
          <a:p>
            <a:pPr lvl="2"/>
            <a:r>
              <a:rPr lang="pl-PL" dirty="0"/>
              <a:t>Winner </a:t>
            </a:r>
            <a:r>
              <a:rPr lang="pl-PL" dirty="0" err="1"/>
              <a:t>determination</a:t>
            </a:r>
            <a:r>
              <a:rPr lang="pl-PL" dirty="0"/>
              <a:t>: </a:t>
            </a:r>
            <a:r>
              <a:rPr lang="pl-PL" dirty="0" err="1"/>
              <a:t>Still</a:t>
            </a:r>
            <a:r>
              <a:rPr lang="pl-PL" dirty="0"/>
              <a:t> work to be </a:t>
            </a:r>
            <a:r>
              <a:rPr lang="pl-PL" dirty="0" err="1"/>
              <a:t>done</a:t>
            </a:r>
            <a:r>
              <a:rPr lang="pl-PL" dirty="0"/>
              <a:t> (</a:t>
            </a:r>
            <a:r>
              <a:rPr lang="pl-PL" dirty="0" err="1"/>
              <a:t>Condorcet</a:t>
            </a:r>
            <a:r>
              <a:rPr lang="pl-PL" dirty="0"/>
              <a:t>!)</a:t>
            </a:r>
          </a:p>
          <a:p>
            <a:pPr lvl="2"/>
            <a:r>
              <a:rPr lang="pl-PL" dirty="0" err="1"/>
              <a:t>Bribery</a:t>
            </a:r>
            <a:r>
              <a:rPr lang="pl-PL" dirty="0"/>
              <a:t> / </a:t>
            </a:r>
            <a:r>
              <a:rPr lang="pl-PL" dirty="0" err="1"/>
              <a:t>control</a:t>
            </a:r>
            <a:r>
              <a:rPr lang="pl-PL" dirty="0"/>
              <a:t> / </a:t>
            </a:r>
            <a:r>
              <a:rPr lang="pl-PL" dirty="0" err="1"/>
              <a:t>manipulation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  </a:t>
            </a:r>
            <a:r>
              <a:rPr lang="pl-PL" dirty="0" err="1">
                <a:sym typeface="Wingdings" panose="05000000000000000000" pitchFamily="2" charset="2"/>
              </a:rPr>
              <a:t>only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preliminary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results</a:t>
            </a:r>
            <a:endParaRPr lang="pl-PL" dirty="0">
              <a:sym typeface="Wingdings" panose="05000000000000000000" pitchFamily="2" charset="2"/>
            </a:endParaRPr>
          </a:p>
          <a:p>
            <a:pPr lvl="2"/>
            <a:endParaRPr lang="pl-PL" dirty="0">
              <a:sym typeface="Wingdings" panose="05000000000000000000" pitchFamily="2" charset="2"/>
            </a:endParaRPr>
          </a:p>
          <a:p>
            <a:pPr lvl="1"/>
            <a:r>
              <a:rPr lang="pl-PL" sz="3600" dirty="0">
                <a:sym typeface="Wingdings" panose="05000000000000000000" pitchFamily="2" charset="2"/>
              </a:rPr>
              <a:t>Do </a:t>
            </a:r>
            <a:r>
              <a:rPr lang="pl-PL" sz="3600" dirty="0" err="1">
                <a:sym typeface="Wingdings" panose="05000000000000000000" pitchFamily="2" charset="2"/>
              </a:rPr>
              <a:t>something</a:t>
            </a:r>
            <a:r>
              <a:rPr lang="pl-PL" sz="3600" dirty="0">
                <a:sym typeface="Wingdings" panose="05000000000000000000" pitchFamily="2" charset="2"/>
              </a:rPr>
              <a:t> with </a:t>
            </a:r>
            <a:r>
              <a:rPr lang="pl-PL" sz="3600" dirty="0" err="1">
                <a:sym typeface="Wingdings" panose="05000000000000000000" pitchFamily="2" charset="2"/>
              </a:rPr>
              <a:t>committee</a:t>
            </a:r>
            <a:r>
              <a:rPr lang="pl-PL" sz="3600" dirty="0">
                <a:sym typeface="Wingdings" panose="05000000000000000000" pitchFamily="2" charset="2"/>
              </a:rPr>
              <a:t> </a:t>
            </a:r>
            <a:r>
              <a:rPr lang="pl-PL" sz="3600" dirty="0" err="1">
                <a:sym typeface="Wingdings" panose="05000000000000000000" pitchFamily="2" charset="2"/>
              </a:rPr>
              <a:t>size</a:t>
            </a:r>
            <a:r>
              <a:rPr lang="pl-PL" sz="3600" dirty="0">
                <a:sym typeface="Wingdings" panose="05000000000000000000" pitchFamily="2" charset="2"/>
              </a:rPr>
              <a:t>!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29001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1500" b="1" dirty="0" err="1">
                <a:solidFill>
                  <a:srgbClr val="FF0000"/>
                </a:solidFill>
              </a:rPr>
              <a:t>Thank</a:t>
            </a:r>
            <a:r>
              <a:rPr lang="pl-PL" sz="11500" b="1" dirty="0">
                <a:solidFill>
                  <a:srgbClr val="FF0000"/>
                </a:solidFill>
              </a:rPr>
              <a:t> </a:t>
            </a:r>
            <a:r>
              <a:rPr lang="pl-PL" sz="11500" b="1" dirty="0" err="1">
                <a:solidFill>
                  <a:srgbClr val="FF0000"/>
                </a:solidFill>
              </a:rPr>
              <a:t>you</a:t>
            </a:r>
            <a:r>
              <a:rPr lang="pl-PL" sz="115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147" y="3752565"/>
            <a:ext cx="3186113" cy="155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29745 C 0.03732 0.32199 0.0776 0.35092 0.17621 0.29467 C 0.3184 0.21504 0.28281 0.06366 0.45312 -0.03171 C 0.60625 -0.11736 0.56476 0.05555 0.7118 -0.02732 C 0.86597 -0.11366 0.75399 -0.15949 0.91875 -0.25162 C 1.06597 -0.33403 1.00364 -0.22593 1.13524 -0.29954 C 1.26146 -0.37014 1.18107 -0.38079 1.29601 -0.44491 C 1.3618 -0.48195 1.37066 -0.47153 1.37986 -0.46528 " pathEditMode="relative" rAng="-1361795" ptsTypes="ffffffff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47" y="-3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le tekstowe 24"/>
          <p:cNvSpPr txBox="1"/>
          <p:nvPr/>
        </p:nvSpPr>
        <p:spPr>
          <a:xfrm>
            <a:off x="1560092" y="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SNTV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6751299" y="-450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STV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2883394" y="11152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Bloc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3979620" y="22539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k-</a:t>
            </a:r>
            <a:r>
              <a:rPr lang="pl-PL" dirty="0" err="1"/>
              <a:t>Borda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5489117" y="2253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CC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95" y="17850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" y="17964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60" y="17964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8" y="17850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3" y="17964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95" y="4782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" y="4782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60" y="4896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9" y="4896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3" y="4896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8" y="4782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9" y="17964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95" y="30414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9" y="30528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" y="30528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60" y="30528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8" y="30414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3" y="30528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95" y="43194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9" y="43308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" y="43308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60" y="43308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8" y="43194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3" y="43308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9" y="56160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95" y="56046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60" y="56160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8" y="560463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46" y="56160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" y="561601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8" name="Straight Connector 67"/>
          <p:cNvCxnSpPr>
            <a:cxnSpLocks/>
          </p:cNvCxnSpPr>
          <p:nvPr/>
        </p:nvCxnSpPr>
        <p:spPr>
          <a:xfrm>
            <a:off x="98715" y="5512510"/>
            <a:ext cx="887144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283105" y="341361"/>
            <a:ext cx="1184962" cy="5088709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Rectangle 38"/>
          <p:cNvSpPr/>
          <p:nvPr/>
        </p:nvSpPr>
        <p:spPr>
          <a:xfrm>
            <a:off x="1270244" y="5594951"/>
            <a:ext cx="1211079" cy="1263049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408744-CB5A-45C1-8E28-D5CEB377E19F}"/>
              </a:ext>
            </a:extLst>
          </p:cNvPr>
          <p:cNvPicPr>
            <a:picLocks/>
          </p:cNvPicPr>
          <p:nvPr/>
        </p:nvPicPr>
        <p:blipFill>
          <a:blip r:embed="rId33"/>
          <a:stretch>
            <a:fillRect/>
          </a:stretch>
        </p:blipFill>
        <p:spPr>
          <a:xfrm>
            <a:off x="7766707" y="486423"/>
            <a:ext cx="1080000" cy="10872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1E7A38-46DB-4E2E-B75D-AB6EA4EBD08B}"/>
              </a:ext>
            </a:extLst>
          </p:cNvPr>
          <p:cNvPicPr>
            <a:picLocks/>
          </p:cNvPicPr>
          <p:nvPr/>
        </p:nvPicPr>
        <p:blipFill>
          <a:blip r:embed="rId34"/>
          <a:stretch>
            <a:fillRect/>
          </a:stretch>
        </p:blipFill>
        <p:spPr>
          <a:xfrm>
            <a:off x="7766707" y="1738521"/>
            <a:ext cx="1080000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7B0F86-D739-40BC-AA9F-68C35D37CAF2}"/>
              </a:ext>
            </a:extLst>
          </p:cNvPr>
          <p:cNvPicPr>
            <a:picLocks/>
          </p:cNvPicPr>
          <p:nvPr/>
        </p:nvPicPr>
        <p:blipFill>
          <a:blip r:embed="rId35"/>
          <a:stretch>
            <a:fillRect/>
          </a:stretch>
        </p:blipFill>
        <p:spPr>
          <a:xfrm>
            <a:off x="7766707" y="3038022"/>
            <a:ext cx="1080000" cy="10947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F58F78-23B9-4065-98FF-EF7D3A04411C}"/>
              </a:ext>
            </a:extLst>
          </p:cNvPr>
          <p:cNvPicPr>
            <a:picLocks/>
          </p:cNvPicPr>
          <p:nvPr/>
        </p:nvPicPr>
        <p:blipFill>
          <a:blip r:embed="rId36"/>
          <a:stretch>
            <a:fillRect/>
          </a:stretch>
        </p:blipFill>
        <p:spPr>
          <a:xfrm>
            <a:off x="7765200" y="4319430"/>
            <a:ext cx="1080000" cy="10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27A259-E65B-4AED-925C-148EC1D47219}"/>
              </a:ext>
            </a:extLst>
          </p:cNvPr>
          <p:cNvPicPr>
            <a:picLocks/>
          </p:cNvPicPr>
          <p:nvPr/>
        </p:nvPicPr>
        <p:blipFill>
          <a:blip r:embed="rId37"/>
          <a:stretch>
            <a:fillRect/>
          </a:stretch>
        </p:blipFill>
        <p:spPr>
          <a:xfrm>
            <a:off x="7765200" y="5604630"/>
            <a:ext cx="1080000" cy="1080000"/>
          </a:xfrm>
          <a:prstGeom prst="rect">
            <a:avLst/>
          </a:prstGeom>
        </p:spPr>
      </p:pic>
      <p:sp>
        <p:nvSpPr>
          <p:cNvPr id="50" name="pole tekstowe 25">
            <a:extLst>
              <a:ext uri="{FF2B5EF4-FFF2-40B4-BE49-F238E27FC236}">
                <a16:creationId xmlns:a16="http://schemas.microsoft.com/office/drawing/2014/main" id="{06516169-E605-4CB1-9036-9790142E5FD2}"/>
              </a:ext>
            </a:extLst>
          </p:cNvPr>
          <p:cNvSpPr txBox="1"/>
          <p:nvPr/>
        </p:nvSpPr>
        <p:spPr>
          <a:xfrm>
            <a:off x="8034805" y="22195"/>
            <a:ext cx="54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PAV</a:t>
            </a:r>
          </a:p>
        </p:txBody>
      </p:sp>
    </p:spTree>
    <p:extLst>
      <p:ext uri="{BB962C8B-B14F-4D97-AF65-F5344CB8AC3E}">
        <p14:creationId xmlns:p14="http://schemas.microsoft.com/office/powerpoint/2010/main" val="39180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capture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settings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480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OWA </a:t>
            </a:r>
            <a:r>
              <a:rPr lang="pl-PL" dirty="0" err="1"/>
              <a:t>operators</a:t>
            </a:r>
            <a:r>
              <a:rPr lang="pl-PL" dirty="0"/>
              <a:t> – </a:t>
            </a:r>
            <a:r>
              <a:rPr lang="pl-PL" dirty="0" err="1"/>
              <a:t>generalized</a:t>
            </a:r>
            <a:r>
              <a:rPr lang="pl-PL" dirty="0"/>
              <a:t> </a:t>
            </a:r>
            <a:r>
              <a:rPr lang="pl-PL" dirty="0" err="1"/>
              <a:t>averages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err="1"/>
              <a:t>Sequence</a:t>
            </a:r>
            <a:r>
              <a:rPr lang="pl-PL" sz="2400" dirty="0"/>
              <a:t> of </a:t>
            </a:r>
            <a:r>
              <a:rPr lang="pl-PL" sz="2400" dirty="0" err="1"/>
              <a:t>numbers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99045" y="2922081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sort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1831" y="3029803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 = ( u</a:t>
            </a:r>
            <a:r>
              <a:rPr lang="pl-PL" sz="2400" baseline="-25000" dirty="0"/>
              <a:t>1</a:t>
            </a:r>
            <a:r>
              <a:rPr lang="pl-PL" sz="2400" dirty="0"/>
              <a:t>, u</a:t>
            </a:r>
            <a:r>
              <a:rPr lang="pl-PL" sz="2400" baseline="-25000" dirty="0"/>
              <a:t>2</a:t>
            </a:r>
            <a:r>
              <a:rPr lang="pl-PL" sz="2400" dirty="0"/>
              <a:t>, u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</a:t>
            </a:r>
            <a:r>
              <a:rPr lang="pl-PL" sz="2400" baseline="-25000" dirty="0" err="1"/>
              <a:t>k</a:t>
            </a:r>
            <a:r>
              <a:rPr lang="pl-PL" sz="2400" dirty="0"/>
              <a:t> 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8510" y="302980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ym typeface="Wingdings" panose="05000000000000000000" pitchFamily="2" charset="2"/>
              </a:rPr>
              <a:t>u’ = (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, u’</a:t>
            </a:r>
            <a:r>
              <a:rPr lang="pl-PL" sz="2400" baseline="-25000" dirty="0"/>
              <a:t>2</a:t>
            </a:r>
            <a:r>
              <a:rPr lang="pl-PL" sz="2400" dirty="0"/>
              <a:t>, u’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r>
              <a:rPr lang="pl-PL" sz="2400" dirty="0"/>
              <a:t>)</a:t>
            </a:r>
          </a:p>
        </p:txBody>
      </p:sp>
      <p:cxnSp>
        <p:nvCxnSpPr>
          <p:cNvPr id="8" name="Łącznik prosty ze strzałką 7"/>
          <p:cNvCxnSpPr>
            <a:stCxn id="5" idx="3"/>
          </p:cNvCxnSpPr>
          <p:nvPr/>
        </p:nvCxnSpPr>
        <p:spPr>
          <a:xfrm flipV="1">
            <a:off x="4007175" y="3260635"/>
            <a:ext cx="100133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864733" y="362996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( 3, 1, 7, 5, 2)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849118" y="362996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( 7, 5, 3, 2, 1)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348450" y="3860799"/>
            <a:ext cx="0" cy="1816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034996" y="4309996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OWA operator</a:t>
            </a:r>
          </a:p>
          <a:p>
            <a:r>
              <a:rPr lang="el-GR" sz="2400" dirty="0"/>
              <a:t>α</a:t>
            </a:r>
            <a:r>
              <a:rPr lang="pl-PL" sz="2400" dirty="0"/>
              <a:t> = (</a:t>
            </a:r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,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, …, </a:t>
            </a:r>
            <a:r>
              <a:rPr lang="el-GR" sz="2400" dirty="0"/>
              <a:t>α</a:t>
            </a:r>
            <a:r>
              <a:rPr lang="pl-PL" sz="2400" baseline="-25000" dirty="0"/>
              <a:t>k</a:t>
            </a:r>
            <a:r>
              <a:rPr lang="pl-PL" sz="2400" dirty="0"/>
              <a:t>)</a:t>
            </a:r>
          </a:p>
          <a:p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344083" y="5720686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u’</a:t>
            </a:r>
            <a:r>
              <a:rPr lang="pl-PL" sz="2400" baseline="-25000" dirty="0"/>
              <a:t>2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3</a:t>
            </a:r>
            <a:r>
              <a:rPr lang="pl-PL" sz="2400" dirty="0"/>
              <a:t>u’</a:t>
            </a:r>
            <a:r>
              <a:rPr lang="pl-PL" sz="2400" baseline="-25000" dirty="0"/>
              <a:t>3</a:t>
            </a:r>
            <a:r>
              <a:rPr lang="pl-PL" sz="2400" dirty="0"/>
              <a:t> + … + </a:t>
            </a:r>
            <a:r>
              <a:rPr lang="el-GR" sz="2400" dirty="0"/>
              <a:t>α</a:t>
            </a:r>
            <a:r>
              <a:rPr lang="pl-PL" sz="2400" baseline="-25000" dirty="0" err="1"/>
              <a:t>k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571231" y="4679327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( 1/5, 1/5, 1/5, 1/5, 1/5)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59256" y="4769134"/>
            <a:ext cx="1505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FF0000"/>
                </a:solidFill>
              </a:rPr>
              <a:t>Artihmetic</a:t>
            </a:r>
            <a:endParaRPr lang="pl-PL" sz="2400" dirty="0">
              <a:solidFill>
                <a:srgbClr val="FF0000"/>
              </a:solidFill>
            </a:endParaRPr>
          </a:p>
          <a:p>
            <a:pPr algn="ctr"/>
            <a:r>
              <a:rPr lang="pl-PL" sz="2400" dirty="0" err="1">
                <a:solidFill>
                  <a:srgbClr val="FF0000"/>
                </a:solidFill>
              </a:rPr>
              <a:t>average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371724" y="5720685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= 3.6</a:t>
            </a:r>
          </a:p>
        </p:txBody>
      </p:sp>
    </p:spTree>
    <p:extLst>
      <p:ext uri="{BB962C8B-B14F-4D97-AF65-F5344CB8AC3E}">
        <p14:creationId xmlns:p14="http://schemas.microsoft.com/office/powerpoint/2010/main" val="160951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capture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settings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64809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OWA </a:t>
            </a:r>
            <a:r>
              <a:rPr lang="pl-PL" dirty="0" err="1"/>
              <a:t>operators</a:t>
            </a:r>
            <a:r>
              <a:rPr lang="pl-PL" dirty="0"/>
              <a:t> – </a:t>
            </a:r>
            <a:r>
              <a:rPr lang="pl-PL" dirty="0" err="1"/>
              <a:t>generalized</a:t>
            </a:r>
            <a:r>
              <a:rPr lang="pl-PL" dirty="0"/>
              <a:t> </a:t>
            </a:r>
            <a:r>
              <a:rPr lang="pl-PL" dirty="0" err="1"/>
              <a:t>averages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 err="1"/>
              <a:t>Sequence</a:t>
            </a:r>
            <a:r>
              <a:rPr lang="pl-PL" sz="2400" dirty="0"/>
              <a:t> of </a:t>
            </a:r>
            <a:r>
              <a:rPr lang="pl-PL" sz="2400" dirty="0" err="1"/>
              <a:t>numbers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99045" y="2922081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sort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1831" y="3029803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 = ( u</a:t>
            </a:r>
            <a:r>
              <a:rPr lang="pl-PL" sz="2400" baseline="-25000" dirty="0"/>
              <a:t>1</a:t>
            </a:r>
            <a:r>
              <a:rPr lang="pl-PL" sz="2400" dirty="0"/>
              <a:t>, u</a:t>
            </a:r>
            <a:r>
              <a:rPr lang="pl-PL" sz="2400" baseline="-25000" dirty="0"/>
              <a:t>2</a:t>
            </a:r>
            <a:r>
              <a:rPr lang="pl-PL" sz="2400" dirty="0"/>
              <a:t>, u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</a:t>
            </a:r>
            <a:r>
              <a:rPr lang="pl-PL" sz="2400" baseline="-25000" dirty="0" err="1"/>
              <a:t>k</a:t>
            </a:r>
            <a:r>
              <a:rPr lang="pl-PL" sz="2400" dirty="0"/>
              <a:t> 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8510" y="302980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ym typeface="Wingdings" panose="05000000000000000000" pitchFamily="2" charset="2"/>
              </a:rPr>
              <a:t>u’ = (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, u’</a:t>
            </a:r>
            <a:r>
              <a:rPr lang="pl-PL" sz="2400" baseline="-25000" dirty="0"/>
              <a:t>2</a:t>
            </a:r>
            <a:r>
              <a:rPr lang="pl-PL" sz="2400" dirty="0"/>
              <a:t>, u’</a:t>
            </a:r>
            <a:r>
              <a:rPr lang="pl-PL" sz="2400" baseline="-25000" dirty="0"/>
              <a:t>3</a:t>
            </a:r>
            <a:r>
              <a:rPr lang="pl-PL" sz="2400" dirty="0"/>
              <a:t>, …,  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r>
              <a:rPr lang="pl-PL" sz="2400" dirty="0"/>
              <a:t>)</a:t>
            </a:r>
          </a:p>
        </p:txBody>
      </p:sp>
      <p:cxnSp>
        <p:nvCxnSpPr>
          <p:cNvPr id="8" name="Łącznik prosty ze strzałką 7"/>
          <p:cNvCxnSpPr>
            <a:stCxn id="5" idx="3"/>
          </p:cNvCxnSpPr>
          <p:nvPr/>
        </p:nvCxnSpPr>
        <p:spPr>
          <a:xfrm flipV="1">
            <a:off x="4007175" y="3260635"/>
            <a:ext cx="100133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864733" y="3629967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( 3, 1, 7, 5, 2)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849118" y="362996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( 7, 5, 3, 2, 1)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348450" y="3860799"/>
            <a:ext cx="0" cy="1816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034996" y="4309996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OWA operator</a:t>
            </a:r>
          </a:p>
          <a:p>
            <a:r>
              <a:rPr lang="el-GR" sz="2400" dirty="0"/>
              <a:t>α</a:t>
            </a:r>
            <a:r>
              <a:rPr lang="pl-PL" sz="2400" dirty="0"/>
              <a:t> = (</a:t>
            </a:r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,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, …, </a:t>
            </a:r>
            <a:r>
              <a:rPr lang="el-GR" sz="2400" dirty="0"/>
              <a:t>α</a:t>
            </a:r>
            <a:r>
              <a:rPr lang="pl-PL" sz="2400" baseline="-25000" dirty="0"/>
              <a:t>k</a:t>
            </a:r>
            <a:r>
              <a:rPr lang="pl-PL" sz="2400" dirty="0"/>
              <a:t>)</a:t>
            </a:r>
          </a:p>
          <a:p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344083" y="5720686"/>
            <a:ext cx="402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pl-PL" sz="2400" baseline="-25000" dirty="0"/>
              <a:t>1</a:t>
            </a:r>
            <a:r>
              <a:rPr lang="pl-PL" sz="2400" dirty="0"/>
              <a:t>u’</a:t>
            </a:r>
            <a:r>
              <a:rPr lang="pl-PL" sz="2400" baseline="-25000" dirty="0"/>
              <a:t>1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2</a:t>
            </a:r>
            <a:r>
              <a:rPr lang="pl-PL" sz="2400" dirty="0"/>
              <a:t>u’</a:t>
            </a:r>
            <a:r>
              <a:rPr lang="pl-PL" sz="2400" baseline="-25000" dirty="0"/>
              <a:t>2</a:t>
            </a:r>
            <a:r>
              <a:rPr lang="pl-PL" sz="2400" dirty="0"/>
              <a:t> + </a:t>
            </a:r>
            <a:r>
              <a:rPr lang="el-GR" sz="2400" dirty="0"/>
              <a:t>α</a:t>
            </a:r>
            <a:r>
              <a:rPr lang="pl-PL" sz="2400" baseline="-25000" dirty="0"/>
              <a:t>3</a:t>
            </a:r>
            <a:r>
              <a:rPr lang="pl-PL" sz="2400" dirty="0"/>
              <a:t>u’</a:t>
            </a:r>
            <a:r>
              <a:rPr lang="pl-PL" sz="2400" baseline="-25000" dirty="0"/>
              <a:t>3</a:t>
            </a:r>
            <a:r>
              <a:rPr lang="pl-PL" sz="2400" dirty="0"/>
              <a:t> + … + </a:t>
            </a:r>
            <a:r>
              <a:rPr lang="el-GR" sz="2400" dirty="0"/>
              <a:t>α</a:t>
            </a:r>
            <a:r>
              <a:rPr lang="pl-PL" sz="2400" baseline="-25000" dirty="0" err="1"/>
              <a:t>k</a:t>
            </a:r>
            <a:r>
              <a:rPr lang="pl-PL" sz="2400" dirty="0" err="1"/>
              <a:t>u’</a:t>
            </a:r>
            <a:r>
              <a:rPr lang="pl-PL" sz="2400" baseline="-25000" dirty="0" err="1"/>
              <a:t>k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849118" y="467932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( 1, 0, 0, 0, 0)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59256" y="4769134"/>
            <a:ext cx="144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Maximum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71724" y="572068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26681706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4917</Words>
  <Application>Microsoft Office PowerPoint</Application>
  <PresentationFormat>On-screen Show (4:3)</PresentationFormat>
  <Paragraphs>1464</Paragraphs>
  <Slides>77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Algerian</vt:lpstr>
      <vt:lpstr>Arial</vt:lpstr>
      <vt:lpstr>Calibri</vt:lpstr>
      <vt:lpstr>Wingdings</vt:lpstr>
      <vt:lpstr>Motyw pakietu Office</vt:lpstr>
      <vt:lpstr>Computational Social Choice (Part III: Committee Elections)</vt:lpstr>
      <vt:lpstr>PowerPoint Presentation</vt:lpstr>
      <vt:lpstr>Which movies to put on a plane?</vt:lpstr>
      <vt:lpstr>Which movies to put on a plane?</vt:lpstr>
      <vt:lpstr>Which movies to put on a plane?</vt:lpstr>
      <vt:lpstr>Which movies to put on a plane?</vt:lpstr>
      <vt:lpstr>How to capture all these settings?</vt:lpstr>
      <vt:lpstr>How to capture all these settings?</vt:lpstr>
      <vt:lpstr>How to capture all these settings?</vt:lpstr>
      <vt:lpstr>How to capture all these settings?</vt:lpstr>
      <vt:lpstr>How to capture all these settings?</vt:lpstr>
      <vt:lpstr>How to capture all these settings?</vt:lpstr>
      <vt:lpstr>OWA Winner Problem</vt:lpstr>
      <vt:lpstr>PowerPoint Presentation</vt:lpstr>
      <vt:lpstr>PowerPoint Presentation</vt:lpstr>
      <vt:lpstr>PowerPoint Presentation</vt:lpstr>
      <vt:lpstr>PowerPoint Presentation</vt:lpstr>
      <vt:lpstr>k-Best: Polynomial Time Algorithm</vt:lpstr>
      <vt:lpstr>Comparison of Voting Rules</vt:lpstr>
      <vt:lpstr>Comparison of Voting Rules</vt:lpstr>
      <vt:lpstr>Comparison of Voting Rules</vt:lpstr>
      <vt:lpstr>Comparison of Voting Rules</vt:lpstr>
      <vt:lpstr>Comparison of Voting Rules</vt:lpstr>
      <vt:lpstr>PowerPoint Presentation</vt:lpstr>
      <vt:lpstr>(k-1)-Best: Already Hard!</vt:lpstr>
      <vt:lpstr>(k-1)-Best: Already Hard!</vt:lpstr>
      <vt:lpstr>(k-1)-Best: Already Hard!</vt:lpstr>
      <vt:lpstr>(k-1)-Best: Already Hard!</vt:lpstr>
      <vt:lpstr>(k-1)-Best: Already Hard!</vt:lpstr>
      <vt:lpstr>(k-1)-Best: Already Hard!</vt:lpstr>
      <vt:lpstr>(k-1)-Best: Already Hard!</vt:lpstr>
      <vt:lpstr>(k-1)-Best: Already Hard!</vt:lpstr>
      <vt:lpstr>PowerPoint Presentation</vt:lpstr>
      <vt:lpstr>1-Best: Chamberlin—Courant Rule (CC)</vt:lpstr>
      <vt:lpstr>1-Best: Chamberlin—Courant Rule</vt:lpstr>
      <vt:lpstr>1-Best: Chamberlin—Courant Rule</vt:lpstr>
      <vt:lpstr>1-Best: GreedyCC Approximation Algorithm (1-1/e)</vt:lpstr>
      <vt:lpstr>1-Best: GreedyCC Approximation Algorithm (1-1/e)</vt:lpstr>
      <vt:lpstr>Chamberlin—Courant PTAS  (Borda Utilities)</vt:lpstr>
      <vt:lpstr>Chamberlin—Courant PTAS  (Borda Utilities)</vt:lpstr>
      <vt:lpstr>Chamberlin—Courant PTAS  (Borda Utilities)</vt:lpstr>
      <vt:lpstr>Chamberlin—Courant PTAS  (Borda Utilities)</vt:lpstr>
      <vt:lpstr>Performance in Practice</vt:lpstr>
      <vt:lpstr>PowerPoint Presentation</vt:lpstr>
      <vt:lpstr>RangingCC</vt:lpstr>
      <vt:lpstr>PowerPoint Presentation</vt:lpstr>
      <vt:lpstr>PowerPoint Presentation</vt:lpstr>
      <vt:lpstr>Borda versus Approval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Approval-Based Chamberlin—Courant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Swap-Distance Geometry of Voting Rules</dc:title>
  <dc:creator>faliszew</dc:creator>
  <cp:lastModifiedBy>Piotr Faliszewski</cp:lastModifiedBy>
  <cp:revision>329</cp:revision>
  <dcterms:created xsi:type="dcterms:W3CDTF">2013-04-10T14:38:31Z</dcterms:created>
  <dcterms:modified xsi:type="dcterms:W3CDTF">2017-12-11T10:33:52Z</dcterms:modified>
</cp:coreProperties>
</file>